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96" r:id="rId1"/>
  </p:sldMasterIdLst>
  <p:sldIdLst>
    <p:sldId id="267" r:id="rId2"/>
    <p:sldId id="268" r:id="rId3"/>
    <p:sldId id="269" r:id="rId4"/>
    <p:sldId id="270" r:id="rId5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F9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1" autoAdjust="0"/>
    <p:restoredTop sz="94660"/>
  </p:normalViewPr>
  <p:slideViewPr>
    <p:cSldViewPr snapToGrid="0">
      <p:cViewPr varScale="1">
        <p:scale>
          <a:sx n="36" d="100"/>
          <a:sy n="36" d="100"/>
        </p:scale>
        <p:origin x="112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2395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3788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82036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574669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11621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15536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8953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94523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1086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1978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5002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8070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5300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1390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4073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4494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2431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6/8/2020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4884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  <p:sldLayoutId id="2147483808" r:id="rId12"/>
    <p:sldLayoutId id="2147483809" r:id="rId13"/>
    <p:sldLayoutId id="2147483810" r:id="rId14"/>
    <p:sldLayoutId id="2147483811" r:id="rId15"/>
    <p:sldLayoutId id="2147483812" r:id="rId16"/>
    <p:sldLayoutId id="2147483813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9259" y="107145"/>
            <a:ext cx="2222204" cy="590567"/>
          </a:xfrm>
        </p:spPr>
        <p:txBody>
          <a:bodyPr>
            <a:normAutofit/>
          </a:bodyPr>
          <a:lstStyle/>
          <a:p>
            <a:r>
              <a:rPr lang="en-US" sz="2000" dirty="0"/>
              <a:t>Neutral tones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847" y="697712"/>
            <a:ext cx="11989981" cy="5507664"/>
          </a:xfrm>
          <a:solidFill>
            <a:schemeClr val="bg2"/>
          </a:solidFill>
        </p:spPr>
        <p:txBody>
          <a:bodyPr>
            <a:normAutofit/>
          </a:bodyPr>
          <a:lstStyle/>
          <a:p>
            <a:pPr algn="l"/>
            <a:r>
              <a:rPr lang="en-GB" b="1" dirty="0"/>
              <a:t>Learning objective: </a:t>
            </a:r>
            <a:endParaRPr lang="en-US" dirty="0"/>
          </a:p>
          <a:p>
            <a:pPr algn="l"/>
            <a:r>
              <a:rPr lang="en-GB" dirty="0"/>
              <a:t>to explore Hardy’s use of pathetic fallacy and other imagery in establishing and maintaining the tone of the poem</a:t>
            </a:r>
            <a:endParaRPr lang="en-GB" b="1" dirty="0"/>
          </a:p>
          <a:p>
            <a:pPr algn="l"/>
            <a:endParaRPr lang="en-GB" b="1" dirty="0"/>
          </a:p>
          <a:p>
            <a:pPr algn="l"/>
            <a:r>
              <a:rPr lang="en-GB" b="1" i="1" dirty="0"/>
              <a:t>First reading:</a:t>
            </a:r>
            <a:endParaRPr lang="en-US" dirty="0"/>
          </a:p>
          <a:p>
            <a:pPr algn="l"/>
            <a:r>
              <a:rPr lang="en-GB" dirty="0"/>
              <a:t>From last lesson – did you think the tone was any of the following? </a:t>
            </a:r>
          </a:p>
          <a:p>
            <a:pPr algn="l"/>
            <a:r>
              <a:rPr lang="en-GB" dirty="0"/>
              <a:t>melancholy; Regretful; pessimistic? </a:t>
            </a:r>
          </a:p>
          <a:p>
            <a:pPr algn="l"/>
            <a:endParaRPr lang="en-GB" dirty="0"/>
          </a:p>
          <a:p>
            <a:pPr algn="l"/>
            <a:r>
              <a:rPr lang="en-GB" dirty="0"/>
              <a:t>How do you think the poet feels about this encounter? What conclusions does his tone allow us to draw about his feelings? Write a few sentences explaining your thoughts.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0309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9259" y="107145"/>
            <a:ext cx="2222204" cy="590567"/>
          </a:xfrm>
        </p:spPr>
        <p:txBody>
          <a:bodyPr>
            <a:normAutofit/>
          </a:bodyPr>
          <a:lstStyle/>
          <a:p>
            <a:r>
              <a:rPr lang="en-US" sz="2000" dirty="0"/>
              <a:t>Neutral tones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847" y="697712"/>
            <a:ext cx="11989981" cy="5507664"/>
          </a:xfrm>
          <a:solidFill>
            <a:schemeClr val="bg2"/>
          </a:solidFill>
        </p:spPr>
        <p:txBody>
          <a:bodyPr>
            <a:normAutofit/>
          </a:bodyPr>
          <a:lstStyle/>
          <a:p>
            <a:pPr algn="l"/>
            <a:r>
              <a:rPr lang="en-GB" b="1" dirty="0"/>
              <a:t>Learning objective: </a:t>
            </a:r>
            <a:endParaRPr lang="en-US" dirty="0"/>
          </a:p>
          <a:p>
            <a:pPr algn="l"/>
            <a:r>
              <a:rPr lang="en-GB" dirty="0"/>
              <a:t>to explore Hardy’s use of pathetic fallacy and other imagery in establishing and maintaining the tone of the poem</a:t>
            </a:r>
            <a:endParaRPr lang="en-GB" b="1" dirty="0"/>
          </a:p>
          <a:p>
            <a:pPr algn="l"/>
            <a:endParaRPr lang="en-GB" b="1" dirty="0"/>
          </a:p>
          <a:p>
            <a:pPr algn="l"/>
            <a:r>
              <a:rPr lang="en-GB" b="1" dirty="0"/>
              <a:t>Development: </a:t>
            </a:r>
            <a:endParaRPr lang="en-US" dirty="0"/>
          </a:p>
          <a:p>
            <a:pPr algn="l"/>
            <a:r>
              <a:rPr lang="en-GB" b="1" i="1" dirty="0"/>
              <a:t>Exploring pathetic fallacy:</a:t>
            </a:r>
            <a:endParaRPr lang="en-US" dirty="0"/>
          </a:p>
          <a:p>
            <a:pPr algn="l"/>
            <a:r>
              <a:rPr lang="en-GB" dirty="0"/>
              <a:t>writers establish tone by using descriptions of nature to foreshadow or echo the human feelings and moods they are trying to capture. </a:t>
            </a:r>
          </a:p>
          <a:p>
            <a:pPr algn="l"/>
            <a:r>
              <a:rPr lang="en-GB" dirty="0"/>
              <a:t>consider where in the poem Hardy uses pathetic fallacy to contribute to the overall feeling of futility, loss and depression. Make a list of key quotations that use pathetic fallacy.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7486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9259" y="107145"/>
            <a:ext cx="2222204" cy="590567"/>
          </a:xfrm>
        </p:spPr>
        <p:txBody>
          <a:bodyPr>
            <a:normAutofit/>
          </a:bodyPr>
          <a:lstStyle/>
          <a:p>
            <a:r>
              <a:rPr lang="en-US" sz="2000" dirty="0"/>
              <a:t>Neutral tones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847" y="697712"/>
            <a:ext cx="11989981" cy="5507664"/>
          </a:xfrm>
          <a:solidFill>
            <a:schemeClr val="bg2"/>
          </a:solidFill>
        </p:spPr>
        <p:txBody>
          <a:bodyPr>
            <a:normAutofit fontScale="92500" lnSpcReduction="10000"/>
          </a:bodyPr>
          <a:lstStyle/>
          <a:p>
            <a:pPr algn="l"/>
            <a:r>
              <a:rPr lang="en-GB" b="1" dirty="0"/>
              <a:t>Learning objective: </a:t>
            </a:r>
            <a:endParaRPr lang="en-US" dirty="0"/>
          </a:p>
          <a:p>
            <a:pPr algn="l"/>
            <a:r>
              <a:rPr lang="en-GB" dirty="0"/>
              <a:t>to explore Hardy’s use of pathetic fallacy and other imagery in establishing and maintaining the tone of the poem</a:t>
            </a:r>
            <a:endParaRPr lang="en-GB" b="1" dirty="0"/>
          </a:p>
          <a:p>
            <a:pPr algn="l"/>
            <a:endParaRPr lang="en-GB" b="1" dirty="0"/>
          </a:p>
          <a:p>
            <a:pPr algn="l"/>
            <a:r>
              <a:rPr lang="en-GB" b="1" dirty="0"/>
              <a:t>Development: </a:t>
            </a:r>
            <a:endParaRPr lang="en-US" dirty="0"/>
          </a:p>
          <a:p>
            <a:pPr algn="l"/>
            <a:r>
              <a:rPr lang="en-GB" b="1" i="1" dirty="0"/>
              <a:t>Exploring pathetic fallacy:</a:t>
            </a:r>
          </a:p>
          <a:p>
            <a:pPr algn="l"/>
            <a:endParaRPr lang="en-GB" b="1" i="1" dirty="0"/>
          </a:p>
          <a:p>
            <a:pPr algn="l"/>
            <a:r>
              <a:rPr lang="en-GB" b="1" i="1" dirty="0"/>
              <a:t>Here are some of the techniques that Hardy uses. Have you found them?</a:t>
            </a:r>
            <a:endParaRPr lang="en-US" dirty="0"/>
          </a:p>
          <a:p>
            <a:pPr algn="l"/>
            <a:r>
              <a:rPr lang="en-GB" dirty="0"/>
              <a:t>setting the meeting in the drabbest season of the year – </a:t>
            </a:r>
            <a:r>
              <a:rPr lang="en-GB" i="1" dirty="0"/>
              <a:t>winter</a:t>
            </a:r>
          </a:p>
          <a:p>
            <a:pPr algn="l"/>
            <a:r>
              <a:rPr lang="en-GB" dirty="0"/>
              <a:t>adjectives denoting washed-out colours in nature – </a:t>
            </a:r>
            <a:r>
              <a:rPr lang="en-GB" i="1" dirty="0"/>
              <a:t>white</a:t>
            </a:r>
            <a:r>
              <a:rPr lang="en-GB" dirty="0"/>
              <a:t>,</a:t>
            </a:r>
            <a:r>
              <a:rPr lang="en-GB" i="1" dirty="0"/>
              <a:t> </a:t>
            </a:r>
            <a:r>
              <a:rPr lang="en-GB" i="1" dirty="0" err="1"/>
              <a:t>gray</a:t>
            </a:r>
            <a:r>
              <a:rPr lang="en-GB" dirty="0"/>
              <a:t>, </a:t>
            </a:r>
            <a:r>
              <a:rPr lang="en-GB" i="1" dirty="0" err="1"/>
              <a:t>grayish</a:t>
            </a:r>
            <a:endParaRPr lang="en-GB" i="1" dirty="0"/>
          </a:p>
          <a:p>
            <a:pPr algn="l"/>
            <a:r>
              <a:rPr lang="en-GB" dirty="0"/>
              <a:t>the verbal adjective ‘</a:t>
            </a:r>
            <a:r>
              <a:rPr lang="en-GB" i="1" dirty="0"/>
              <a:t>starving’</a:t>
            </a:r>
            <a:r>
              <a:rPr lang="en-GB" dirty="0"/>
              <a:t> to personify the ground where they stand</a:t>
            </a:r>
          </a:p>
          <a:p>
            <a:pPr algn="l"/>
            <a:r>
              <a:rPr lang="en-GB" dirty="0"/>
              <a:t>use of simile comparing a facial expression to </a:t>
            </a:r>
            <a:r>
              <a:rPr lang="en-GB" i="1" dirty="0"/>
              <a:t>an ominous bird</a:t>
            </a:r>
            <a:r>
              <a:rPr lang="en-GB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10331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9259" y="107145"/>
            <a:ext cx="2222204" cy="590567"/>
          </a:xfrm>
        </p:spPr>
        <p:txBody>
          <a:bodyPr>
            <a:normAutofit/>
          </a:bodyPr>
          <a:lstStyle/>
          <a:p>
            <a:r>
              <a:rPr lang="en-US" sz="2000" dirty="0"/>
              <a:t>Neutral tones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847" y="697712"/>
            <a:ext cx="11989981" cy="5507664"/>
          </a:xfrm>
          <a:solidFill>
            <a:schemeClr val="bg2"/>
          </a:solidFill>
        </p:spPr>
        <p:txBody>
          <a:bodyPr>
            <a:normAutofit/>
          </a:bodyPr>
          <a:lstStyle/>
          <a:p>
            <a:pPr algn="l"/>
            <a:r>
              <a:rPr lang="en-GB" b="1" dirty="0"/>
              <a:t>Learning objective: </a:t>
            </a:r>
            <a:endParaRPr lang="en-US" dirty="0"/>
          </a:p>
          <a:p>
            <a:pPr algn="l"/>
            <a:r>
              <a:rPr lang="en-GB" dirty="0"/>
              <a:t>to explore Hardy’s use of pathetic fallacy and other imagery in establishing and maintaining the tone of the poem</a:t>
            </a:r>
            <a:endParaRPr lang="en-GB" b="1" dirty="0"/>
          </a:p>
          <a:p>
            <a:pPr algn="l"/>
            <a:endParaRPr lang="en-GB" b="1" dirty="0"/>
          </a:p>
          <a:p>
            <a:pPr algn="l"/>
            <a:r>
              <a:rPr lang="en-GB" b="1" dirty="0"/>
              <a:t>Development: </a:t>
            </a:r>
            <a:endParaRPr lang="en-US" dirty="0"/>
          </a:p>
          <a:p>
            <a:pPr algn="l"/>
            <a:r>
              <a:rPr lang="en-GB" b="1" i="1" dirty="0"/>
              <a:t>Exploring pathetic fallacy:</a:t>
            </a:r>
            <a:endParaRPr lang="en-US" dirty="0"/>
          </a:p>
          <a:p>
            <a:pPr algn="l"/>
            <a:r>
              <a:rPr lang="en-GB" dirty="0"/>
              <a:t>Using </a:t>
            </a:r>
            <a:r>
              <a:rPr lang="en-GB" i="1" dirty="0"/>
              <a:t>Worksheet A5.2</a:t>
            </a:r>
            <a:r>
              <a:rPr lang="en-GB" dirty="0"/>
              <a:t>, highlight one powerful word, phrase or image from each quatrain – whether exemplifying pathetic fallacy or a different device – and explain why it is effective in establishing the tone of the poem. </a:t>
            </a:r>
          </a:p>
          <a:p>
            <a:pPr algn="l"/>
            <a:endParaRPr lang="en-GB" dirty="0"/>
          </a:p>
          <a:p>
            <a:pPr algn="l"/>
            <a:r>
              <a:rPr lang="en-GB" dirty="0"/>
              <a:t>Feedback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9832839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290</TotalTime>
  <Words>330</Words>
  <Application>Microsoft Office PowerPoint</Application>
  <PresentationFormat>Widescreen</PresentationFormat>
  <Paragraphs>38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Tw Cen MT</vt:lpstr>
      <vt:lpstr>Droplet</vt:lpstr>
      <vt:lpstr>Neutral tones</vt:lpstr>
      <vt:lpstr>Neutral tones</vt:lpstr>
      <vt:lpstr>Neutral tones</vt:lpstr>
      <vt:lpstr>Neutral tones</vt:lpstr>
    </vt:vector>
  </TitlesOfParts>
  <Company>CHURCHMEAD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Neutral tones</dc:title>
  <dc:creator>Louisa Ovenden</dc:creator>
  <cp:lastModifiedBy>Toni-Louise</cp:lastModifiedBy>
  <cp:revision>15</cp:revision>
  <cp:lastPrinted>2019-11-27T10:18:36Z</cp:lastPrinted>
  <dcterms:created xsi:type="dcterms:W3CDTF">2018-06-22T09:09:49Z</dcterms:created>
  <dcterms:modified xsi:type="dcterms:W3CDTF">2020-06-08T09:05:51Z</dcterms:modified>
</cp:coreProperties>
</file>