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70" r:id="rId9"/>
    <p:sldId id="264" r:id="rId10"/>
    <p:sldId id="265" r:id="rId11"/>
    <p:sldId id="271" r:id="rId12"/>
    <p:sldId id="266" r:id="rId13"/>
    <p:sldId id="267" r:id="rId14"/>
    <p:sldId id="268" r:id="rId15"/>
    <p:sldId id="272"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1284" y="1285778"/>
            <a:ext cx="10090298" cy="4841458"/>
          </a:xfrm>
          <a:solidFill>
            <a:schemeClr val="accent1">
              <a:lumMod val="60000"/>
              <a:lumOff val="40000"/>
            </a:schemeClr>
          </a:solidFill>
        </p:spPr>
        <p:txBody>
          <a:bodyPr/>
          <a:lstStyle/>
          <a:p>
            <a:pPr algn="l"/>
            <a:r>
              <a:rPr lang="en-GB" sz="2400" b="1" dirty="0"/>
              <a:t>Differentiated learning outcomes</a:t>
            </a:r>
            <a:br>
              <a:rPr lang="en-GB" sz="2400" b="1" dirty="0"/>
            </a:br>
            <a:br>
              <a:rPr lang="en-GB" sz="2400" b="1" dirty="0"/>
            </a:br>
            <a:br>
              <a:rPr lang="en-GB" sz="2400" b="1" dirty="0"/>
            </a:br>
            <a:r>
              <a:rPr lang="en-GB" sz="2400" dirty="0"/>
              <a:t>•	All students must understand and use the basic conventions of speech writing – attention-grabbing opening, lists and pairs (PASS).</a:t>
            </a:r>
            <a:br>
              <a:rPr lang="en-GB" sz="2400" dirty="0"/>
            </a:br>
            <a:r>
              <a:rPr lang="en-GB" sz="2400" dirty="0"/>
              <a:t>•	Most students should appreciate and use writing in speeches that is fit for purpose, audience and form making good use of the conventions of speech writing – first and second person pronouns, present tense (MERIT).</a:t>
            </a:r>
            <a:br>
              <a:rPr lang="en-GB" sz="2400" dirty="0"/>
            </a:br>
            <a:r>
              <a:rPr lang="en-GB" sz="2400" dirty="0"/>
              <a:t>•	Some students could create powerful voices in speech writing that use tone, content, structure and language appropriately (Distinction).</a:t>
            </a:r>
            <a:br>
              <a:rPr lang="en-GB" sz="2400" dirty="0"/>
            </a:br>
            <a:endParaRPr lang="en-US" sz="2400" dirty="0"/>
          </a:p>
        </p:txBody>
      </p:sp>
      <p:pic>
        <p:nvPicPr>
          <p:cNvPr id="3" name="Picture 2" descr="project-based learning – Innovate * Inspire * Lead Cha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110121"/>
            <a:ext cx="3135086" cy="2351315"/>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35" y="5588344"/>
            <a:ext cx="1437045" cy="1077784"/>
          </a:xfrm>
          <a:prstGeom prst="rect">
            <a:avLst/>
          </a:prstGeom>
        </p:spPr>
      </p:pic>
    </p:spTree>
    <p:extLst>
      <p:ext uri="{BB962C8B-B14F-4D97-AF65-F5344CB8AC3E}">
        <p14:creationId xmlns:p14="http://schemas.microsoft.com/office/powerpoint/2010/main" val="3530574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520" y="701749"/>
            <a:ext cx="10090298" cy="4944140"/>
          </a:xfrm>
          <a:solidFill>
            <a:schemeClr val="accent1">
              <a:lumMod val="60000"/>
              <a:lumOff val="40000"/>
            </a:schemeClr>
          </a:solidFill>
        </p:spPr>
        <p:txBody>
          <a:bodyPr/>
          <a:lstStyle/>
          <a:p>
            <a:pPr algn="l"/>
            <a:r>
              <a:rPr lang="en-GB" sz="2400" b="1" dirty="0"/>
              <a:t> 	Developing skills</a:t>
            </a:r>
            <a:br>
              <a:rPr lang="en-GB" sz="2400" b="1" dirty="0"/>
            </a:br>
            <a:r>
              <a:rPr lang="en-GB" sz="2400" b="1" dirty="0"/>
              <a:t>read through the Clinton speech again</a:t>
            </a:r>
            <a:br>
              <a:rPr lang="en-GB" sz="2400" b="1" dirty="0"/>
            </a:br>
            <a:br>
              <a:rPr lang="en-GB" sz="2400" b="1" dirty="0"/>
            </a:br>
            <a:r>
              <a:rPr lang="en-GB" sz="2400" b="1" dirty="0"/>
              <a:t>answer the following questions:</a:t>
            </a:r>
            <a:br>
              <a:rPr lang="en-GB" sz="2400" b="1" dirty="0"/>
            </a:br>
            <a:br>
              <a:rPr lang="en-GB" sz="2400" b="1" dirty="0"/>
            </a:br>
            <a:r>
              <a:rPr lang="en-GB" sz="2400" b="1" dirty="0"/>
              <a:t>1.what is Hilary Clinton’s message? (her purpose)</a:t>
            </a:r>
            <a:br>
              <a:rPr lang="en-GB" sz="2400" b="1" dirty="0"/>
            </a:br>
            <a:r>
              <a:rPr lang="en-GB" sz="2400" b="1" dirty="0"/>
              <a:t>2.Whom is she talking to? (her audience)</a:t>
            </a:r>
            <a:br>
              <a:rPr lang="en-GB" sz="2400" b="1" dirty="0"/>
            </a:br>
            <a:r>
              <a:rPr lang="en-GB" sz="2400" b="1" dirty="0"/>
              <a:t>3.How do we know this is a speech rather than a written report in a magazine? (the form) Think about the use of tenses, grammar and the type of sentences being used. </a:t>
            </a:r>
            <a:br>
              <a:rPr lang="en-GB" sz="2400" b="1" dirty="0"/>
            </a:br>
            <a:br>
              <a:rPr lang="en-GB" sz="2400" b="1" dirty="0"/>
            </a:br>
            <a:r>
              <a:rPr lang="en-GB" sz="2400" b="1" dirty="0"/>
              <a:t>As you answer each question, identify the features or techniques that make the speech effective for the purpose, audience and form. </a:t>
            </a:r>
            <a:endParaRPr lang="en-GB" sz="1800" b="1" dirty="0"/>
          </a:p>
        </p:txBody>
      </p:sp>
      <p:pic>
        <p:nvPicPr>
          <p:cNvPr id="3" name="Picture 2" descr="File:Logo of The Message Trust.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708" y="1420207"/>
            <a:ext cx="2959689" cy="898754"/>
          </a:xfrm>
          <a:prstGeom prst="rect">
            <a:avLst/>
          </a:prstGeom>
        </p:spPr>
      </p:pic>
      <p:pic>
        <p:nvPicPr>
          <p:cNvPr id="4" name="Picture 3" descr="Wag the Dog: Campaigns of Purpose | Wrong Kind of G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169" y="5343727"/>
            <a:ext cx="2377004" cy="1443232"/>
          </a:xfrm>
          <a:prstGeom prst="rect">
            <a:avLst/>
          </a:prstGeom>
        </p:spPr>
      </p:pic>
      <p:pic>
        <p:nvPicPr>
          <p:cNvPr id="5" name="Picture 4" descr="How In-Market Audiences on Google Adwords Can Improve You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984" y="5533819"/>
            <a:ext cx="1541419" cy="1063048"/>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3" y="5663179"/>
            <a:ext cx="1445323" cy="1083992"/>
          </a:xfrm>
          <a:prstGeom prst="rect">
            <a:avLst/>
          </a:prstGeom>
        </p:spPr>
      </p:pic>
    </p:spTree>
    <p:extLst>
      <p:ext uri="{BB962C8B-B14F-4D97-AF65-F5344CB8AC3E}">
        <p14:creationId xmlns:p14="http://schemas.microsoft.com/office/powerpoint/2010/main" val="311746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708" y="1201783"/>
            <a:ext cx="10090298" cy="3069772"/>
          </a:xfrm>
          <a:solidFill>
            <a:schemeClr val="accent1">
              <a:lumMod val="60000"/>
              <a:lumOff val="40000"/>
            </a:schemeClr>
          </a:solidFill>
        </p:spPr>
        <p:txBody>
          <a:bodyPr/>
          <a:lstStyle/>
          <a:p>
            <a:pPr algn="l"/>
            <a:r>
              <a:rPr lang="en-GB" sz="2400" b="1" dirty="0"/>
              <a:t> 	Have a look at the next few slides which shows the speech and highlights the purpose in red (to celebrate achievements), the audience in green (all women across the world) and the features of speeches in blue (for example, knocking down the opposing arguments). </a:t>
            </a:r>
            <a:br>
              <a:rPr lang="en-GB" sz="2400" b="1" dirty="0"/>
            </a:br>
            <a:br>
              <a:rPr lang="en-GB" sz="2400" b="1" dirty="0"/>
            </a:br>
            <a:r>
              <a:rPr lang="en-GB" sz="2400" b="1" dirty="0"/>
              <a:t>Can you see any familiar features of persuasive writing in the text, e.g. alliteration, emotive language and rule of three.</a:t>
            </a:r>
            <a:endParaRPr lang="en-GB" sz="1800" b="1" dirty="0"/>
          </a:p>
        </p:txBody>
      </p:sp>
      <p:pic>
        <p:nvPicPr>
          <p:cNvPr id="3" name="Picture 2" descr="tikz pgf - Create dependency graphs between charact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949" y="81639"/>
            <a:ext cx="5204911" cy="1410789"/>
          </a:xfrm>
          <a:prstGeom prst="rect">
            <a:avLst/>
          </a:prstGeom>
        </p:spPr>
      </p:pic>
      <p:pic>
        <p:nvPicPr>
          <p:cNvPr id="4" name="Picture 3" descr="HOW ARE YOU? – ENGLISH IS C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325" y="4789438"/>
            <a:ext cx="2218509" cy="1653007"/>
          </a:xfrm>
          <a:prstGeom prst="rect">
            <a:avLst/>
          </a:prstGeom>
        </p:spPr>
      </p:pic>
      <p:pic>
        <p:nvPicPr>
          <p:cNvPr id="5" name="Picture 4" descr="File:VisualEditor - Icon - Number-list-ltr.svg - Wikimed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749" y="4378234"/>
            <a:ext cx="2479766" cy="2479766"/>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288174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285860"/>
            <a:ext cx="8229600" cy="5239484"/>
          </a:xfrm>
        </p:spPr>
        <p:txBody>
          <a:bodyPr>
            <a:noAutofit/>
          </a:bodyPr>
          <a:lstStyle/>
          <a:p>
            <a:pPr algn="l"/>
            <a:r>
              <a:rPr lang="en-GB" sz="2400" dirty="0"/>
              <a:t>	</a:t>
            </a:r>
            <a:br>
              <a:rPr lang="en-GB" sz="2400" dirty="0"/>
            </a:br>
            <a:r>
              <a:rPr lang="en-GB" sz="2400" dirty="0">
                <a:solidFill>
                  <a:srgbClr val="00B050"/>
                </a:solidFill>
              </a:rPr>
              <a:t>Mrs. </a:t>
            </a:r>
            <a:r>
              <a:rPr lang="en-GB" sz="2400" dirty="0" err="1">
                <a:solidFill>
                  <a:srgbClr val="00B050"/>
                </a:solidFill>
              </a:rPr>
              <a:t>Mongella</a:t>
            </a:r>
            <a:r>
              <a:rPr lang="en-GB" sz="2400" dirty="0">
                <a:solidFill>
                  <a:srgbClr val="00B050"/>
                </a:solidFill>
              </a:rPr>
              <a:t>, Under Secretary </a:t>
            </a:r>
            <a:r>
              <a:rPr lang="en-GB" sz="2400" dirty="0" err="1">
                <a:solidFill>
                  <a:srgbClr val="00B050"/>
                </a:solidFill>
              </a:rPr>
              <a:t>Kittani</a:t>
            </a:r>
            <a:r>
              <a:rPr lang="en-GB" sz="2400" dirty="0">
                <a:solidFill>
                  <a:srgbClr val="00B050"/>
                </a:solidFill>
              </a:rPr>
              <a:t>, distinguished delegates and guests</a:t>
            </a:r>
            <a:r>
              <a:rPr lang="en-GB" sz="2400" dirty="0"/>
              <a:t>: I would like to thank the </a:t>
            </a:r>
            <a:r>
              <a:rPr lang="en-GB" sz="2400" dirty="0">
                <a:solidFill>
                  <a:srgbClr val="00B050"/>
                </a:solidFill>
              </a:rPr>
              <a:t>Secretary General of the United Nations</a:t>
            </a:r>
            <a:r>
              <a:rPr lang="en-GB" sz="2400" dirty="0"/>
              <a:t> for inviting me to be part of the United Nations Fourth World Conference on Women. This is truly a celebration – </a:t>
            </a:r>
            <a:r>
              <a:rPr lang="en-GB" sz="2400" dirty="0">
                <a:solidFill>
                  <a:srgbClr val="FF0000"/>
                </a:solidFill>
              </a:rPr>
              <a:t>a celebration of the contributions women make in every aspect of life</a:t>
            </a:r>
            <a:r>
              <a:rPr lang="en-GB" sz="2400" dirty="0"/>
              <a:t>: in the home, on the job, in their communities, as mothers, wives, sisters, daughters, learners, workers, citizens and leaders. </a:t>
            </a:r>
            <a:br>
              <a:rPr lang="en-GB" sz="2400" dirty="0"/>
            </a:br>
            <a:r>
              <a:rPr lang="en-GB" sz="2400" dirty="0"/>
              <a:t>            It is also </a:t>
            </a:r>
            <a:r>
              <a:rPr lang="en-GB" sz="2400" dirty="0">
                <a:solidFill>
                  <a:srgbClr val="FF0000"/>
                </a:solidFill>
              </a:rPr>
              <a:t>a</a:t>
            </a:r>
            <a:r>
              <a:rPr lang="en-GB" sz="2400" dirty="0"/>
              <a:t> </a:t>
            </a:r>
            <a:r>
              <a:rPr lang="en-GB" sz="2400" dirty="0">
                <a:solidFill>
                  <a:srgbClr val="FF0000"/>
                </a:solidFill>
              </a:rPr>
              <a:t>coming together</a:t>
            </a:r>
            <a:r>
              <a:rPr lang="en-GB" sz="2400" dirty="0"/>
              <a:t>, much the way women come together every day in every country. We come together in fields and in factories. In village markets and supermarkets. In living rooms and board rooms. </a:t>
            </a:r>
            <a:br>
              <a:rPr lang="en-GB" sz="1600" dirty="0"/>
            </a:br>
            <a:br>
              <a:rPr lang="en-GB" sz="1600" dirty="0"/>
            </a:br>
            <a:endParaRPr lang="en-GB" sz="1600" dirty="0">
              <a:solidFill>
                <a:schemeClr val="tx2">
                  <a:lumMod val="60000"/>
                  <a:lumOff val="40000"/>
                </a:schemeClr>
              </a:solidFill>
            </a:endParaRPr>
          </a:p>
        </p:txBody>
      </p:sp>
      <p:sp>
        <p:nvSpPr>
          <p:cNvPr id="5" name="Text Box 9"/>
          <p:cNvSpPr txBox="1">
            <a:spLocks noChangeArrowheads="1"/>
          </p:cNvSpPr>
          <p:nvPr/>
        </p:nvSpPr>
        <p:spPr bwMode="auto">
          <a:xfrm>
            <a:off x="1774825" y="260350"/>
            <a:ext cx="505138" cy="292388"/>
          </a:xfrm>
          <a:prstGeom prst="rect">
            <a:avLst/>
          </a:prstGeom>
          <a:noFill/>
          <a:ln w="9525">
            <a:noFill/>
            <a:miter lim="800000"/>
            <a:headEnd/>
            <a:tailEnd/>
          </a:ln>
        </p:spPr>
        <p:txBody>
          <a:bodyPr wrap="none">
            <a:spAutoFit/>
          </a:bodyPr>
          <a:lstStyle/>
          <a:p>
            <a:r>
              <a:rPr lang="en-GB" sz="1300" b="1" dirty="0">
                <a:solidFill>
                  <a:srgbClr val="94A2D3"/>
                </a:solidFill>
              </a:rPr>
              <a:t>3.1d</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B050"/>
                </a:solidFill>
              </a:rPr>
              <a:t>References to audience</a:t>
            </a:r>
            <a:br>
              <a:rPr lang="en-GB" sz="2200" b="1" dirty="0">
                <a:solidFill>
                  <a:srgbClr val="0070C0"/>
                </a:solidFill>
              </a:rPr>
            </a:br>
            <a:r>
              <a:rPr lang="en-US" sz="2200" dirty="0">
                <a:solidFill>
                  <a:srgbClr val="FF0000"/>
                </a:solidFill>
              </a:rPr>
              <a:t>Purpose of speech</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3" y="5388859"/>
            <a:ext cx="1811083" cy="1358312"/>
          </a:xfrm>
          <a:prstGeom prst="rect">
            <a:avLst/>
          </a:prstGeom>
        </p:spPr>
      </p:pic>
    </p:spTree>
    <p:extLst>
      <p:ext uri="{BB962C8B-B14F-4D97-AF65-F5344CB8AC3E}">
        <p14:creationId xmlns:p14="http://schemas.microsoft.com/office/powerpoint/2010/main" val="92453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758138" cy="4525963"/>
          </a:xfrm>
        </p:spPr>
        <p:txBody>
          <a:bodyPr>
            <a:normAutofit fontScale="25000" lnSpcReduction="20000"/>
          </a:bodyPr>
          <a:lstStyle/>
          <a:p>
            <a:pPr>
              <a:lnSpc>
                <a:spcPct val="120000"/>
              </a:lnSpc>
              <a:buNone/>
            </a:pPr>
            <a:r>
              <a:rPr lang="en-GB" dirty="0"/>
              <a:t>	</a:t>
            </a:r>
            <a:r>
              <a:rPr lang="en-US" sz="9600" dirty="0"/>
              <a:t>Whether it is while </a:t>
            </a:r>
            <a:r>
              <a:rPr lang="en-US" sz="9600" dirty="0">
                <a:solidFill>
                  <a:srgbClr val="0070C0"/>
                </a:solidFill>
              </a:rPr>
              <a:t>playing with our children in the park, or washing clothes in a river or taking a break at the office water cooler</a:t>
            </a:r>
            <a:r>
              <a:rPr lang="en-US" sz="9600" dirty="0"/>
              <a:t>, we come together and talk about </a:t>
            </a:r>
            <a:r>
              <a:rPr lang="en-US" sz="9600" dirty="0">
                <a:solidFill>
                  <a:srgbClr val="0070C0"/>
                </a:solidFill>
              </a:rPr>
              <a:t>ou</a:t>
            </a:r>
            <a:r>
              <a:rPr lang="en-US" sz="9600" dirty="0"/>
              <a:t>r aspirations and concerns. And time and again, </a:t>
            </a:r>
            <a:r>
              <a:rPr lang="en-US" sz="9600" dirty="0">
                <a:solidFill>
                  <a:srgbClr val="0070C0"/>
                </a:solidFill>
              </a:rPr>
              <a:t>our</a:t>
            </a:r>
            <a:r>
              <a:rPr lang="en-US" sz="9600" dirty="0"/>
              <a:t> talk turns to </a:t>
            </a:r>
            <a:r>
              <a:rPr lang="en-US" sz="9600" dirty="0">
                <a:solidFill>
                  <a:srgbClr val="0070C0"/>
                </a:solidFill>
              </a:rPr>
              <a:t>our</a:t>
            </a:r>
            <a:r>
              <a:rPr lang="en-US" sz="9600" dirty="0"/>
              <a:t> children and our families. However different </a:t>
            </a:r>
            <a:r>
              <a:rPr lang="en-US" sz="9600" dirty="0">
                <a:solidFill>
                  <a:srgbClr val="0070C0"/>
                </a:solidFill>
              </a:rPr>
              <a:t>we</a:t>
            </a:r>
            <a:r>
              <a:rPr lang="en-US" sz="9600" dirty="0"/>
              <a:t> may be, there is far more </a:t>
            </a:r>
            <a:r>
              <a:rPr lang="en-US" sz="9600" dirty="0">
                <a:solidFill>
                  <a:srgbClr val="0070C0"/>
                </a:solidFill>
              </a:rPr>
              <a:t>that unites us than divides us</a:t>
            </a:r>
            <a:r>
              <a:rPr lang="en-GB" sz="9600" dirty="0"/>
              <a:t>. </a:t>
            </a:r>
            <a:r>
              <a:rPr lang="en-GB" sz="9600" dirty="0">
                <a:solidFill>
                  <a:srgbClr val="0070C0"/>
                </a:solidFill>
              </a:rPr>
              <a:t>We</a:t>
            </a:r>
            <a:r>
              <a:rPr lang="en-GB" sz="9600" dirty="0"/>
              <a:t> share a common future.  [...]</a:t>
            </a:r>
          </a:p>
          <a:p>
            <a:pPr>
              <a:lnSpc>
                <a:spcPct val="120000"/>
              </a:lnSpc>
              <a:buNone/>
            </a:pPr>
            <a:r>
              <a:rPr lang="en-US" sz="9600" dirty="0"/>
              <a:t>	</a:t>
            </a:r>
            <a:r>
              <a:rPr lang="en-US" sz="9600" dirty="0">
                <a:solidFill>
                  <a:srgbClr val="FF0000"/>
                </a:solidFill>
              </a:rPr>
              <a:t>By gathering in Beijing, we are focusing world attention on issues</a:t>
            </a:r>
            <a:r>
              <a:rPr lang="en-US" sz="9600" dirty="0"/>
              <a:t> </a:t>
            </a:r>
            <a:r>
              <a:rPr lang="en-US" sz="9600" dirty="0">
                <a:solidFill>
                  <a:srgbClr val="FF0000"/>
                </a:solidFill>
              </a:rPr>
              <a:t>that matter most in the lives of women and their families</a:t>
            </a:r>
            <a:r>
              <a:rPr lang="en-US" sz="9600" dirty="0"/>
              <a:t>: access to education, health care, jobs and credit, the chance to enjoy basic legal and human rights and participate fully in the political life of their countries</a:t>
            </a:r>
            <a:r>
              <a:rPr lang="en-GB" sz="9600" dirty="0"/>
              <a:t>. </a:t>
            </a:r>
            <a:br>
              <a:rPr lang="en-GB" sz="6000" dirty="0"/>
            </a:br>
            <a:r>
              <a:rPr lang="en-GB" sz="6000" dirty="0"/>
              <a:t> </a:t>
            </a:r>
            <a:br>
              <a:rPr lang="en-GB" dirty="0"/>
            </a:br>
            <a:endParaRPr lang="en-GB" dirty="0"/>
          </a:p>
        </p:txBody>
      </p:sp>
      <p:sp>
        <p:nvSpPr>
          <p:cNvPr id="5" name="Text Box 9"/>
          <p:cNvSpPr txBox="1">
            <a:spLocks noChangeArrowheads="1"/>
          </p:cNvSpPr>
          <p:nvPr/>
        </p:nvSpPr>
        <p:spPr bwMode="auto">
          <a:xfrm>
            <a:off x="1774825" y="260350"/>
            <a:ext cx="501932" cy="292388"/>
          </a:xfrm>
          <a:prstGeom prst="rect">
            <a:avLst/>
          </a:prstGeom>
          <a:noFill/>
          <a:ln w="9525">
            <a:noFill/>
            <a:miter lim="800000"/>
            <a:headEnd/>
            <a:tailEnd/>
          </a:ln>
        </p:spPr>
        <p:txBody>
          <a:bodyPr wrap="none">
            <a:spAutoFit/>
          </a:bodyPr>
          <a:lstStyle/>
          <a:p>
            <a:r>
              <a:rPr lang="en-GB" sz="1300" b="1" dirty="0">
                <a:solidFill>
                  <a:srgbClr val="94A2D3"/>
                </a:solidFill>
              </a:rPr>
              <a:t>3.1e</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70C0"/>
                </a:solidFill>
              </a:rPr>
              <a:t>Typical speech features </a:t>
            </a:r>
            <a:br>
              <a:rPr lang="en-GB" sz="2200" b="1" dirty="0">
                <a:solidFill>
                  <a:srgbClr val="0070C0"/>
                </a:solidFill>
              </a:rPr>
            </a:br>
            <a:r>
              <a:rPr lang="en-US" sz="2200" dirty="0">
                <a:solidFill>
                  <a:srgbClr val="FF0000"/>
                </a:solidFill>
              </a:rPr>
              <a:t>Purpose of speech</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4" y="5212080"/>
            <a:ext cx="2046788" cy="1535091"/>
          </a:xfrm>
          <a:prstGeom prst="rect">
            <a:avLst/>
          </a:prstGeom>
        </p:spPr>
      </p:pic>
    </p:spTree>
    <p:extLst>
      <p:ext uri="{BB962C8B-B14F-4D97-AF65-F5344CB8AC3E}">
        <p14:creationId xmlns:p14="http://schemas.microsoft.com/office/powerpoint/2010/main" val="35726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7162800" cy="4525963"/>
          </a:xfrm>
        </p:spPr>
        <p:txBody>
          <a:bodyPr>
            <a:normAutofit/>
          </a:bodyPr>
          <a:lstStyle/>
          <a:p>
            <a:pPr>
              <a:buNone/>
            </a:pPr>
            <a:r>
              <a:rPr lang="en-GB" dirty="0"/>
              <a:t>	</a:t>
            </a:r>
            <a:r>
              <a:rPr lang="en-GB" sz="2400" u="sng" dirty="0">
                <a:solidFill>
                  <a:srgbClr val="376092"/>
                </a:solidFill>
              </a:rPr>
              <a:t>There are some who</a:t>
            </a:r>
            <a:r>
              <a:rPr lang="en-GB" sz="2400" dirty="0">
                <a:solidFill>
                  <a:srgbClr val="376092"/>
                </a:solidFill>
              </a:rPr>
              <a:t> </a:t>
            </a:r>
            <a:r>
              <a:rPr lang="en-GB" sz="2400" dirty="0">
                <a:solidFill>
                  <a:schemeClr val="tx2">
                    <a:lumMod val="60000"/>
                    <a:lumOff val="40000"/>
                  </a:schemeClr>
                </a:solidFill>
              </a:rPr>
              <a:t>question the reason for this conference. </a:t>
            </a:r>
            <a:r>
              <a:rPr lang="en-GB" sz="2400" u="sng" dirty="0">
                <a:solidFill>
                  <a:srgbClr val="0070C0"/>
                </a:solidFill>
              </a:rPr>
              <a:t>Let them listen</a:t>
            </a:r>
            <a:r>
              <a:rPr lang="en-GB" sz="2400" dirty="0">
                <a:solidFill>
                  <a:srgbClr val="0070C0"/>
                </a:solidFill>
              </a:rPr>
              <a:t> </a:t>
            </a:r>
            <a:r>
              <a:rPr lang="en-GB" sz="2400" dirty="0"/>
              <a:t>to the voices of women in </a:t>
            </a:r>
            <a:r>
              <a:rPr lang="en-GB" sz="2400" dirty="0">
                <a:solidFill>
                  <a:schemeClr val="tx2">
                    <a:lumMod val="60000"/>
                    <a:lumOff val="40000"/>
                  </a:schemeClr>
                </a:solidFill>
              </a:rPr>
              <a:t>their homes, neighbourhoods, and workplaces. </a:t>
            </a:r>
            <a:br>
              <a:rPr lang="en-GB" sz="2400" dirty="0">
                <a:solidFill>
                  <a:schemeClr val="tx2">
                    <a:lumMod val="60000"/>
                    <a:lumOff val="40000"/>
                  </a:schemeClr>
                </a:solidFill>
              </a:rPr>
            </a:br>
            <a:r>
              <a:rPr lang="en-GB" sz="2400" u="sng" dirty="0">
                <a:solidFill>
                  <a:srgbClr val="376092"/>
                </a:solidFill>
              </a:rPr>
              <a:t>There are some </a:t>
            </a:r>
            <a:r>
              <a:rPr lang="en-GB" sz="2400" b="1" u="sng" dirty="0">
                <a:solidFill>
                  <a:srgbClr val="376092"/>
                </a:solidFill>
              </a:rPr>
              <a:t>w</a:t>
            </a:r>
            <a:r>
              <a:rPr lang="en-GB" sz="2400" u="sng" dirty="0">
                <a:solidFill>
                  <a:srgbClr val="376092"/>
                </a:solidFill>
              </a:rPr>
              <a:t>ho</a:t>
            </a:r>
            <a:r>
              <a:rPr lang="en-GB" sz="2400" dirty="0">
                <a:solidFill>
                  <a:schemeClr val="tx2">
                    <a:lumMod val="60000"/>
                    <a:lumOff val="40000"/>
                  </a:schemeClr>
                </a:solidFill>
              </a:rPr>
              <a:t> </a:t>
            </a:r>
            <a:r>
              <a:rPr lang="en-GB" sz="2400" b="1" dirty="0">
                <a:solidFill>
                  <a:schemeClr val="accent1">
                    <a:lumMod val="75000"/>
                  </a:schemeClr>
                </a:solidFill>
              </a:rPr>
              <a:t>w</a:t>
            </a:r>
            <a:r>
              <a:rPr lang="en-GB" sz="2400" dirty="0">
                <a:solidFill>
                  <a:schemeClr val="tx2">
                    <a:lumMod val="60000"/>
                    <a:lumOff val="40000"/>
                  </a:schemeClr>
                </a:solidFill>
              </a:rPr>
              <a:t>onder </a:t>
            </a:r>
            <a:r>
              <a:rPr lang="en-GB" sz="2400" b="1" dirty="0">
                <a:solidFill>
                  <a:schemeClr val="accent1">
                    <a:lumMod val="75000"/>
                  </a:schemeClr>
                </a:solidFill>
              </a:rPr>
              <a:t>w</a:t>
            </a:r>
            <a:r>
              <a:rPr lang="en-GB" sz="2400" dirty="0">
                <a:solidFill>
                  <a:schemeClr val="tx2">
                    <a:lumMod val="60000"/>
                    <a:lumOff val="40000"/>
                  </a:schemeClr>
                </a:solidFill>
              </a:rPr>
              <a:t>hether the lives of </a:t>
            </a:r>
            <a:r>
              <a:rPr lang="en-GB" sz="2400" b="1" dirty="0">
                <a:solidFill>
                  <a:schemeClr val="accent1">
                    <a:lumMod val="75000"/>
                  </a:schemeClr>
                </a:solidFill>
              </a:rPr>
              <a:t>w</a:t>
            </a:r>
            <a:r>
              <a:rPr lang="en-GB" sz="2400" dirty="0">
                <a:solidFill>
                  <a:schemeClr val="tx2">
                    <a:lumMod val="60000"/>
                    <a:lumOff val="40000"/>
                  </a:schemeClr>
                </a:solidFill>
              </a:rPr>
              <a:t>omen and girls matter to economic and </a:t>
            </a:r>
            <a:r>
              <a:rPr lang="en-GB" sz="2400" b="1" dirty="0">
                <a:solidFill>
                  <a:schemeClr val="accent1">
                    <a:lumMod val="75000"/>
                  </a:schemeClr>
                </a:solidFill>
              </a:rPr>
              <a:t>p</a:t>
            </a:r>
            <a:r>
              <a:rPr lang="en-GB" sz="2400" dirty="0">
                <a:solidFill>
                  <a:schemeClr val="tx2">
                    <a:lumMod val="60000"/>
                    <a:lumOff val="40000"/>
                  </a:schemeClr>
                </a:solidFill>
              </a:rPr>
              <a:t>olitical </a:t>
            </a:r>
            <a:r>
              <a:rPr lang="en-GB" sz="2400" b="1" dirty="0">
                <a:solidFill>
                  <a:schemeClr val="accent1">
                    <a:lumMod val="75000"/>
                  </a:schemeClr>
                </a:solidFill>
              </a:rPr>
              <a:t>p</a:t>
            </a:r>
            <a:r>
              <a:rPr lang="en-GB" sz="2400" dirty="0">
                <a:solidFill>
                  <a:schemeClr val="tx2">
                    <a:lumMod val="60000"/>
                    <a:lumOff val="40000"/>
                  </a:schemeClr>
                </a:solidFill>
              </a:rPr>
              <a:t>rogress around the globe. </a:t>
            </a:r>
            <a:r>
              <a:rPr lang="en-GB" sz="2400" u="sng" dirty="0">
                <a:solidFill>
                  <a:srgbClr val="376092"/>
                </a:solidFill>
              </a:rPr>
              <a:t>Let them look</a:t>
            </a:r>
            <a:r>
              <a:rPr lang="en-GB" sz="2400" dirty="0">
                <a:solidFill>
                  <a:srgbClr val="376092"/>
                </a:solidFill>
              </a:rPr>
              <a:t> </a:t>
            </a:r>
            <a:r>
              <a:rPr lang="en-GB" sz="2400" dirty="0"/>
              <a:t>at</a:t>
            </a:r>
            <a:r>
              <a:rPr lang="en-GB" sz="2400" dirty="0">
                <a:solidFill>
                  <a:schemeClr val="tx2">
                    <a:lumMod val="60000"/>
                    <a:lumOff val="40000"/>
                  </a:schemeClr>
                </a:solidFill>
              </a:rPr>
              <a:t> </a:t>
            </a:r>
            <a:r>
              <a:rPr lang="en-GB" sz="2400" dirty="0">
                <a:solidFill>
                  <a:srgbClr val="00B050"/>
                </a:solidFill>
              </a:rPr>
              <a:t>the women gathered here and at </a:t>
            </a:r>
            <a:r>
              <a:rPr lang="en-GB" sz="2400" dirty="0" err="1">
                <a:solidFill>
                  <a:srgbClr val="00B050"/>
                </a:solidFill>
              </a:rPr>
              <a:t>Huairou</a:t>
            </a:r>
            <a:r>
              <a:rPr lang="en-GB" sz="2400" dirty="0">
                <a:solidFill>
                  <a:srgbClr val="00B050"/>
                </a:solidFill>
              </a:rPr>
              <a:t> – the homemakers, nurses, teachers, lawyers, policymakers, and women who run their own businesses</a:t>
            </a:r>
            <a:r>
              <a:rPr lang="en-GB" sz="2400" dirty="0">
                <a:solidFill>
                  <a:schemeClr val="tx2">
                    <a:lumMod val="60000"/>
                    <a:lumOff val="40000"/>
                  </a:schemeClr>
                </a:solidFill>
              </a:rPr>
              <a:t>. </a:t>
            </a:r>
            <a:endParaRPr lang="en-GB" sz="2400" dirty="0"/>
          </a:p>
          <a:p>
            <a:pPr>
              <a:buNone/>
            </a:pPr>
            <a:endParaRPr lang="en-GB" dirty="0"/>
          </a:p>
        </p:txBody>
      </p:sp>
      <p:sp>
        <p:nvSpPr>
          <p:cNvPr id="5" name="Text Box 9"/>
          <p:cNvSpPr txBox="1">
            <a:spLocks noChangeArrowheads="1"/>
          </p:cNvSpPr>
          <p:nvPr/>
        </p:nvSpPr>
        <p:spPr bwMode="auto">
          <a:xfrm>
            <a:off x="1774825" y="260350"/>
            <a:ext cx="465064" cy="292388"/>
          </a:xfrm>
          <a:prstGeom prst="rect">
            <a:avLst/>
          </a:prstGeom>
          <a:noFill/>
          <a:ln w="9525">
            <a:noFill/>
            <a:miter lim="800000"/>
            <a:headEnd/>
            <a:tailEnd/>
          </a:ln>
        </p:spPr>
        <p:txBody>
          <a:bodyPr wrap="none">
            <a:spAutoFit/>
          </a:bodyPr>
          <a:lstStyle/>
          <a:p>
            <a:r>
              <a:rPr lang="en-GB" sz="1300" b="1" dirty="0">
                <a:solidFill>
                  <a:srgbClr val="94A2D3"/>
                </a:solidFill>
              </a:rPr>
              <a:t>3.1f</a:t>
            </a:r>
            <a:endParaRPr lang="en-US" sz="1300" b="1" dirty="0">
              <a:solidFill>
                <a:srgbClr val="94A2D3"/>
              </a:solidFill>
            </a:endParaRPr>
          </a:p>
        </p:txBody>
      </p:sp>
      <p:sp>
        <p:nvSpPr>
          <p:cNvPr id="6" name="TextBox 5"/>
          <p:cNvSpPr txBox="1"/>
          <p:nvPr/>
        </p:nvSpPr>
        <p:spPr>
          <a:xfrm>
            <a:off x="7162801" y="533401"/>
            <a:ext cx="3056273" cy="769441"/>
          </a:xfrm>
          <a:prstGeom prst="rect">
            <a:avLst/>
          </a:prstGeom>
          <a:noFill/>
          <a:ln w="6350" cap="flat" cmpd="sng" algn="ctr">
            <a:solidFill>
              <a:srgbClr val="000000"/>
            </a:solidFill>
            <a:prstDash val="solid"/>
            <a:round/>
            <a:headEnd type="none" w="med" len="med"/>
            <a:tailEnd type="none" w="med" len="med"/>
          </a:ln>
        </p:spPr>
        <p:txBody>
          <a:bodyPr wrap="square" rtlCol="0">
            <a:spAutoFit/>
          </a:bodyPr>
          <a:lstStyle/>
          <a:p>
            <a:pPr>
              <a:spcAft>
                <a:spcPts val="300"/>
              </a:spcAft>
            </a:pPr>
            <a:r>
              <a:rPr lang="en-GB" sz="2200" dirty="0">
                <a:solidFill>
                  <a:srgbClr val="0070C0"/>
                </a:solidFill>
              </a:rPr>
              <a:t>Typical speech features </a:t>
            </a:r>
            <a:br>
              <a:rPr lang="en-GB" sz="2200" b="1" dirty="0">
                <a:solidFill>
                  <a:srgbClr val="0070C0"/>
                </a:solidFill>
              </a:rPr>
            </a:br>
            <a:r>
              <a:rPr lang="en-GB" sz="2200" dirty="0">
                <a:solidFill>
                  <a:srgbClr val="00B050"/>
                </a:solidFill>
              </a:rPr>
              <a:t>References to audience</a:t>
            </a:r>
            <a:endParaRPr lang="en-GB" sz="2200" dirty="0">
              <a:ln>
                <a:solidFill>
                  <a:schemeClr val="tx1">
                    <a:alpha val="0"/>
                  </a:schemeClr>
                </a:solidFill>
              </a:ln>
              <a:solidFill>
                <a:srgbClr val="00B050"/>
              </a:solidFill>
            </a:endParaRPr>
          </a:p>
        </p:txBody>
      </p:sp>
      <p:pic>
        <p:nvPicPr>
          <p:cNvPr id="7" name="Picture 6" descr="Choosing the Right Business for you | Online Interne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358012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096" y="1201783"/>
            <a:ext cx="9679577" cy="3069772"/>
          </a:xfrm>
          <a:solidFill>
            <a:schemeClr val="accent1">
              <a:lumMod val="60000"/>
              <a:lumOff val="40000"/>
            </a:schemeClr>
          </a:solidFill>
        </p:spPr>
        <p:txBody>
          <a:bodyPr/>
          <a:lstStyle/>
          <a:p>
            <a:pPr algn="l"/>
            <a:r>
              <a:rPr lang="en-GB" sz="2400" b="1" dirty="0"/>
              <a:t> 	</a:t>
            </a:r>
            <a:br>
              <a:rPr lang="en-GB" sz="2400" b="1" dirty="0"/>
            </a:br>
            <a:br>
              <a:rPr lang="en-GB" sz="2400" b="1" dirty="0"/>
            </a:br>
            <a:br>
              <a:rPr lang="en-GB" sz="2400" b="1" dirty="0"/>
            </a:br>
            <a:br>
              <a:rPr lang="en-GB" sz="2400" b="1" dirty="0"/>
            </a:br>
            <a:br>
              <a:rPr lang="en-GB" sz="2400" b="1" dirty="0"/>
            </a:br>
            <a:br>
              <a:rPr lang="en-GB" sz="2400" b="1" dirty="0"/>
            </a:br>
            <a:br>
              <a:rPr lang="en-GB" sz="2400" b="1" dirty="0"/>
            </a:br>
            <a:br>
              <a:rPr lang="en-GB" sz="2400" b="1" dirty="0"/>
            </a:br>
            <a:r>
              <a:rPr lang="en-GB" sz="2400" b="1" dirty="0"/>
              <a:t>Plenary – </a:t>
            </a:r>
            <a:br>
              <a:rPr lang="en-GB" sz="2400" b="1" dirty="0"/>
            </a:br>
            <a:r>
              <a:rPr lang="en-GB" sz="2400" b="1" dirty="0"/>
              <a:t>Write down one or two things you have learnt about writing a speech. </a:t>
            </a:r>
            <a:br>
              <a:rPr lang="en-GB" sz="2400" b="1" dirty="0"/>
            </a:br>
            <a:r>
              <a:rPr lang="en-GB" sz="2400" b="1" dirty="0"/>
              <a:t>Write down one thing you would like to know more about or are still unsure of. </a:t>
            </a:r>
            <a:endParaRPr lang="en-GB" sz="1800" b="1" dirty="0"/>
          </a:p>
        </p:txBody>
      </p:sp>
      <p:pic>
        <p:nvPicPr>
          <p:cNvPr id="3" name="Picture 2" descr="Learn more by Designworldwide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575" y="244566"/>
            <a:ext cx="3591128" cy="2250440"/>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5813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8316" y="723014"/>
            <a:ext cx="10090298" cy="5220585"/>
          </a:xfrm>
          <a:solidFill>
            <a:schemeClr val="accent1">
              <a:lumMod val="60000"/>
              <a:lumOff val="40000"/>
            </a:schemeClr>
          </a:solidFill>
        </p:spPr>
        <p:txBody>
          <a:bodyPr/>
          <a:lstStyle/>
          <a:p>
            <a:pPr algn="l"/>
            <a:r>
              <a:rPr lang="en-GB" sz="2400" b="1" dirty="0"/>
              <a:t>Exploring skills</a:t>
            </a:r>
            <a:br>
              <a:rPr lang="en-GB" sz="2400" b="1" dirty="0"/>
            </a:br>
            <a:r>
              <a:rPr lang="en-GB" sz="2400" b="1" dirty="0"/>
              <a:t>speeches are written to be spoken and to have an immediate impact on listeners. </a:t>
            </a:r>
            <a:br>
              <a:rPr lang="en-GB" sz="2400" b="1" dirty="0"/>
            </a:br>
            <a:br>
              <a:rPr lang="en-GB" sz="2400" b="1" dirty="0"/>
            </a:br>
            <a:r>
              <a:rPr lang="en-GB" sz="2400" b="1" dirty="0"/>
              <a:t>For example, speeches are likely to make greater use of shorter sentences, repetition and signposting than many texts designed to be read. </a:t>
            </a:r>
            <a:br>
              <a:rPr lang="en-GB" sz="2400" b="1" dirty="0"/>
            </a:br>
            <a:br>
              <a:rPr lang="en-GB" sz="2400" b="1" dirty="0"/>
            </a:br>
            <a:r>
              <a:rPr lang="en-GB" sz="2400" b="1" dirty="0"/>
              <a:t>Being aware of the effect of what you say on your audience is essential. </a:t>
            </a:r>
            <a:br>
              <a:rPr lang="en-GB" sz="2400" b="1" dirty="0"/>
            </a:br>
            <a:br>
              <a:rPr lang="en-GB" sz="2400" b="1" dirty="0"/>
            </a:br>
            <a:r>
              <a:rPr lang="en-GB" sz="2400" b="1" dirty="0"/>
              <a:t>Being able to manipulate this form is a key skill in many aspects of life. </a:t>
            </a:r>
            <a:br>
              <a:rPr lang="en-GB" sz="2400" b="1" dirty="0"/>
            </a:br>
            <a:br>
              <a:rPr lang="en-GB" sz="2400" b="1" dirty="0"/>
            </a:br>
            <a:r>
              <a:rPr lang="en-GB" sz="2400" b="1" dirty="0"/>
              <a:t>As a warm up, give examples of powerful speeches you have heard or heard of, then write down what makes these speeches memorable.</a:t>
            </a:r>
          </a:p>
        </p:txBody>
      </p:sp>
      <p:pic>
        <p:nvPicPr>
          <p:cNvPr id="3" name="Picture 2" descr="Learning for Lif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591" y="0"/>
            <a:ext cx="1672046" cy="1672046"/>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4" y="5898310"/>
            <a:ext cx="1131814" cy="848861"/>
          </a:xfrm>
          <a:prstGeom prst="rect">
            <a:avLst/>
          </a:prstGeom>
        </p:spPr>
      </p:pic>
    </p:spTree>
    <p:extLst>
      <p:ext uri="{BB962C8B-B14F-4D97-AF65-F5344CB8AC3E}">
        <p14:creationId xmlns:p14="http://schemas.microsoft.com/office/powerpoint/2010/main" val="61753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479" y="1541721"/>
            <a:ext cx="10090298" cy="2190306"/>
          </a:xfrm>
          <a:solidFill>
            <a:schemeClr val="accent1">
              <a:lumMod val="60000"/>
              <a:lumOff val="40000"/>
            </a:schemeClr>
          </a:solidFill>
        </p:spPr>
        <p:txBody>
          <a:bodyPr/>
          <a:lstStyle/>
          <a:p>
            <a:pPr algn="l"/>
            <a:r>
              <a:rPr lang="en-GB" sz="2400" b="1" dirty="0"/>
              <a:t>Exploring skills</a:t>
            </a:r>
            <a:br>
              <a:rPr lang="en-GB" sz="2400" b="1" dirty="0"/>
            </a:br>
            <a:r>
              <a:rPr lang="en-GB" sz="2400" b="1" dirty="0"/>
              <a:t>Read the short speech on the next slide and annotate the features. </a:t>
            </a:r>
            <a:br>
              <a:rPr lang="en-GB" sz="2400" b="1" dirty="0"/>
            </a:br>
            <a:br>
              <a:rPr lang="en-GB" sz="2400" b="1" dirty="0"/>
            </a:br>
            <a:r>
              <a:rPr lang="en-GB" sz="2400" b="1" dirty="0"/>
              <a:t>Look at the use of first and second person pronouns, lists, reasons, persuasive devices such as rhetorical questions and emotive language.</a:t>
            </a:r>
          </a:p>
        </p:txBody>
      </p:sp>
      <p:pic>
        <p:nvPicPr>
          <p:cNvPr id="3" name="Picture 2" descr="Your First Spee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441" y="3623902"/>
            <a:ext cx="4027799" cy="3038154"/>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62098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What features can you identify?</a:t>
            </a:r>
            <a:br>
              <a:rPr lang="en-GB" sz="4000" dirty="0"/>
            </a:br>
            <a:endParaRPr lang="en-GB" sz="4000" dirty="0"/>
          </a:p>
        </p:txBody>
      </p:sp>
      <p:sp>
        <p:nvSpPr>
          <p:cNvPr id="3" name="Content Placeholder 2"/>
          <p:cNvSpPr>
            <a:spLocks noGrp="1"/>
          </p:cNvSpPr>
          <p:nvPr>
            <p:ph idx="1"/>
          </p:nvPr>
        </p:nvSpPr>
        <p:spPr/>
        <p:txBody>
          <a:bodyPr/>
          <a:lstStyle/>
          <a:p>
            <a:pPr>
              <a:buNone/>
            </a:pPr>
            <a:r>
              <a:rPr lang="en-GB" i="1" dirty="0"/>
              <a:t>	</a:t>
            </a:r>
            <a:r>
              <a:rPr lang="en-GB" i="1" dirty="0">
                <a:solidFill>
                  <a:srgbClr val="FF0000"/>
                </a:solidFill>
              </a:rPr>
              <a:t>I’m</a:t>
            </a:r>
            <a:r>
              <a:rPr lang="en-GB" i="1" dirty="0"/>
              <a:t> here, interrupting </a:t>
            </a:r>
            <a:r>
              <a:rPr lang="en-GB" i="1" dirty="0">
                <a:solidFill>
                  <a:srgbClr val="FF0000"/>
                </a:solidFill>
              </a:rPr>
              <a:t>your </a:t>
            </a:r>
            <a:r>
              <a:rPr lang="en-GB" i="1" dirty="0"/>
              <a:t>tasty school lunch, for a simple reason – </a:t>
            </a:r>
            <a:r>
              <a:rPr lang="en-GB" i="1" u="sng" dirty="0"/>
              <a:t>to ask </a:t>
            </a:r>
            <a:r>
              <a:rPr lang="en-GB" i="1" u="sng" dirty="0">
                <a:solidFill>
                  <a:srgbClr val="FF0000"/>
                </a:solidFill>
              </a:rPr>
              <a:t>you</a:t>
            </a:r>
            <a:r>
              <a:rPr lang="en-GB" i="1" u="sng" dirty="0"/>
              <a:t> to vote for </a:t>
            </a:r>
            <a:r>
              <a:rPr lang="en-GB" i="1" u="sng" dirty="0">
                <a:solidFill>
                  <a:srgbClr val="FF0000"/>
                </a:solidFill>
              </a:rPr>
              <a:t>me</a:t>
            </a:r>
            <a:r>
              <a:rPr lang="en-GB" i="1" u="sng" dirty="0"/>
              <a:t>.</a:t>
            </a:r>
            <a:r>
              <a:rPr lang="en-GB" i="1" dirty="0"/>
              <a:t> </a:t>
            </a:r>
            <a:r>
              <a:rPr lang="en-US" i="1" dirty="0"/>
              <a:t>Most of you know me well, I think. I’ve shown you I can be trusted as a friend and relied on as a student in class. I’ll listen to your worries, report your wishes and represent you faithfully on the school council. Let’s face it – would anyone else do the same? </a:t>
            </a:r>
            <a:endParaRPr lang="en-GB" dirty="0"/>
          </a:p>
          <a:p>
            <a:pPr>
              <a:buNone/>
            </a:pPr>
            <a:endParaRPr lang="en-GB" dirty="0"/>
          </a:p>
        </p:txBody>
      </p:sp>
      <p:sp>
        <p:nvSpPr>
          <p:cNvPr id="4" name="Title 1"/>
          <p:cNvSpPr txBox="1">
            <a:spLocks/>
          </p:cNvSpPr>
          <p:nvPr/>
        </p:nvSpPr>
        <p:spPr>
          <a:xfrm>
            <a:off x="1919536" y="274638"/>
            <a:ext cx="8291264" cy="922114"/>
          </a:xfrm>
          <a:prstGeom prst="rect">
            <a:avLst/>
          </a:prstGeom>
        </p:spPr>
        <p:txBody>
          <a:bodyPr vert="horz" lIns="91440" tIns="45720" rIns="91440" bIns="45720" rtlCol="0" anchor="ctr">
            <a:normAutofit/>
          </a:bodyPr>
          <a:lstStyle/>
          <a:p>
            <a:pPr algn="ctr" defTabSz="914400">
              <a:spcBef>
                <a:spcPct val="0"/>
              </a:spcBef>
              <a:defRPr/>
            </a:pPr>
            <a:endParaRPr lang="en-GB" sz="3600" dirty="0">
              <a:latin typeface="+mj-lt"/>
              <a:ea typeface="+mj-ea"/>
              <a:cs typeface="+mj-cs"/>
            </a:endParaRPr>
          </a:p>
        </p:txBody>
      </p:sp>
      <p:sp>
        <p:nvSpPr>
          <p:cNvPr id="7" name="Text Box 9"/>
          <p:cNvSpPr txBox="1">
            <a:spLocks noChangeArrowheads="1"/>
          </p:cNvSpPr>
          <p:nvPr/>
        </p:nvSpPr>
        <p:spPr bwMode="auto">
          <a:xfrm>
            <a:off x="1774825" y="260350"/>
            <a:ext cx="503536" cy="292388"/>
          </a:xfrm>
          <a:prstGeom prst="rect">
            <a:avLst/>
          </a:prstGeom>
          <a:noFill/>
          <a:ln w="9525">
            <a:noFill/>
            <a:miter lim="800000"/>
            <a:headEnd/>
            <a:tailEnd/>
          </a:ln>
        </p:spPr>
        <p:txBody>
          <a:bodyPr wrap="none">
            <a:spAutoFit/>
          </a:bodyPr>
          <a:lstStyle/>
          <a:p>
            <a:r>
              <a:rPr lang="en-GB" sz="1300" b="1" dirty="0">
                <a:solidFill>
                  <a:srgbClr val="94A2D3"/>
                </a:solidFill>
              </a:rPr>
              <a:t>3.1a</a:t>
            </a:r>
            <a:endParaRPr lang="en-US" sz="1300" b="1" dirty="0">
              <a:solidFill>
                <a:srgbClr val="94A2D3"/>
              </a:solidFill>
            </a:endParaRPr>
          </a:p>
        </p:txBody>
      </p:sp>
      <p:pic>
        <p:nvPicPr>
          <p:cNvPr id="5" name="Picture 4" descr="In the classro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264" y="3657601"/>
            <a:ext cx="2886890" cy="2886890"/>
          </a:xfrm>
          <a:prstGeom prst="rect">
            <a:avLst/>
          </a:prstGeom>
        </p:spPr>
      </p:pic>
      <p:pic>
        <p:nvPicPr>
          <p:cNvPr id="8" name="Picture 7"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182397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Opening to a speech in school</a:t>
            </a:r>
            <a:br>
              <a:rPr lang="en-GB" sz="4000" dirty="0"/>
            </a:br>
            <a:endParaRPr lang="en-GB" sz="4000" dirty="0"/>
          </a:p>
        </p:txBody>
      </p:sp>
      <p:sp>
        <p:nvSpPr>
          <p:cNvPr id="3" name="Content Placeholder 2"/>
          <p:cNvSpPr>
            <a:spLocks noGrp="1"/>
          </p:cNvSpPr>
          <p:nvPr>
            <p:ph idx="1"/>
          </p:nvPr>
        </p:nvSpPr>
        <p:spPr>
          <a:xfrm>
            <a:off x="1981200" y="1600201"/>
            <a:ext cx="8435280" cy="4525963"/>
          </a:xfrm>
        </p:spPr>
        <p:txBody>
          <a:bodyPr/>
          <a:lstStyle/>
          <a:p>
            <a:r>
              <a:rPr lang="en-GB" dirty="0"/>
              <a:t>What was the speaker’s purpose?</a:t>
            </a:r>
          </a:p>
          <a:p>
            <a:r>
              <a:rPr lang="en-GB" dirty="0"/>
              <a:t>Who do you think the audience is? How does this speech ‘speak directly’ to them?</a:t>
            </a:r>
          </a:p>
          <a:p>
            <a:r>
              <a:rPr lang="en-GB" dirty="0"/>
              <a:t>What examples of informal language are there?</a:t>
            </a:r>
          </a:p>
          <a:p>
            <a:r>
              <a:rPr lang="en-GB" dirty="0"/>
              <a:t>What examples of humour or personal references are there? </a:t>
            </a:r>
          </a:p>
          <a:p>
            <a:endParaRPr lang="en-GB" dirty="0"/>
          </a:p>
          <a:p>
            <a:endParaRPr lang="en-GB" dirty="0"/>
          </a:p>
          <a:p>
            <a:pPr marL="0" indent="0">
              <a:buNone/>
            </a:pPr>
            <a:endParaRPr lang="en-GB" dirty="0"/>
          </a:p>
          <a:p>
            <a:endParaRPr lang="en-GB" dirty="0"/>
          </a:p>
        </p:txBody>
      </p:sp>
      <p:sp>
        <p:nvSpPr>
          <p:cNvPr id="5" name="Text Box 9"/>
          <p:cNvSpPr txBox="1">
            <a:spLocks noChangeArrowheads="1"/>
          </p:cNvSpPr>
          <p:nvPr/>
        </p:nvSpPr>
        <p:spPr bwMode="auto">
          <a:xfrm>
            <a:off x="1774825" y="260350"/>
            <a:ext cx="505138" cy="292388"/>
          </a:xfrm>
          <a:prstGeom prst="rect">
            <a:avLst/>
          </a:prstGeom>
          <a:noFill/>
          <a:ln w="9525">
            <a:noFill/>
            <a:miter lim="800000"/>
            <a:headEnd/>
            <a:tailEnd/>
          </a:ln>
        </p:spPr>
        <p:txBody>
          <a:bodyPr wrap="none">
            <a:spAutoFit/>
          </a:bodyPr>
          <a:lstStyle/>
          <a:p>
            <a:r>
              <a:rPr lang="en-GB" sz="1300" b="1" dirty="0">
                <a:solidFill>
                  <a:srgbClr val="94A2D3"/>
                </a:solidFill>
              </a:rPr>
              <a:t>3.1b</a:t>
            </a:r>
            <a:endParaRPr lang="en-US" sz="1300" b="1" dirty="0">
              <a:solidFill>
                <a:srgbClr val="94A2D3"/>
              </a:solidFill>
            </a:endParaRPr>
          </a:p>
        </p:txBody>
      </p:sp>
      <p:pic>
        <p:nvPicPr>
          <p:cNvPr id="4" name="Picture 3" descr="Speech Stage Lectur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1" y="2884714"/>
            <a:ext cx="3032759" cy="3816531"/>
          </a:xfrm>
          <a:prstGeom prst="rect">
            <a:avLst/>
          </a:prstGeom>
        </p:spPr>
      </p:pic>
      <p:pic>
        <p:nvPicPr>
          <p:cNvPr id="6" name="Picture 5"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406975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948" y="467833"/>
            <a:ext cx="10090298" cy="5220585"/>
          </a:xfrm>
          <a:solidFill>
            <a:schemeClr val="accent1">
              <a:lumMod val="60000"/>
              <a:lumOff val="40000"/>
            </a:schemeClr>
          </a:solidFill>
        </p:spPr>
        <p:txBody>
          <a:bodyPr/>
          <a:lstStyle/>
          <a:p>
            <a:pPr algn="l"/>
            <a:r>
              <a:rPr lang="en-GB" sz="2400" b="1" dirty="0"/>
              <a:t> 	Is the speech friendly and informal or hard-hitting and serious? </a:t>
            </a:r>
            <a:br>
              <a:rPr lang="en-GB" sz="2400" b="1" dirty="0"/>
            </a:br>
            <a:br>
              <a:rPr lang="en-GB" sz="2400" b="1" dirty="0"/>
            </a:br>
            <a:r>
              <a:rPr lang="en-GB" sz="2400" b="1" dirty="0"/>
              <a:t>the speech is ‘conventional’ in that it uses many of the features you would expect to find in a speech written for that purpose and that audience. </a:t>
            </a:r>
            <a:br>
              <a:rPr lang="en-GB" sz="2400" b="1" dirty="0"/>
            </a:br>
            <a:br>
              <a:rPr lang="en-GB" sz="2400" b="1" dirty="0"/>
            </a:br>
            <a:r>
              <a:rPr lang="en-GB" sz="2400" b="1" dirty="0"/>
              <a:t>What is ‘effective’?</a:t>
            </a:r>
            <a:br>
              <a:rPr lang="en-GB" sz="2400" b="1" dirty="0"/>
            </a:br>
            <a:br>
              <a:rPr lang="en-GB" sz="2400" b="1" dirty="0"/>
            </a:br>
            <a:r>
              <a:rPr lang="en-GB" sz="2400" b="1" dirty="0"/>
              <a:t>evaluate the choices made by the writer using the sentence starter, ‘I think the writer’s choice of language is effective here because...’ </a:t>
            </a:r>
            <a:br>
              <a:rPr lang="en-GB" sz="2400" b="1" dirty="0"/>
            </a:br>
            <a:br>
              <a:rPr lang="en-GB" sz="2400" b="1" dirty="0"/>
            </a:br>
            <a:r>
              <a:rPr lang="en-GB" sz="2400" b="1" dirty="0"/>
              <a:t>Comment on the appropriateness for audience and purpose.</a:t>
            </a:r>
          </a:p>
        </p:txBody>
      </p:sp>
      <p:pic>
        <p:nvPicPr>
          <p:cNvPr id="3" name="Picture 2" descr="File:Friendly stickman.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572" y="0"/>
            <a:ext cx="2542902" cy="1271451"/>
          </a:xfrm>
          <a:prstGeom prst="rect">
            <a:avLst/>
          </a:prstGeom>
        </p:spPr>
      </p:pic>
      <p:pic>
        <p:nvPicPr>
          <p:cNvPr id="4" name="Picture 3" descr="LDC: The Zombie Genealogist: Preliminary Session Choi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3714" y="5598160"/>
            <a:ext cx="1889760" cy="1259840"/>
          </a:xfrm>
          <a:prstGeom prst="rect">
            <a:avLst/>
          </a:prstGeom>
        </p:spPr>
      </p:pic>
      <p:pic>
        <p:nvPicPr>
          <p:cNvPr id="5" name="Picture 4" descr="Study Engineering: Explain Formal and inform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1" y="65131"/>
            <a:ext cx="2015405" cy="1110526"/>
          </a:xfrm>
          <a:prstGeom prst="rect">
            <a:avLst/>
          </a:prstGeom>
        </p:spPr>
      </p:pic>
      <p:pic>
        <p:nvPicPr>
          <p:cNvPr id="6" name="Picture 5" descr="Choosing the Right Business for you | Online Interne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84" y="5643585"/>
            <a:ext cx="1471448" cy="1103586"/>
          </a:xfrm>
          <a:prstGeom prst="rect">
            <a:avLst/>
          </a:prstGeom>
        </p:spPr>
      </p:pic>
    </p:spTree>
    <p:extLst>
      <p:ext uri="{BB962C8B-B14F-4D97-AF65-F5344CB8AC3E}">
        <p14:creationId xmlns:p14="http://schemas.microsoft.com/office/powerpoint/2010/main" val="100579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113" y="1732499"/>
            <a:ext cx="10090298" cy="3094074"/>
          </a:xfrm>
          <a:solidFill>
            <a:schemeClr val="accent1">
              <a:lumMod val="60000"/>
              <a:lumOff val="40000"/>
            </a:schemeClr>
          </a:solidFill>
        </p:spPr>
        <p:txBody>
          <a:bodyPr/>
          <a:lstStyle/>
          <a:p>
            <a:pPr algn="l"/>
            <a:r>
              <a:rPr lang="en-GB" sz="2400" b="1" dirty="0"/>
              <a:t> 	Building skills</a:t>
            </a:r>
            <a:br>
              <a:rPr lang="en-GB" sz="2400" b="1" dirty="0"/>
            </a:br>
            <a:r>
              <a:rPr lang="en-GB" sz="2400" b="1" dirty="0"/>
              <a:t>Look at the topic sentence ‘I’m here ... to ask you to vote for me’</a:t>
            </a:r>
            <a:br>
              <a:rPr lang="en-GB" sz="2400" b="1" dirty="0"/>
            </a:br>
            <a:br>
              <a:rPr lang="en-GB" sz="2400" b="1" dirty="0"/>
            </a:br>
            <a:r>
              <a:rPr lang="en-GB" sz="2400" b="1" dirty="0"/>
              <a:t>see how this topic sentence sets the agenda that is followed in all the following sentences.</a:t>
            </a:r>
            <a:br>
              <a:rPr lang="en-GB" sz="2400" b="1" dirty="0"/>
            </a:br>
            <a:br>
              <a:rPr lang="en-GB" sz="2400" b="1" dirty="0"/>
            </a:br>
            <a:endParaRPr lang="en-GB" sz="2400" b="1" dirty="0"/>
          </a:p>
        </p:txBody>
      </p:sp>
      <p:pic>
        <p:nvPicPr>
          <p:cNvPr id="3" name="Picture 2" descr="ID and Other Reflections: Micro-Learning as a Workpl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2" y="130628"/>
            <a:ext cx="3283130" cy="2257152"/>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2541848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620" y="1750423"/>
            <a:ext cx="10090298" cy="3526970"/>
          </a:xfrm>
          <a:solidFill>
            <a:schemeClr val="accent1">
              <a:lumMod val="60000"/>
              <a:lumOff val="40000"/>
            </a:schemeClr>
          </a:solidFill>
        </p:spPr>
        <p:txBody>
          <a:bodyPr/>
          <a:lstStyle/>
          <a:p>
            <a:pPr algn="l"/>
            <a:r>
              <a:rPr lang="en-GB" sz="2400" b="1" dirty="0"/>
              <a:t> 	Read the whole text. </a:t>
            </a:r>
            <a:br>
              <a:rPr lang="en-GB" sz="2400" b="1" dirty="0"/>
            </a:br>
            <a:br>
              <a:rPr lang="en-GB" sz="2400" b="1" dirty="0"/>
            </a:br>
            <a:br>
              <a:rPr lang="en-GB" sz="2400" b="1" dirty="0"/>
            </a:br>
            <a:r>
              <a:rPr lang="en-GB" sz="1800" b="1" dirty="0"/>
              <a:t>what information is shared in this speech and what impact might it have on the intended listeners?</a:t>
            </a:r>
            <a:br>
              <a:rPr lang="en-GB" sz="1800" b="1" dirty="0"/>
            </a:br>
            <a:br>
              <a:rPr lang="en-GB" sz="1800" b="1" dirty="0"/>
            </a:br>
            <a:br>
              <a:rPr lang="en-GB" sz="1800" b="1" dirty="0"/>
            </a:br>
            <a:br>
              <a:rPr lang="en-GB" sz="1800" b="1" dirty="0"/>
            </a:br>
            <a:endParaRPr lang="en-GB" sz="1800" b="1" dirty="0"/>
          </a:p>
        </p:txBody>
      </p:sp>
      <p:pic>
        <p:nvPicPr>
          <p:cNvPr id="3" name="Picture 2" descr="Reading | kirsty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207" y="224899"/>
            <a:ext cx="4767072" cy="3051048"/>
          </a:xfrm>
          <a:prstGeom prst="rect">
            <a:avLst/>
          </a:prstGeom>
        </p:spPr>
      </p:pic>
      <p:pic>
        <p:nvPicPr>
          <p:cNvPr id="4" name="Picture 3"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3" y="5049452"/>
            <a:ext cx="2263625" cy="1697719"/>
          </a:xfrm>
          <a:prstGeom prst="rect">
            <a:avLst/>
          </a:prstGeom>
        </p:spPr>
      </p:pic>
    </p:spTree>
    <p:extLst>
      <p:ext uri="{BB962C8B-B14F-4D97-AF65-F5344CB8AC3E}">
        <p14:creationId xmlns:p14="http://schemas.microsoft.com/office/powerpoint/2010/main" val="367239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Opening</a:t>
            </a:r>
            <a:r>
              <a:rPr lang="en-GB" dirty="0"/>
              <a:t> </a:t>
            </a:r>
            <a:r>
              <a:rPr lang="en-GB" sz="3600" dirty="0"/>
              <a:t>to Hillary Clinton’s speech</a:t>
            </a:r>
          </a:p>
        </p:txBody>
      </p:sp>
      <p:sp>
        <p:nvSpPr>
          <p:cNvPr id="3" name="Content Placeholder 2"/>
          <p:cNvSpPr>
            <a:spLocks noGrp="1"/>
          </p:cNvSpPr>
          <p:nvPr>
            <p:ph idx="1"/>
          </p:nvPr>
        </p:nvSpPr>
        <p:spPr>
          <a:xfrm>
            <a:off x="1371600" y="2902732"/>
            <a:ext cx="9601200" cy="3581400"/>
          </a:xfrm>
        </p:spPr>
        <p:txBody>
          <a:bodyPr>
            <a:normAutofit/>
          </a:bodyPr>
          <a:lstStyle/>
          <a:p>
            <a:r>
              <a:rPr lang="en-GB" dirty="0"/>
              <a:t>How does the list in paragraph 1 immediately engage with the audience?</a:t>
            </a:r>
          </a:p>
          <a:p>
            <a:r>
              <a:rPr lang="en-GB" dirty="0"/>
              <a:t>What other examples of the annotated features can you find in the text? (For example, lists, images, repetition.) What is the effect of each technique?</a:t>
            </a:r>
          </a:p>
          <a:p>
            <a:r>
              <a:rPr lang="en-GB" dirty="0"/>
              <a:t>How would you describe the speech’s overall effect? Is it hard-hitting, inspiring, emotional, funny?</a:t>
            </a:r>
          </a:p>
          <a:p>
            <a:r>
              <a:rPr lang="en-GB" b="1" dirty="0"/>
              <a:t>How are the two speeches different and which is the most effective for its purpose and audience, and why?</a:t>
            </a:r>
            <a:br>
              <a:rPr lang="en-GB" b="1" dirty="0"/>
            </a:br>
            <a:endParaRPr lang="en-GB" dirty="0"/>
          </a:p>
          <a:p>
            <a:endParaRPr lang="en-GB" dirty="0"/>
          </a:p>
        </p:txBody>
      </p:sp>
      <p:sp>
        <p:nvSpPr>
          <p:cNvPr id="5" name="Text Box 9"/>
          <p:cNvSpPr txBox="1">
            <a:spLocks noChangeArrowheads="1"/>
          </p:cNvSpPr>
          <p:nvPr/>
        </p:nvSpPr>
        <p:spPr bwMode="auto">
          <a:xfrm>
            <a:off x="1774825" y="260350"/>
            <a:ext cx="492314" cy="292388"/>
          </a:xfrm>
          <a:prstGeom prst="rect">
            <a:avLst/>
          </a:prstGeom>
          <a:noFill/>
          <a:ln w="9525">
            <a:noFill/>
            <a:miter lim="800000"/>
            <a:headEnd/>
            <a:tailEnd/>
          </a:ln>
        </p:spPr>
        <p:txBody>
          <a:bodyPr wrap="none">
            <a:spAutoFit/>
          </a:bodyPr>
          <a:lstStyle/>
          <a:p>
            <a:r>
              <a:rPr lang="en-GB" sz="1300" b="1" dirty="0">
                <a:solidFill>
                  <a:srgbClr val="94A2D3"/>
                </a:solidFill>
              </a:rPr>
              <a:t>3.1c</a:t>
            </a:r>
            <a:endParaRPr lang="en-US" sz="1300" b="1" dirty="0">
              <a:solidFill>
                <a:srgbClr val="94A2D3"/>
              </a:solidFill>
            </a:endParaRPr>
          </a:p>
        </p:txBody>
      </p:sp>
      <p:pic>
        <p:nvPicPr>
          <p:cNvPr id="4" name="Picture 3" descr="Hillary Clint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674" y="172724"/>
            <a:ext cx="2335816" cy="2505162"/>
          </a:xfrm>
          <a:prstGeom prst="rect">
            <a:avLst/>
          </a:prstGeom>
        </p:spPr>
      </p:pic>
      <p:pic>
        <p:nvPicPr>
          <p:cNvPr id="6" name="Picture 5" descr="Choosing the Right Business for you | Online Interne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84" y="5517514"/>
            <a:ext cx="1639542" cy="1229657"/>
          </a:xfrm>
          <a:prstGeom prst="rect">
            <a:avLst/>
          </a:prstGeom>
        </p:spPr>
      </p:pic>
    </p:spTree>
    <p:extLst>
      <p:ext uri="{BB962C8B-B14F-4D97-AF65-F5344CB8AC3E}">
        <p14:creationId xmlns:p14="http://schemas.microsoft.com/office/powerpoint/2010/main" val="359458311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
  <TotalTime>366</TotalTime>
  <Words>1264</Words>
  <Application>Microsoft Office PowerPoint</Application>
  <PresentationFormat>Widescreen</PresentationFormat>
  <Paragraphs>36</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Franklin Gothic Book</vt:lpstr>
      <vt:lpstr>Crop</vt:lpstr>
      <vt:lpstr>Differentiated learning outcomes   • All students must understand and use the basic conventions of speech writing – attention-grabbing opening, lists and pairs (PASS). • Most students should appreciate and use writing in speeches that is fit for purpose, audience and form making good use of the conventions of speech writing – first and second person pronouns, present tense (MERIT). • Some students could create powerful voices in speech writing that use tone, content, structure and language appropriately (Distinction). </vt:lpstr>
      <vt:lpstr>Exploring skills speeches are written to be spoken and to have an immediate impact on listeners.   For example, speeches are likely to make greater use of shorter sentences, repetition and signposting than many texts designed to be read.   Being aware of the effect of what you say on your audience is essential.   Being able to manipulate this form is a key skill in many aspects of life.   As a warm up, give examples of powerful speeches you have heard or heard of, then write down what makes these speeches memorable.</vt:lpstr>
      <vt:lpstr>Exploring skills Read the short speech on the next slide and annotate the features.   Look at the use of first and second person pronouns, lists, reasons, persuasive devices such as rhetorical questions and emotive language.</vt:lpstr>
      <vt:lpstr>What features can you identify? </vt:lpstr>
      <vt:lpstr>Opening to a speech in school </vt:lpstr>
      <vt:lpstr>  Is the speech friendly and informal or hard-hitting and serious?   the speech is ‘conventional’ in that it uses many of the features you would expect to find in a speech written for that purpose and that audience.   What is ‘effective’?  evaluate the choices made by the writer using the sentence starter, ‘I think the writer’s choice of language is effective here because...’   Comment on the appropriateness for audience and purpose.</vt:lpstr>
      <vt:lpstr>  Building skills Look at the topic sentence ‘I’m here ... to ask you to vote for me’  see how this topic sentence sets the agenda that is followed in all the following sentences.  </vt:lpstr>
      <vt:lpstr>  Read the whole text.    what information is shared in this speech and what impact might it have on the intended listeners?    </vt:lpstr>
      <vt:lpstr>Opening to Hillary Clinton’s speech</vt:lpstr>
      <vt:lpstr>  Developing skills read through the Clinton speech again  answer the following questions:  1.what is Hilary Clinton’s message? (her purpose) 2.Whom is she talking to? (her audience) 3.How do we know this is a speech rather than a written report in a magazine? (the form) Think about the use of tenses, grammar and the type of sentences being used.   As you answer each question, identify the features or techniques that make the speech effective for the purpose, audience and form. </vt:lpstr>
      <vt:lpstr>  Have a look at the next few slides which shows the speech and highlights the purpose in red (to celebrate achievements), the audience in green (all women across the world) and the features of speeches in blue (for example, knocking down the opposing arguments).   Can you see any familiar features of persuasive writing in the text, e.g. alliteration, emotive language and rule of three.</vt:lpstr>
      <vt:lpstr>  Mrs. Mongella, Under Secretary Kittani, distinguished delegates and guests: I would like to thank the Secretary General of the United Nations for inviting me to be part of the United Nations Fourth World Conference on Women. This is truly a celebration – a celebration of the contributions women make in every aspect of life: in the home, on the job, in their communities, as mothers, wives, sisters, daughters, learners, workers, citizens and leaders.              It is also a coming together, much the way women come together every day in every country. We come together in fields and in factories. In village markets and supermarkets. In living rooms and board rooms.   </vt:lpstr>
      <vt:lpstr>PowerPoint Presentation</vt:lpstr>
      <vt:lpstr>PowerPoint Presentation</vt:lpstr>
      <vt:lpstr>          Plenary –  Write down one or two things you have learnt about writing a speech.  Write down one thing you would like to know more about or are still unsure of. </vt:lpstr>
    </vt:vector>
  </TitlesOfParts>
  <Company>CHURCHMEAD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Differentiated learning outcomes • All students must understand and use the basic conventions of speech writing – attention-grabbing opening, lists and pairs (Grade 2/3). • Most students should appreciate and use writing in speeches that is fit for purpose, audience and form making good use of the conventions of speech writing – first and second person pronouns, present tense (Grade 4/5). • Some students could create powerful voices in speech writing that use tone, content, structure and language appropriately (Grade 6/7/8).</dc:title>
  <dc:creator>Louisa Ovenden</dc:creator>
  <cp:lastModifiedBy>Toni-Louise</cp:lastModifiedBy>
  <cp:revision>17</cp:revision>
  <cp:lastPrinted>2019-03-18T16:14:57Z</cp:lastPrinted>
  <dcterms:created xsi:type="dcterms:W3CDTF">2019-03-18T12:17:28Z</dcterms:created>
  <dcterms:modified xsi:type="dcterms:W3CDTF">2020-06-23T08:21:39Z</dcterms:modified>
</cp:coreProperties>
</file>