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0T17:32:37.78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 0,'770'0'109,"-616"0"-109,0 0 16,38 0-1,-77 0 1,39 0-1,-38 0 1,-39 0-16,0 0 16,0 0-1,0 0 1,-39 0 0,1 0-1,38 0-15,0 0 16,-39 0-1,1 0 1,-1 0 0,39 0-1,-38 0 1,-1 0-16,1 0 16,-1 0-1,1 0 1,37 0-1,-37 0 1,-1 0 0,1 0-1,-1 38-15,1-38 16,38 0 0,0 0 15,-39 0-16,1 0 1,-1 0-16,1 0 16,-1 0-1,1 0 1,-1 0 15,1 0-31,-1 0 16,1 0-1,-1 0 17,1 0-17,-1 0 17,1 0-1,-1 0-16,1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0T17:32:41.70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0,'116'0'125,"-1"0"-109,39 0-1,0 0 1,-38 0 0,115 39-1,76-39 1,-76 0-1,0 0 1,-38 0 0,-78 0-1,-38 0-15,0 0 16,39 0 0,-78 0-1,1 0 1,-1 0 15,39 0 344,-39 0-359,1 0-1,-1 0 142,1 0-142,-39-39 1,38 39-1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0T17:32:44.711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0 114 0,'77'0'109,"0"0"-93,38 0-16,39 0 15,0 0 1,0 0 0,0 0-1,-39-38 1,78 38 0,38 0-1,-77 0 1,0-39-1,-39 39-15,-38-38 16,115 38 0,-76 0-1,-39 0 1,0 0 0,38 0-1,-38 0 1,0 0-1,39 0-15,-1 0 16,-38 0 0,39 0-1,-78 0 1,39 0 0,0 0-1,-39 0 1,1 0-1,-1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AFB8-72D3-4349-8B20-B6F63AD6A8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EACB0-A9A8-495F-92FC-E9426A896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7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7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6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7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2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9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1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9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0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4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0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ACB0-A9A8-495F-92FC-E9426A896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3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4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6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3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2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8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8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16D7-8E81-4F84-9568-06423E44BFE8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1DCE-86D4-42AF-A726-8E023551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ses, Language and Engaging People | Cruxcatalyst: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08" y="762815"/>
            <a:ext cx="6216422" cy="3351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452" y="391337"/>
            <a:ext cx="5910687" cy="1232227"/>
          </a:xfrm>
        </p:spPr>
        <p:txBody>
          <a:bodyPr/>
          <a:lstStyle/>
          <a:p>
            <a:r>
              <a:rPr lang="en-GB" dirty="0"/>
              <a:t>Spoken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" y="179570"/>
            <a:ext cx="5167873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 – Group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64" y="4486278"/>
            <a:ext cx="11567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It is really important that you read and complete</a:t>
            </a:r>
          </a:p>
          <a:p>
            <a:r>
              <a:rPr lang="en-GB" sz="2800" b="1" dirty="0"/>
              <a:t>everything on this power point, because it is for your GCSE Spoken Language</a:t>
            </a:r>
          </a:p>
          <a:p>
            <a:r>
              <a:rPr lang="en-GB" sz="2800" b="1" dirty="0"/>
              <a:t>Assessment when we return to school.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1835331"/>
            <a:ext cx="48556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This is for everyone working from home on </a:t>
            </a:r>
          </a:p>
          <a:p>
            <a:r>
              <a:rPr lang="en-GB" b="1" dirty="0"/>
              <a:t>Monday 22</a:t>
            </a:r>
            <a:r>
              <a:rPr lang="en-GB" b="1" baseline="30000" dirty="0"/>
              <a:t>nd</a:t>
            </a:r>
            <a:r>
              <a:rPr lang="en-GB" b="1" dirty="0"/>
              <a:t> June. </a:t>
            </a:r>
          </a:p>
          <a:p>
            <a:endParaRPr lang="en-GB" b="1" dirty="0"/>
          </a:p>
          <a:p>
            <a:r>
              <a:rPr lang="en-GB" sz="2000" b="1" dirty="0"/>
              <a:t>If you are in Group B and coming into school</a:t>
            </a:r>
          </a:p>
          <a:p>
            <a:r>
              <a:rPr lang="en-GB" sz="2000" b="1" dirty="0"/>
              <a:t>for English on the 29</a:t>
            </a:r>
            <a:r>
              <a:rPr lang="en-GB" sz="2000" b="1" baseline="30000" dirty="0"/>
              <a:t>th</a:t>
            </a:r>
            <a:r>
              <a:rPr lang="en-GB" sz="2000" b="1" dirty="0"/>
              <a:t> June, you will need to </a:t>
            </a:r>
          </a:p>
          <a:p>
            <a:r>
              <a:rPr lang="en-GB" sz="2000" b="1" dirty="0"/>
              <a:t>have done this lesson!</a:t>
            </a:r>
          </a:p>
        </p:txBody>
      </p:sp>
    </p:spTree>
    <p:extLst>
      <p:ext uri="{BB962C8B-B14F-4D97-AF65-F5344CB8AC3E}">
        <p14:creationId xmlns:p14="http://schemas.microsoft.com/office/powerpoint/2010/main" val="278643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764" y="1835332"/>
            <a:ext cx="11346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2704" y="52163"/>
            <a:ext cx="1863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General criteria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42381"/>
              </p:ext>
            </p:extLst>
          </p:nvPr>
        </p:nvGraphicFramePr>
        <p:xfrm>
          <a:off x="161364" y="842499"/>
          <a:ext cx="11850528" cy="583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327">
                  <a:extLst>
                    <a:ext uri="{9D8B030D-6E8A-4147-A177-3AD203B41FA5}">
                      <a16:colId xmlns:a16="http://schemas.microsoft.com/office/drawing/2014/main" val="3214633180"/>
                    </a:ext>
                  </a:extLst>
                </a:gridCol>
                <a:gridCol w="3906982">
                  <a:extLst>
                    <a:ext uri="{9D8B030D-6E8A-4147-A177-3AD203B41FA5}">
                      <a16:colId xmlns:a16="http://schemas.microsoft.com/office/drawing/2014/main" val="2782493863"/>
                    </a:ext>
                  </a:extLst>
                </a:gridCol>
                <a:gridCol w="4170219">
                  <a:extLst>
                    <a:ext uri="{9D8B030D-6E8A-4147-A177-3AD203B41FA5}">
                      <a16:colId xmlns:a16="http://schemas.microsoft.com/office/drawing/2014/main" val="1386038099"/>
                    </a:ext>
                  </a:extLst>
                </a:gridCol>
              </a:tblGrid>
              <a:tr h="459019">
                <a:tc gridSpan="3">
                  <a:txBody>
                    <a:bodyPr/>
                    <a:lstStyle/>
                    <a:p>
                      <a:r>
                        <a:rPr lang="en-GB" sz="1600" dirty="0"/>
                        <a:t>General criteria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83408"/>
                  </a:ext>
                </a:extLst>
              </a:tr>
              <a:tr h="1139138">
                <a:tc gridSpan="3">
                  <a:txBody>
                    <a:bodyPr/>
                    <a:lstStyle/>
                    <a:p>
                      <a:r>
                        <a:rPr lang="en-GB" sz="1600" dirty="0"/>
                        <a:t>To be awarded a Pass, Merit or Distinction a Learner must: </a:t>
                      </a:r>
                    </a:p>
                    <a:p>
                      <a:r>
                        <a:rPr lang="en-GB" sz="1600" dirty="0"/>
                        <a:t>• be audible, and  </a:t>
                      </a:r>
                    </a:p>
                    <a:p>
                      <a:r>
                        <a:rPr lang="en-GB" sz="1600" dirty="0"/>
                        <a:t>• use Spoken Standard English which, for the purposes of the spoken language assessment, means that a Learner must:</a:t>
                      </a:r>
                    </a:p>
                    <a:p>
                      <a:r>
                        <a:rPr lang="en-GB" sz="1600" dirty="0"/>
                        <a:t>be intelligible, and generally use language appropriate to the formal setting of the presentation.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22070"/>
                  </a:ext>
                </a:extLst>
              </a:tr>
              <a:tr h="347833">
                <a:tc>
                  <a:txBody>
                    <a:bodyPr/>
                    <a:lstStyle/>
                    <a:p>
                      <a:r>
                        <a:rPr lang="en-GB" sz="1600" dirty="0"/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Distinction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959"/>
                  </a:ext>
                </a:extLst>
              </a:tr>
              <a:tr h="3889402">
                <a:tc>
                  <a:txBody>
                    <a:bodyPr/>
                    <a:lstStyle/>
                    <a:p>
                      <a:r>
                        <a:rPr lang="en-GB" sz="1600" dirty="0"/>
                        <a:t>In addition to the general criteria, to be awarded a Pass a Learner’s performance in his or her spoken language assessment must meet all of the following criteria –</a:t>
                      </a:r>
                    </a:p>
                    <a:p>
                      <a:r>
                        <a:rPr lang="en-GB" sz="1600" dirty="0"/>
                        <a:t> ● expresses straightforward ideas/information/ feelings, </a:t>
                      </a:r>
                    </a:p>
                    <a:p>
                      <a:r>
                        <a:rPr lang="en-GB" sz="1600" dirty="0"/>
                        <a:t>● makes an attempt to organise and structure his or her presentation,</a:t>
                      </a:r>
                    </a:p>
                    <a:p>
                      <a:r>
                        <a:rPr lang="en-GB" sz="1600" dirty="0"/>
                        <a:t>● makes an attempt to meet the needs of the audience, and  </a:t>
                      </a:r>
                    </a:p>
                    <a:p>
                      <a:r>
                        <a:rPr lang="en-GB" sz="1600" dirty="0"/>
                        <a:t>● listens to questions/feedback and provides an appropriate response in a straightforward manner.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 addition to the general criteria, to be awarded a Merit a Learner’s performance in his or her spoken language assessment must meet all of the following criteria –</a:t>
                      </a:r>
                    </a:p>
                    <a:p>
                      <a:r>
                        <a:rPr lang="en-GB" sz="1600" dirty="0"/>
                        <a:t>● expresses challenging ideas/information/ feelings using a range of vocabulary,</a:t>
                      </a:r>
                    </a:p>
                    <a:p>
                      <a:r>
                        <a:rPr lang="en-GB" sz="1600" dirty="0"/>
                        <a:t>● organises and structures his or her presentation clearly and appropriately to meet the needs of the audience,</a:t>
                      </a:r>
                    </a:p>
                    <a:p>
                      <a:r>
                        <a:rPr lang="en-GB" sz="1600" dirty="0"/>
                        <a:t>● achieves the purpose of his or her presentation, and</a:t>
                      </a:r>
                    </a:p>
                    <a:p>
                      <a:r>
                        <a:rPr lang="en-GB" sz="1600" dirty="0"/>
                        <a:t>● listens to questions/feedback responding formally and in some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 addition to the general criteria, to be awarded a Distinction a Learner’s performance in his or her spoken language assessment must meet all of the following criteria – </a:t>
                      </a:r>
                    </a:p>
                    <a:p>
                      <a:r>
                        <a:rPr lang="en-GB" sz="1600" dirty="0"/>
                        <a:t>●expresses sophisticated ideas/information/feelings using a sophisticated repertoire of vocabulary,</a:t>
                      </a:r>
                    </a:p>
                    <a:p>
                      <a:r>
                        <a:rPr lang="en-GB" sz="1600" dirty="0"/>
                        <a:t>●organises and structures his or her presentation using an effective range of strategies to engage the audience, </a:t>
                      </a:r>
                    </a:p>
                    <a:p>
                      <a:r>
                        <a:rPr lang="en-GB" sz="1600" dirty="0"/>
                        <a:t>● achieves the purpose of his or her presentation, and ● listens to questions/ feedback, responds perceptively and if appropriate elaborates with further ideas and information.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6226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2509" y="442389"/>
            <a:ext cx="9578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In order to achieve a particular grade, you must meet all of the criteria for that grade.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71589" y="3953400"/>
              <a:ext cx="1303200" cy="2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69" y="3869520"/>
                <a:ext cx="13870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097949" y="3976080"/>
              <a:ext cx="942840" cy="2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6189" y="3892200"/>
                <a:ext cx="10267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8963989" y="3893640"/>
              <a:ext cx="1219320" cy="4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21869" y="3809400"/>
                <a:ext cx="1303560" cy="2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71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13336"/>
            <a:ext cx="2803903" cy="388230"/>
          </a:xfrm>
        </p:spPr>
        <p:txBody>
          <a:bodyPr>
            <a:normAutofit/>
          </a:bodyPr>
          <a:lstStyle/>
          <a:p>
            <a:r>
              <a:rPr lang="en-GB" sz="2000" u="sng" dirty="0"/>
              <a:t>Spoken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43" y="179570"/>
            <a:ext cx="3151529" cy="2363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4" y="1835332"/>
            <a:ext cx="11346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151" y="1201566"/>
            <a:ext cx="1361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Plenary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2857327"/>
            <a:ext cx="11540836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4000" dirty="0"/>
              <a:t>Write down what you think your strengths are already and what areas you think you will need to work on.</a:t>
            </a:r>
          </a:p>
          <a:p>
            <a:endParaRPr lang="en-GB" sz="4000"/>
          </a:p>
          <a:p>
            <a:r>
              <a:rPr lang="en-GB" sz="4000"/>
              <a:t>Use </a:t>
            </a:r>
            <a:r>
              <a:rPr lang="en-GB" sz="4000" dirty="0"/>
              <a:t>the general criteria to help you. </a:t>
            </a:r>
          </a:p>
        </p:txBody>
      </p:sp>
    </p:spTree>
    <p:extLst>
      <p:ext uri="{BB962C8B-B14F-4D97-AF65-F5344CB8AC3E}">
        <p14:creationId xmlns:p14="http://schemas.microsoft.com/office/powerpoint/2010/main" val="312335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17" y="872046"/>
            <a:ext cx="3812946" cy="513001"/>
          </a:xfrm>
        </p:spPr>
        <p:txBody>
          <a:bodyPr>
            <a:noAutofit/>
          </a:bodyPr>
          <a:lstStyle/>
          <a:p>
            <a:r>
              <a:rPr lang="en-GB" sz="3200" dirty="0"/>
              <a:t>1. Read this slide.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77917"/>
              </p:ext>
            </p:extLst>
          </p:nvPr>
        </p:nvGraphicFramePr>
        <p:xfrm>
          <a:off x="161365" y="2033527"/>
          <a:ext cx="9654985" cy="9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985">
                  <a:extLst>
                    <a:ext uri="{9D8B030D-6E8A-4147-A177-3AD203B41FA5}">
                      <a16:colId xmlns:a16="http://schemas.microsoft.com/office/drawing/2014/main" val="357932138"/>
                    </a:ext>
                  </a:extLst>
                </a:gridCol>
              </a:tblGrid>
              <a:tr h="4959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Overview of</a:t>
                      </a:r>
                      <a:r>
                        <a:rPr lang="en-GB" sz="2400" baseline="0" dirty="0"/>
                        <a:t> what you are going to be doing.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29740"/>
                  </a:ext>
                </a:extLst>
              </a:tr>
              <a:tr h="49597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The Big Picture – What is Spoken Language and what should I expect?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2508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49231"/>
              </p:ext>
            </p:extLst>
          </p:nvPr>
        </p:nvGraphicFramePr>
        <p:xfrm>
          <a:off x="161365" y="3025467"/>
          <a:ext cx="965498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985">
                  <a:extLst>
                    <a:ext uri="{9D8B030D-6E8A-4147-A177-3AD203B41FA5}">
                      <a16:colId xmlns:a16="http://schemas.microsoft.com/office/drawing/2014/main" val="1899272185"/>
                    </a:ext>
                  </a:extLst>
                </a:gridCol>
              </a:tblGrid>
              <a:tr h="35733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does success look like? Exploring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what makes a good talk.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35689"/>
                  </a:ext>
                </a:extLst>
              </a:tr>
              <a:tr h="3573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Becoming</a:t>
                      </a:r>
                      <a:r>
                        <a:rPr lang="en-GB" sz="2400" baseline="0" dirty="0"/>
                        <a:t> an expert – Researching your topic.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15940"/>
                  </a:ext>
                </a:extLst>
              </a:tr>
              <a:tr h="3573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Creating your script - Writing your talk/Preparing</a:t>
                      </a:r>
                      <a:r>
                        <a:rPr lang="en-GB" sz="2400" baseline="0" dirty="0"/>
                        <a:t> for questions.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601369"/>
                  </a:ext>
                </a:extLst>
              </a:tr>
              <a:tr h="3573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 Making</a:t>
                      </a:r>
                      <a:r>
                        <a:rPr lang="en-GB" sz="2400" baseline="0" dirty="0"/>
                        <a:t> it better - </a:t>
                      </a:r>
                      <a:r>
                        <a:rPr lang="en-GB" sz="2400" dirty="0"/>
                        <a:t>Redrafting and improving.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71562"/>
                  </a:ext>
                </a:extLst>
              </a:tr>
              <a:tr h="4532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Practice</a:t>
                      </a:r>
                      <a:r>
                        <a:rPr lang="en-GB" sz="2400" baseline="0" dirty="0"/>
                        <a:t> makes perfect - </a:t>
                      </a:r>
                      <a:r>
                        <a:rPr lang="en-GB" sz="2400" dirty="0"/>
                        <a:t>Practice and delivery of your talk.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13276"/>
                  </a:ext>
                </a:extLst>
              </a:tr>
            </a:tbl>
          </a:graphicData>
        </a:graphic>
      </p:graphicFrame>
      <p:pic>
        <p:nvPicPr>
          <p:cNvPr id="9" name="Picture 8" descr="Worksheets Don't Grow Dendrites: Strategy 4 Game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45" y="5343548"/>
            <a:ext cx="2885560" cy="1546533"/>
          </a:xfrm>
          <a:prstGeom prst="rect">
            <a:avLst/>
          </a:prstGeom>
        </p:spPr>
      </p:pic>
      <p:pic>
        <p:nvPicPr>
          <p:cNvPr id="10" name="Picture 9" descr="Upload Login Signu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45" y="33352"/>
            <a:ext cx="2534770" cy="1901078"/>
          </a:xfrm>
          <a:prstGeom prst="rect">
            <a:avLst/>
          </a:prstGeom>
        </p:spPr>
      </p:pic>
      <p:pic>
        <p:nvPicPr>
          <p:cNvPr id="11" name="Picture 10" descr="Choosing the Right Business for you | Online Internet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21" y="124755"/>
            <a:ext cx="2263625" cy="1697719"/>
          </a:xfrm>
          <a:prstGeom prst="rect">
            <a:avLst/>
          </a:prstGeom>
        </p:spPr>
      </p:pic>
      <p:pic>
        <p:nvPicPr>
          <p:cNvPr id="13" name="Picture 12" descr="Feeling Like An Expert Has An Ironic Effect On Your Actual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6" y="1978968"/>
            <a:ext cx="2133957" cy="1466107"/>
          </a:xfrm>
          <a:prstGeom prst="rect">
            <a:avLst/>
          </a:prstGeom>
        </p:spPr>
      </p:pic>
      <p:pic>
        <p:nvPicPr>
          <p:cNvPr id="14" name="Picture 13" descr="How to write your first article for Perl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96" y="3809272"/>
            <a:ext cx="1984110" cy="1321448"/>
          </a:xfrm>
          <a:prstGeom prst="rect">
            <a:avLst/>
          </a:prstGeom>
        </p:spPr>
      </p:pic>
      <p:pic>
        <p:nvPicPr>
          <p:cNvPr id="15" name="Picture 14" descr="Patrick Starfish | T.8yte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9" y="5564900"/>
            <a:ext cx="2979413" cy="1103828"/>
          </a:xfrm>
          <a:prstGeom prst="rect">
            <a:avLst/>
          </a:prstGeom>
        </p:spPr>
      </p:pic>
      <p:pic>
        <p:nvPicPr>
          <p:cNvPr id="16" name="Picture 15" descr="Perfect Stamp Banner · Free image on Pixaba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" y="5375630"/>
            <a:ext cx="4542920" cy="14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936" y="205928"/>
            <a:ext cx="3940417" cy="162940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Spoken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53" y="179570"/>
            <a:ext cx="3627179" cy="2720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366" y="2316040"/>
            <a:ext cx="5560166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The Spoken Language assessment is part of your:</a:t>
            </a:r>
          </a:p>
          <a:p>
            <a:endParaRPr lang="en-GB" sz="3200" dirty="0"/>
          </a:p>
          <a:p>
            <a:r>
              <a:rPr lang="en-GB" sz="3200" dirty="0"/>
              <a:t>GCSE (9-1)</a:t>
            </a:r>
          </a:p>
          <a:p>
            <a:r>
              <a:rPr lang="en-GB" sz="3200" dirty="0"/>
              <a:t>English</a:t>
            </a:r>
          </a:p>
          <a:p>
            <a:r>
              <a:rPr lang="en-GB" sz="3200" dirty="0"/>
              <a:t>Language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4581" y="5828087"/>
            <a:ext cx="613954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The Exam Board is: Pearson Edexcel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9245" y="3420423"/>
            <a:ext cx="6096000" cy="156966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dirty="0"/>
              <a:t> </a:t>
            </a:r>
            <a:r>
              <a:rPr lang="en-GB" sz="3200" dirty="0"/>
              <a:t>Spoken language will be reported as a separate grade on the your certificate.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3" y="1214438"/>
            <a:ext cx="233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2. Read this slide</a:t>
            </a:r>
          </a:p>
        </p:txBody>
      </p:sp>
    </p:spTree>
    <p:extLst>
      <p:ext uri="{BB962C8B-B14F-4D97-AF65-F5344CB8AC3E}">
        <p14:creationId xmlns:p14="http://schemas.microsoft.com/office/powerpoint/2010/main" val="5222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5" y="627016"/>
            <a:ext cx="2487706" cy="492733"/>
          </a:xfrm>
        </p:spPr>
        <p:txBody>
          <a:bodyPr>
            <a:normAutofit/>
          </a:bodyPr>
          <a:lstStyle/>
          <a:p>
            <a:r>
              <a:rPr lang="en-GB" sz="1800" u="sng" dirty="0"/>
              <a:t>Spoken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3" y="179570"/>
            <a:ext cx="2336021" cy="17520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89350"/>
              </p:ext>
            </p:extLst>
          </p:nvPr>
        </p:nvGraphicFramePr>
        <p:xfrm>
          <a:off x="244352" y="1962695"/>
          <a:ext cx="10959736" cy="466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736">
                  <a:extLst>
                    <a:ext uri="{9D8B030D-6E8A-4147-A177-3AD203B41FA5}">
                      <a16:colId xmlns:a16="http://schemas.microsoft.com/office/drawing/2014/main" val="2331183176"/>
                    </a:ext>
                  </a:extLst>
                </a:gridCol>
              </a:tblGrid>
              <a:tr h="427808">
                <a:tc>
                  <a:txBody>
                    <a:bodyPr/>
                    <a:lstStyle/>
                    <a:p>
                      <a:r>
                        <a:rPr lang="en-GB" sz="2000" dirty="0"/>
                        <a:t>Spoken Language Endorsement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74916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Internally assessed under controlled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0% of the total GCSE (But you can’t get your GCSE English Language without doing it).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29610"/>
                  </a:ext>
                </a:extLst>
              </a:tr>
              <a:tr h="689065">
                <a:tc>
                  <a:txBody>
                    <a:bodyPr/>
                    <a:lstStyle/>
                    <a:p>
                      <a:r>
                        <a:rPr lang="en-GB" sz="2000" dirty="0"/>
                        <a:t>Overview of content </a:t>
                      </a:r>
                    </a:p>
                    <a:p>
                      <a:r>
                        <a:rPr lang="en-GB" sz="2000" dirty="0"/>
                        <a:t>● Developing spoken language skills.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044782"/>
                  </a:ext>
                </a:extLst>
              </a:tr>
              <a:tr h="689065">
                <a:tc>
                  <a:txBody>
                    <a:bodyPr/>
                    <a:lstStyle/>
                    <a:p>
                      <a:r>
                        <a:rPr lang="en-GB" sz="2000" dirty="0"/>
                        <a:t>Overview of assessment</a:t>
                      </a:r>
                    </a:p>
                    <a:p>
                      <a:r>
                        <a:rPr lang="en-GB" sz="2000" dirty="0"/>
                        <a:t>● The component is internally assessed under controlled conditions, and externally monitored by Pearson.</a:t>
                      </a:r>
                    </a:p>
                    <a:p>
                      <a:r>
                        <a:rPr lang="en-GB" sz="2000" dirty="0"/>
                        <a:t>● Candidates must undertake a prepared spoken presentation on a specific topic in a formal setting, listen and respond to questions and feedback, and use spoken English effectively.</a:t>
                      </a:r>
                    </a:p>
                    <a:p>
                      <a:r>
                        <a:rPr lang="en-GB" sz="2000" dirty="0"/>
                        <a:t>● There are no marks for the Spoken Language endorsement. Students are awarded a grade (Pass, Merit or Distinction).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7285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0218" y="701635"/>
            <a:ext cx="443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3. Read this slide.  </a:t>
            </a:r>
          </a:p>
        </p:txBody>
      </p:sp>
    </p:spTree>
    <p:extLst>
      <p:ext uri="{BB962C8B-B14F-4D97-AF65-F5344CB8AC3E}">
        <p14:creationId xmlns:p14="http://schemas.microsoft.com/office/powerpoint/2010/main" val="133533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8" y="179570"/>
            <a:ext cx="2607484" cy="19556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07354"/>
              </p:ext>
            </p:extLst>
          </p:nvPr>
        </p:nvGraphicFramePr>
        <p:xfrm>
          <a:off x="337621" y="2169643"/>
          <a:ext cx="11633984" cy="436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96">
                  <a:extLst>
                    <a:ext uri="{9D8B030D-6E8A-4147-A177-3AD203B41FA5}">
                      <a16:colId xmlns:a16="http://schemas.microsoft.com/office/drawing/2014/main" val="1446689442"/>
                    </a:ext>
                  </a:extLst>
                </a:gridCol>
                <a:gridCol w="946055">
                  <a:extLst>
                    <a:ext uri="{9D8B030D-6E8A-4147-A177-3AD203B41FA5}">
                      <a16:colId xmlns:a16="http://schemas.microsoft.com/office/drawing/2014/main" val="1373365376"/>
                    </a:ext>
                  </a:extLst>
                </a:gridCol>
                <a:gridCol w="4870937">
                  <a:extLst>
                    <a:ext uri="{9D8B030D-6E8A-4147-A177-3AD203B41FA5}">
                      <a16:colId xmlns:a16="http://schemas.microsoft.com/office/drawing/2014/main" val="2761157134"/>
                    </a:ext>
                  </a:extLst>
                </a:gridCol>
                <a:gridCol w="2908496">
                  <a:extLst>
                    <a:ext uri="{9D8B030D-6E8A-4147-A177-3AD203B41FA5}">
                      <a16:colId xmlns:a16="http://schemas.microsoft.com/office/drawing/2014/main" val="3186932064"/>
                    </a:ext>
                  </a:extLst>
                </a:gridCol>
              </a:tblGrid>
              <a:tr h="1037791">
                <a:tc rowSpan="4"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SPOKEN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*AO7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Demonstrate presentation skills in a formal setting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66964"/>
                  </a:ext>
                </a:extLst>
              </a:tr>
              <a:tr h="118955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*AO8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 and respond appropriately to spoken language, including to questions and feedback to presentations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43044"/>
                  </a:ext>
                </a:extLst>
              </a:tr>
              <a:tr h="8189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*AO9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 spoken Standard English effectively in speeches and presentations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12690"/>
                  </a:ext>
                </a:extLst>
              </a:tr>
              <a:tr h="13205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30048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61365" y="627016"/>
            <a:ext cx="2487706" cy="492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u="sng"/>
              <a:t>Spoken Language</a:t>
            </a:r>
            <a:endParaRPr lang="en-GB" sz="1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100388" y="326911"/>
            <a:ext cx="351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Assessment 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3816" y="1208783"/>
            <a:ext cx="233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4. Read this slide</a:t>
            </a:r>
          </a:p>
        </p:txBody>
      </p:sp>
    </p:spTree>
    <p:extLst>
      <p:ext uri="{BB962C8B-B14F-4D97-AF65-F5344CB8AC3E}">
        <p14:creationId xmlns:p14="http://schemas.microsoft.com/office/powerpoint/2010/main" val="16808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5" y="1135945"/>
            <a:ext cx="3652990" cy="473955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5. Read this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65" y="179570"/>
            <a:ext cx="2550334" cy="191275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11563"/>
              </p:ext>
            </p:extLst>
          </p:nvPr>
        </p:nvGraphicFramePr>
        <p:xfrm>
          <a:off x="337621" y="2169643"/>
          <a:ext cx="11633984" cy="436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96">
                  <a:extLst>
                    <a:ext uri="{9D8B030D-6E8A-4147-A177-3AD203B41FA5}">
                      <a16:colId xmlns:a16="http://schemas.microsoft.com/office/drawing/2014/main" val="1446689442"/>
                    </a:ext>
                  </a:extLst>
                </a:gridCol>
                <a:gridCol w="8725488">
                  <a:extLst>
                    <a:ext uri="{9D8B030D-6E8A-4147-A177-3AD203B41FA5}">
                      <a16:colId xmlns:a16="http://schemas.microsoft.com/office/drawing/2014/main" val="1373365376"/>
                    </a:ext>
                  </a:extLst>
                </a:gridCol>
              </a:tblGrid>
              <a:tr h="1037791">
                <a:tc rowSpan="4">
                  <a:txBody>
                    <a:bodyPr/>
                    <a:lstStyle/>
                    <a:p>
                      <a:endParaRPr lang="en-GB" sz="2400" dirty="0"/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Learning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Students will: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66964"/>
                  </a:ext>
                </a:extLst>
              </a:tr>
              <a:tr h="118955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present information and ideas: selecting and organising information and ideas effectively and persuasively for a prepared spoken presentation; planning effectively for a</a:t>
                      </a:r>
                      <a:r>
                        <a:rPr lang="en-GB" baseline="0" dirty="0"/>
                        <a:t> specific </a:t>
                      </a:r>
                      <a:r>
                        <a:rPr lang="en-GB" dirty="0"/>
                        <a:t>purpose and audience; making a presentation and speech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3044"/>
                  </a:ext>
                </a:extLst>
              </a:tr>
              <a:tr h="8189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respond to spoken language: listening to and responding appropriately to any questions and feedback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12690"/>
                  </a:ext>
                </a:extLst>
              </a:tr>
              <a:tr h="13205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spoken Standard English: expressing ideas using Standard English whenever and wherever appropriate.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300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6246" y="788147"/>
            <a:ext cx="3415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833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9697" y="205928"/>
            <a:ext cx="3652990" cy="155390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6. Read this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81" y="179570"/>
            <a:ext cx="2105691" cy="1579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4" y="1835332"/>
            <a:ext cx="11346873" cy="470898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Content:</a:t>
            </a:r>
          </a:p>
          <a:p>
            <a:endParaRPr lang="en-GB" sz="2000" dirty="0"/>
          </a:p>
          <a:p>
            <a:r>
              <a:rPr lang="en-GB" sz="2000" dirty="0"/>
              <a:t>You must demonstrate your presentation skills in a formal setting, listen and respond to questions and feedback, and use spoken English effectively.  </a:t>
            </a:r>
          </a:p>
          <a:p>
            <a:endParaRPr lang="en-GB" sz="2000" dirty="0"/>
          </a:p>
          <a:p>
            <a:r>
              <a:rPr lang="en-GB" sz="2000" dirty="0"/>
              <a:t>Presentation: </a:t>
            </a:r>
          </a:p>
          <a:p>
            <a:endParaRPr lang="en-GB" sz="2000" dirty="0"/>
          </a:p>
          <a:p>
            <a:r>
              <a:rPr lang="en-GB" sz="2000" dirty="0"/>
              <a:t>The spoken language presentation you are completing is going to be a speech or talk, followed by questions from the audience.</a:t>
            </a:r>
          </a:p>
          <a:p>
            <a:r>
              <a:rPr lang="en-GB" sz="2000" dirty="0"/>
              <a:t>The presentation should be prepared and last no longer than 10 minutes, including questions. 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Audience: You must give your presentation to an audience, which must always include a teacher. </a:t>
            </a:r>
          </a:p>
          <a:p>
            <a:endParaRPr lang="en-GB" sz="2000" dirty="0"/>
          </a:p>
          <a:p>
            <a:r>
              <a:rPr lang="en-GB" sz="2000" dirty="0"/>
              <a:t>The size and composition of the audience should be determined by a teacher, in discussion with you.</a:t>
            </a:r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94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47" y="1641217"/>
            <a:ext cx="2803903" cy="388230"/>
          </a:xfrm>
        </p:spPr>
        <p:txBody>
          <a:bodyPr>
            <a:noAutofit/>
          </a:bodyPr>
          <a:lstStyle/>
          <a:p>
            <a:r>
              <a:rPr lang="en-GB" sz="2400" b="1" u="sng" dirty="0"/>
              <a:t>7. Read this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43" y="179570"/>
            <a:ext cx="3151529" cy="2363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4" y="1835332"/>
            <a:ext cx="11346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8624" y="939956"/>
            <a:ext cx="3101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Assessment criteria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2857327"/>
            <a:ext cx="11540836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You will be assessed from recordings. </a:t>
            </a:r>
          </a:p>
          <a:p>
            <a:endParaRPr lang="en-GB" sz="2400" dirty="0"/>
          </a:p>
          <a:p>
            <a:r>
              <a:rPr lang="en-GB" sz="2400" dirty="0"/>
              <a:t> There are no marks for the Spoken Language endorsement. You will be awarded a grade (Pass, Merit or Distinction) using the assessment criteria.</a:t>
            </a:r>
          </a:p>
          <a:p>
            <a:endParaRPr lang="en-GB" sz="2400" dirty="0"/>
          </a:p>
          <a:p>
            <a:r>
              <a:rPr lang="en-GB" sz="2400" dirty="0"/>
              <a:t>If you do not reach a pass or do not attempt the assessment, then this must be recorded as Not Classified. This grade will appear on your certificate. 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74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5" y="179570"/>
            <a:ext cx="2487706" cy="1655762"/>
          </a:xfrm>
        </p:spPr>
        <p:txBody>
          <a:bodyPr/>
          <a:lstStyle/>
          <a:p>
            <a:r>
              <a:rPr lang="en-GB" dirty="0"/>
              <a:t>Monday 22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43" y="179570"/>
            <a:ext cx="3151529" cy="2363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4" y="1835332"/>
            <a:ext cx="11346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0475" y="1207557"/>
            <a:ext cx="4096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Understanding the criteria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2857327"/>
            <a:ext cx="11540836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The Criteria you will be assessed on is on the next slide. Look at the differences between a PASS, MERIT and DISTINCTION. </a:t>
            </a:r>
          </a:p>
          <a:p>
            <a:endParaRPr lang="en-GB" sz="2400" dirty="0"/>
          </a:p>
          <a:p>
            <a:r>
              <a:rPr lang="en-GB" sz="2400" dirty="0"/>
              <a:t>Write down what you think the main differences between the grades are. </a:t>
            </a:r>
          </a:p>
          <a:p>
            <a:endParaRPr lang="en-GB" sz="2400" dirty="0"/>
          </a:p>
          <a:p>
            <a:r>
              <a:rPr lang="en-GB" sz="2400" dirty="0"/>
              <a:t>For example: for a PASS your talk has to be at least straightforward. For a MERIT it has to be challenging. For a distinction it has to be sophisticated. </a:t>
            </a:r>
          </a:p>
          <a:p>
            <a:endParaRPr lang="en-GB" sz="2400" dirty="0"/>
          </a:p>
          <a:p>
            <a:r>
              <a:rPr lang="en-GB" sz="2400" dirty="0"/>
              <a:t>Look for the words that are different in each grade boundary. </a:t>
            </a:r>
          </a:p>
        </p:txBody>
      </p:sp>
    </p:spTree>
    <p:extLst>
      <p:ext uri="{BB962C8B-B14F-4D97-AF65-F5344CB8AC3E}">
        <p14:creationId xmlns:p14="http://schemas.microsoft.com/office/powerpoint/2010/main" val="409593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1146</Words>
  <Application>Microsoft Office PowerPoint</Application>
  <PresentationFormat>Widescreen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Spoken Language</vt:lpstr>
      <vt:lpstr>1. Read this slide. </vt:lpstr>
      <vt:lpstr>Spoken Language</vt:lpstr>
      <vt:lpstr>Spoken Language</vt:lpstr>
      <vt:lpstr>PowerPoint Presentation</vt:lpstr>
      <vt:lpstr>5. Read this slide</vt:lpstr>
      <vt:lpstr>6. Read this slide</vt:lpstr>
      <vt:lpstr>7. Read this slide</vt:lpstr>
      <vt:lpstr>PowerPoint Presentation</vt:lpstr>
      <vt:lpstr>PowerPoint Presentation</vt:lpstr>
      <vt:lpstr>Spoken Language</vt:lpstr>
    </vt:vector>
  </TitlesOfParts>
  <Company>CHURCHMEAD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Spoken Language</dc:title>
  <dc:creator>Louisa Ovenden</dc:creator>
  <cp:lastModifiedBy>Toni-Louise</cp:lastModifiedBy>
  <cp:revision>35</cp:revision>
  <dcterms:created xsi:type="dcterms:W3CDTF">2020-06-19T09:23:27Z</dcterms:created>
  <dcterms:modified xsi:type="dcterms:W3CDTF">2020-06-23T08:09:44Z</dcterms:modified>
</cp:coreProperties>
</file>