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0"/>
  </p:handoutMasterIdLst>
  <p:sldIdLst>
    <p:sldId id="256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47D7C-C95F-4681-A3D0-18D99A77E5AD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C4279-B70A-4501-BE90-015F5D8EB1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72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49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9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7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9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8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1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4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CC0D-8FAB-47FB-8F3D-BD3789086F63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2F20-4FF6-4551-BD2E-79670349B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5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s://goo.gl/rxHzOx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hyperlink" Target="https://goo.gl/IQJJJh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oo.gl/F7Sjy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goo.gl/c1JeN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t1Fu7-P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FF">
                <a:alpha val="61000"/>
              </a:srgbClr>
            </a:gs>
            <a:gs pos="27000">
              <a:srgbClr val="CC66FF"/>
            </a:gs>
            <a:gs pos="53000">
              <a:srgbClr val="CC99FF"/>
            </a:gs>
            <a:gs pos="9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162" y="80423"/>
            <a:ext cx="845599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rgbClr val="0000CC"/>
                </a:solidFill>
              </a:rPr>
              <a:t>How have perceptions of women changed in the last 200 years?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53" y="2785830"/>
            <a:ext cx="2476177" cy="21284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kim kardashian full bod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4"/>
          <a:stretch/>
        </p:blipFill>
        <p:spPr bwMode="auto">
          <a:xfrm>
            <a:off x="1758941" y="3850063"/>
            <a:ext cx="2263905" cy="227428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1878" y="577205"/>
            <a:ext cx="8540411" cy="6194300"/>
            <a:chOff x="59330" y="577205"/>
            <a:chExt cx="8540411" cy="619430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608" y="579925"/>
              <a:ext cx="2304133" cy="2229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942" y="921291"/>
              <a:ext cx="1643637" cy="25986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3020" y="632977"/>
              <a:ext cx="2658128" cy="18913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" t="5939" r="3706"/>
            <a:stretch/>
          </p:blipFill>
          <p:spPr>
            <a:xfrm>
              <a:off x="3699834" y="2415009"/>
              <a:ext cx="2666085" cy="178547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9" b="19815"/>
            <a:stretch/>
          </p:blipFill>
          <p:spPr>
            <a:xfrm>
              <a:off x="6284780" y="4858299"/>
              <a:ext cx="2122222" cy="1913206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9330" y="577205"/>
              <a:ext cx="1897888" cy="2552930"/>
              <a:chOff x="81036" y="1048154"/>
              <a:chExt cx="2707548" cy="364721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36" y="2853833"/>
                <a:ext cx="2707548" cy="1841531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422" y="1048154"/>
                <a:ext cx="2705162" cy="1805679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3681246" y="4004948"/>
            <a:ext cx="2392007" cy="2800763"/>
            <a:chOff x="3681246" y="4004948"/>
            <a:chExt cx="2392007" cy="28007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620" y="4004948"/>
              <a:ext cx="2312633" cy="2766557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681246" y="6651823"/>
              <a:ext cx="683200" cy="1538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00" dirty="0">
                  <a:solidFill>
                    <a:schemeClr val="bg1"/>
                  </a:solidFill>
                </a:rPr>
                <a:t>©</a:t>
              </a:r>
              <a:r>
                <a:rPr lang="en-GB" sz="400" dirty="0"/>
                <a:t> </a:t>
              </a:r>
              <a:r>
                <a:rPr lang="en-GB" sz="400" dirty="0">
                  <a:hlinkClick r:id="rId12"/>
                </a:rPr>
                <a:t>https://goo.gl/IQJJJh</a:t>
              </a:r>
              <a:r>
                <a:rPr lang="en-GB" sz="400" dirty="0"/>
                <a:t>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449703" y="2792782"/>
            <a:ext cx="708848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>
                <a:solidFill>
                  <a:schemeClr val="bg1"/>
                </a:solidFill>
              </a:rPr>
              <a:t>©</a:t>
            </a:r>
            <a:r>
              <a:rPr lang="en-GB" sz="400" dirty="0"/>
              <a:t> </a:t>
            </a:r>
            <a:r>
              <a:rPr lang="en-GB" sz="400" dirty="0">
                <a:hlinkClick r:id="rId13"/>
              </a:rPr>
              <a:t>https://goo.gl/rxHzOx</a:t>
            </a:r>
            <a:r>
              <a:rPr lang="en-GB" sz="4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84509" y="6003484"/>
            <a:ext cx="710451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© </a:t>
            </a:r>
            <a:r>
              <a:rPr lang="en-GB" sz="400" dirty="0">
                <a:hlinkClick r:id="rId14"/>
              </a:rPr>
              <a:t>https://goo.gl/c1JeNb</a:t>
            </a:r>
            <a:r>
              <a:rPr lang="en-GB" sz="400" dirty="0"/>
              <a:t> </a:t>
            </a:r>
          </a:p>
        </p:txBody>
      </p:sp>
      <p:pic>
        <p:nvPicPr>
          <p:cNvPr id="1033" name="Picture 9" descr="File:Miley2014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" b="10336"/>
          <a:stretch/>
        </p:blipFill>
        <p:spPr bwMode="auto">
          <a:xfrm>
            <a:off x="121181" y="3678864"/>
            <a:ext cx="1828585" cy="201497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1878" y="5570471"/>
            <a:ext cx="69602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>
                <a:solidFill>
                  <a:schemeClr val="bg1"/>
                </a:solidFill>
              </a:rPr>
              <a:t>© </a:t>
            </a:r>
            <a:r>
              <a:rPr lang="en-GB" sz="400" dirty="0">
                <a:hlinkClick r:id="rId16"/>
              </a:rPr>
              <a:t>https://goo.gl/F7SjyX</a:t>
            </a:r>
            <a:r>
              <a:rPr lang="en-GB" sz="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60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FF">
                <a:alpha val="61000"/>
              </a:srgbClr>
            </a:gs>
            <a:gs pos="27000">
              <a:srgbClr val="CC66FF"/>
            </a:gs>
            <a:gs pos="53000">
              <a:srgbClr val="CC99FF"/>
            </a:gs>
            <a:gs pos="9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736" y="503506"/>
            <a:ext cx="8038531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1000" b="1" dirty="0">
              <a:solidFill>
                <a:srgbClr val="0000CC"/>
              </a:solidFill>
            </a:endParaRPr>
          </a:p>
          <a:p>
            <a:pPr algn="ctr"/>
            <a:r>
              <a:rPr lang="en-GB" sz="2400" b="1" dirty="0">
                <a:solidFill>
                  <a:srgbClr val="0000CC"/>
                </a:solidFill>
              </a:rPr>
              <a:t>Read the extract from Jane Austen’s Pride </a:t>
            </a:r>
            <a:r>
              <a:rPr lang="en-GB" sz="2400" b="1">
                <a:solidFill>
                  <a:srgbClr val="0000CC"/>
                </a:solidFill>
              </a:rPr>
              <a:t>and Prejudice:</a:t>
            </a:r>
            <a:endParaRPr lang="en-GB" sz="2400" b="1" dirty="0">
              <a:solidFill>
                <a:srgbClr val="0000CC"/>
              </a:solidFill>
            </a:endParaRPr>
          </a:p>
          <a:p>
            <a:pPr algn="ctr"/>
            <a:endParaRPr lang="en-GB" sz="800" dirty="0">
              <a:solidFill>
                <a:srgbClr val="0000CC"/>
              </a:solidFill>
            </a:endParaRPr>
          </a:p>
          <a:p>
            <a:pPr algn="ctr"/>
            <a:r>
              <a:rPr lang="en-GB" sz="2400" dirty="0">
                <a:solidFill>
                  <a:srgbClr val="0000CC"/>
                </a:solidFill>
              </a:rPr>
              <a:t>narrator</a:t>
            </a:r>
          </a:p>
          <a:p>
            <a:pPr algn="ctr"/>
            <a:r>
              <a:rPr lang="en-GB" sz="2400" dirty="0">
                <a:solidFill>
                  <a:srgbClr val="0000CC"/>
                </a:solidFill>
              </a:rPr>
              <a:t>Mrs Bennet</a:t>
            </a:r>
          </a:p>
          <a:p>
            <a:pPr algn="ctr"/>
            <a:r>
              <a:rPr lang="en-GB" sz="2400" dirty="0">
                <a:solidFill>
                  <a:srgbClr val="0000CC"/>
                </a:solidFill>
              </a:rPr>
              <a:t>Mr Bennet</a:t>
            </a:r>
          </a:p>
          <a:p>
            <a:pPr algn="ctr"/>
            <a:endParaRPr lang="en-GB" sz="1000" dirty="0">
              <a:solidFill>
                <a:srgbClr val="0000CC"/>
              </a:solidFill>
            </a:endParaRPr>
          </a:p>
          <a:p>
            <a:pPr marL="1644650" lvl="3" indent="-2730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What is the tone of the extract?</a:t>
            </a:r>
          </a:p>
          <a:p>
            <a:pPr marL="1644650" lvl="3" indent="-2730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What do they talk about?</a:t>
            </a:r>
          </a:p>
          <a:p>
            <a:pPr marL="1644650" lvl="3" indent="-2730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What do you notice about the dynamic between </a:t>
            </a:r>
          </a:p>
          <a:p>
            <a:pPr marL="1638300" lvl="3">
              <a:tabLst>
                <a:tab pos="723900" algn="l"/>
              </a:tabLst>
            </a:pPr>
            <a:r>
              <a:rPr lang="en-GB" sz="2200" dirty="0">
                <a:solidFill>
                  <a:schemeClr val="tx1"/>
                </a:solidFill>
              </a:rPr>
              <a:t>Mr and Mrs Bennet? </a:t>
            </a:r>
          </a:p>
          <a:p>
            <a:pPr marL="1644650" lvl="3" indent="-2730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</a:rPr>
              <a:t>What elements of people’s perceptions of women </a:t>
            </a:r>
          </a:p>
          <a:p>
            <a:pPr marL="1638300" lvl="3"/>
            <a:r>
              <a:rPr lang="en-GB" sz="2200" dirty="0">
                <a:solidFill>
                  <a:schemeClr val="tx1"/>
                </a:solidFill>
              </a:rPr>
              <a:t>at the time can you spot in the extract?</a:t>
            </a:r>
          </a:p>
          <a:p>
            <a:pPr marL="1638300" lvl="3"/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145" y="4530499"/>
            <a:ext cx="1487606" cy="221831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0756" y="65039"/>
            <a:ext cx="7745765" cy="430887"/>
            <a:chOff x="210884" y="65036"/>
            <a:chExt cx="6221708" cy="709215"/>
          </a:xfrm>
          <a:solidFill>
            <a:sysClr val="window" lastClr="FFFFFF"/>
          </a:solidFill>
        </p:grpSpPr>
        <p:sp>
          <p:nvSpPr>
            <p:cNvPr id="20" name="TextBox 19"/>
            <p:cNvSpPr txBox="1"/>
            <p:nvPr/>
          </p:nvSpPr>
          <p:spPr>
            <a:xfrm>
              <a:off x="327963" y="66364"/>
              <a:ext cx="6104629" cy="658558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to analyse a 19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th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century fiction extract: Pride</a:t>
              </a:r>
              <a:r>
                <a:rPr kumimoji="0" lang="en-GB" sz="2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and Prejudice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L/O: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74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FF">
                <a:alpha val="61000"/>
              </a:srgbClr>
            </a:gs>
            <a:gs pos="27000">
              <a:srgbClr val="CC66FF"/>
            </a:gs>
            <a:gs pos="53000">
              <a:srgbClr val="CC99FF"/>
            </a:gs>
            <a:gs pos="9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756" y="65039"/>
            <a:ext cx="7745765" cy="430887"/>
            <a:chOff x="210884" y="65036"/>
            <a:chExt cx="6221708" cy="709215"/>
          </a:xfrm>
          <a:solidFill>
            <a:sysClr val="window" lastClr="FFFFFF"/>
          </a:solidFill>
        </p:grpSpPr>
        <p:sp>
          <p:nvSpPr>
            <p:cNvPr id="20" name="TextBox 19"/>
            <p:cNvSpPr txBox="1"/>
            <p:nvPr/>
          </p:nvSpPr>
          <p:spPr>
            <a:xfrm>
              <a:off x="327963" y="66364"/>
              <a:ext cx="6104629" cy="658558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to analyse a 19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th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century fiction extract: Pride</a:t>
              </a:r>
              <a:r>
                <a:rPr kumimoji="0" lang="en-GB" sz="2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and Prejudice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L/O: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6514" y="581193"/>
            <a:ext cx="8685966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CC"/>
                </a:solidFill>
              </a:rPr>
              <a:t>Short answer questions: </a:t>
            </a:r>
          </a:p>
          <a:p>
            <a:r>
              <a:rPr lang="en-GB" sz="2200" b="1" dirty="0">
                <a:solidFill>
                  <a:srgbClr val="0000CC"/>
                </a:solidFill>
              </a:rPr>
              <a:t>Reading Comprehension, Analysis of Language and Structure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dirty="0">
                <a:solidFill>
                  <a:prstClr val="black"/>
                </a:solidFill>
              </a:rPr>
              <a:t>1.) In the two paragraphs, before the characters speak, identify a phrase which explains the position of women in society at the time.</a:t>
            </a:r>
          </a:p>
          <a:p>
            <a:pPr algn="r"/>
            <a:r>
              <a:rPr lang="en-GB" sz="2000" b="1" dirty="0">
                <a:solidFill>
                  <a:prstClr val="black"/>
                </a:solidFill>
              </a:rPr>
              <a:t>(1 mark)</a:t>
            </a:r>
          </a:p>
          <a:p>
            <a:r>
              <a:rPr lang="en-GB" sz="2200" dirty="0">
                <a:solidFill>
                  <a:prstClr val="black"/>
                </a:solidFill>
              </a:rPr>
              <a:t>2.) In the extract, up to the line ‘This was invitation enough’, find two ways it is implied that Mr Bennet is not interested in the conversation.</a:t>
            </a:r>
          </a:p>
          <a:p>
            <a:pPr algn="r"/>
            <a:r>
              <a:rPr lang="en-GB" sz="2000" b="1" dirty="0">
                <a:solidFill>
                  <a:prstClr val="black"/>
                </a:solidFill>
              </a:rPr>
              <a:t>(2 marks)</a:t>
            </a:r>
          </a:p>
          <a:p>
            <a:r>
              <a:rPr lang="en-GB" sz="2200" dirty="0">
                <a:solidFill>
                  <a:prstClr val="black"/>
                </a:solidFill>
              </a:rPr>
              <a:t>3.) In the rest of the extract, how does the writer use language and structure to show the changes in Mrs Bennet’s mood?</a:t>
            </a:r>
          </a:p>
          <a:p>
            <a:pPr algn="r"/>
            <a:r>
              <a:rPr lang="en-GB" sz="2000" b="1" dirty="0">
                <a:solidFill>
                  <a:prstClr val="black"/>
                </a:solidFill>
              </a:rPr>
              <a:t>(6 marks)</a:t>
            </a:r>
          </a:p>
          <a:p>
            <a:pPr algn="r"/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86" y="4407669"/>
            <a:ext cx="1590926" cy="23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FF">
                <a:alpha val="61000"/>
              </a:srgbClr>
            </a:gs>
            <a:gs pos="27000">
              <a:srgbClr val="CC66FF"/>
            </a:gs>
            <a:gs pos="53000">
              <a:srgbClr val="CC99FF"/>
            </a:gs>
            <a:gs pos="9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756" y="65039"/>
            <a:ext cx="7745765" cy="430887"/>
            <a:chOff x="210884" y="65036"/>
            <a:chExt cx="6221708" cy="709215"/>
          </a:xfrm>
          <a:solidFill>
            <a:sysClr val="window" lastClr="FFFFFF"/>
          </a:solidFill>
        </p:grpSpPr>
        <p:sp>
          <p:nvSpPr>
            <p:cNvPr id="20" name="TextBox 19"/>
            <p:cNvSpPr txBox="1"/>
            <p:nvPr/>
          </p:nvSpPr>
          <p:spPr>
            <a:xfrm>
              <a:off x="327963" y="66364"/>
              <a:ext cx="6104629" cy="658558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to analyse a 19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th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century fiction extract: Pride</a:t>
              </a:r>
              <a:r>
                <a:rPr kumimoji="0" lang="en-GB" sz="2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and Prejudice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L/O: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3" y="3274905"/>
            <a:ext cx="1590926" cy="2372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022" y="1023643"/>
            <a:ext cx="8270543" cy="1969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00CC"/>
                </a:solidFill>
              </a:rPr>
              <a:t>Long answer question: 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dirty="0">
                <a:solidFill>
                  <a:prstClr val="black"/>
                </a:solidFill>
              </a:rPr>
              <a:t>4.) In this extract, there is an attempt to portray the dynamics of a married couple. Evaluate how successfully this is achieved. </a:t>
            </a:r>
          </a:p>
          <a:p>
            <a:endParaRPr lang="en-GB" sz="800" b="1" dirty="0">
              <a:solidFill>
                <a:prstClr val="black"/>
              </a:solidFill>
            </a:endParaRPr>
          </a:p>
          <a:p>
            <a:r>
              <a:rPr lang="en-GB" sz="2200" i="1" dirty="0">
                <a:solidFill>
                  <a:prstClr val="black"/>
                </a:solidFill>
              </a:rPr>
              <a:t>Support your view with detailed reference to the text.</a:t>
            </a:r>
          </a:p>
          <a:p>
            <a:pPr algn="r"/>
            <a:r>
              <a:rPr lang="en-GB" sz="2200" b="1" dirty="0">
                <a:solidFill>
                  <a:prstClr val="black"/>
                </a:solidFill>
              </a:rPr>
              <a:t>(15 marks)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596390"/>
            <a:ext cx="60186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https://www.youtube.com/watch?v=fMt1Fu7-Pp4</a:t>
            </a:r>
            <a:r>
              <a:rPr lang="en-GB" sz="1050" dirty="0"/>
              <a:t> – Pride and Prejudice – BBC from 1:05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514" y="3274905"/>
            <a:ext cx="6649898" cy="19389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Watch this adaptation of the extract.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you think it effectively captures the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Bennets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dynamic?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Why/why not?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would you do differently?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FF">
                <a:alpha val="61000"/>
              </a:srgbClr>
            </a:gs>
            <a:gs pos="27000">
              <a:srgbClr val="CC66FF"/>
            </a:gs>
            <a:gs pos="53000">
              <a:srgbClr val="CC99FF"/>
            </a:gs>
            <a:gs pos="9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756" y="65039"/>
            <a:ext cx="7745765" cy="430887"/>
            <a:chOff x="210884" y="65036"/>
            <a:chExt cx="6221708" cy="709215"/>
          </a:xfrm>
          <a:solidFill>
            <a:sysClr val="window" lastClr="FFFFFF"/>
          </a:solidFill>
        </p:grpSpPr>
        <p:sp>
          <p:nvSpPr>
            <p:cNvPr id="20" name="TextBox 19"/>
            <p:cNvSpPr txBox="1"/>
            <p:nvPr/>
          </p:nvSpPr>
          <p:spPr>
            <a:xfrm>
              <a:off x="327963" y="66364"/>
              <a:ext cx="6104629" cy="658558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742950" marR="0" lvl="1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to analyse a 19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th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century fiction extract: Pride</a:t>
              </a:r>
              <a:r>
                <a:rPr kumimoji="0" lang="en-GB" sz="20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and Prejudice</a:t>
              </a:r>
              <a:endPara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0884" y="65036"/>
              <a:ext cx="511241" cy="709215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L/O: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404" y="495926"/>
            <a:ext cx="8937487" cy="4462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CC"/>
                </a:solidFill>
              </a:rPr>
              <a:t>Imaginative Writing</a:t>
            </a:r>
          </a:p>
          <a:p>
            <a:endParaRPr lang="en-GB" sz="400" b="1" dirty="0">
              <a:solidFill>
                <a:srgbClr val="0000CC"/>
              </a:solidFill>
            </a:endParaRPr>
          </a:p>
          <a:p>
            <a:r>
              <a:rPr lang="en-GB" sz="2200" b="1" dirty="0">
                <a:solidFill>
                  <a:prstClr val="black"/>
                </a:solidFill>
              </a:rPr>
              <a:t>EITHER</a:t>
            </a:r>
          </a:p>
          <a:p>
            <a:r>
              <a:rPr lang="en-GB" sz="2200" dirty="0">
                <a:solidFill>
                  <a:prstClr val="black"/>
                </a:solidFill>
              </a:rPr>
              <a:t>5.) Write about a time when you felt excited and optimistic about a future event.</a:t>
            </a:r>
          </a:p>
          <a:p>
            <a:endParaRPr lang="en-GB" sz="400" i="1" dirty="0">
              <a:solidFill>
                <a:prstClr val="black"/>
              </a:solidFill>
            </a:endParaRPr>
          </a:p>
          <a:p>
            <a:r>
              <a:rPr lang="en-GB" sz="2200" i="1" dirty="0">
                <a:solidFill>
                  <a:prstClr val="black"/>
                </a:solidFill>
              </a:rPr>
              <a:t>Your response could be real or imagined.</a:t>
            </a:r>
          </a:p>
          <a:p>
            <a:endParaRPr lang="en-GB" sz="800" i="1" dirty="0">
              <a:solidFill>
                <a:prstClr val="black"/>
              </a:solidFill>
            </a:endParaRPr>
          </a:p>
          <a:p>
            <a:r>
              <a:rPr lang="en-GB" sz="2200" b="1" dirty="0">
                <a:solidFill>
                  <a:prstClr val="black"/>
                </a:solidFill>
              </a:rPr>
              <a:t>OR</a:t>
            </a:r>
          </a:p>
          <a:p>
            <a:r>
              <a:rPr lang="en-GB" sz="2200" dirty="0">
                <a:solidFill>
                  <a:prstClr val="black"/>
                </a:solidFill>
              </a:rPr>
              <a:t>6.) Look at the images provided.</a:t>
            </a:r>
          </a:p>
          <a:p>
            <a:endParaRPr lang="en-GB" sz="400" dirty="0">
              <a:solidFill>
                <a:prstClr val="black"/>
              </a:solidFill>
            </a:endParaRPr>
          </a:p>
          <a:p>
            <a:r>
              <a:rPr lang="en-GB" sz="2200" dirty="0">
                <a:solidFill>
                  <a:prstClr val="black"/>
                </a:solidFill>
              </a:rPr>
              <a:t>Write about a time when you felt frustrated during a conversation with someone.</a:t>
            </a:r>
          </a:p>
          <a:p>
            <a:endParaRPr lang="en-GB" sz="400" dirty="0">
              <a:solidFill>
                <a:prstClr val="black"/>
              </a:solidFill>
            </a:endParaRPr>
          </a:p>
          <a:p>
            <a:r>
              <a:rPr lang="en-GB" sz="2200" i="1" dirty="0">
                <a:solidFill>
                  <a:prstClr val="black"/>
                </a:solidFill>
              </a:rPr>
              <a:t>Your response could be real or imagined. You </a:t>
            </a:r>
            <a:r>
              <a:rPr lang="en-GB" sz="2200" i="1">
                <a:solidFill>
                  <a:prstClr val="black"/>
                </a:solidFill>
              </a:rPr>
              <a:t>may wish </a:t>
            </a:r>
            <a:r>
              <a:rPr lang="en-GB" sz="2200" i="1" dirty="0">
                <a:solidFill>
                  <a:prstClr val="black"/>
                </a:solidFill>
              </a:rPr>
              <a:t>to base your response on one of the images.</a:t>
            </a:r>
          </a:p>
          <a:p>
            <a:pPr algn="r"/>
            <a:r>
              <a:rPr lang="en-GB" sz="2200" b="1" dirty="0">
                <a:solidFill>
                  <a:prstClr val="black"/>
                </a:solidFill>
              </a:rPr>
              <a:t>(40 marks)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1566" y="4599295"/>
            <a:ext cx="6960358" cy="2204113"/>
          </a:xfrm>
          <a:prstGeom prst="rect">
            <a:avLst/>
          </a:prstGeom>
          <a:solidFill>
            <a:srgbClr val="CCC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Lazy, Son, Student, Home, Mother, Woman, Boy, M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43"/>
          <a:stretch/>
        </p:blipFill>
        <p:spPr bwMode="auto">
          <a:xfrm>
            <a:off x="4543147" y="4815217"/>
            <a:ext cx="2472167" cy="18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eople argu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52" y="4724128"/>
            <a:ext cx="2938463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87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BEFFD93DCD34C9DFD9EDA71363422" ma:contentTypeVersion="7" ma:contentTypeDescription="Create a new document." ma:contentTypeScope="" ma:versionID="dbaddfabd37ccf12101cd9ec1d561a7f">
  <xsd:schema xmlns:xsd="http://www.w3.org/2001/XMLSchema" xmlns:xs="http://www.w3.org/2001/XMLSchema" xmlns:p="http://schemas.microsoft.com/office/2006/metadata/properties" xmlns:ns3="69a525e7-6623-4432-b7e7-3316d4bd21e7" targetNamespace="http://schemas.microsoft.com/office/2006/metadata/properties" ma:root="true" ma:fieldsID="4892f69b2864985d1c45f7ddecc6ec63" ns3:_="">
    <xsd:import namespace="69a525e7-6623-4432-b7e7-3316d4bd21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525e7-6623-4432-b7e7-3316d4bd2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A8772-80BC-4A88-A860-2804286E72A9}">
  <ds:schemaRefs>
    <ds:schemaRef ds:uri="http://schemas.microsoft.com/office/infopath/2007/PartnerControls"/>
    <ds:schemaRef ds:uri="69a525e7-6623-4432-b7e7-3316d4bd21e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2CC4B3-7B9F-4CE4-8305-21ED88B18A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832DE-06B0-4784-92EB-869E21A06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a525e7-6623-4432-b7e7-3316d4bd2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442</Words>
  <Application>Microsoft Office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 Elizabeth's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Harland</dc:creator>
  <cp:lastModifiedBy>Toni-Louise Younger</cp:lastModifiedBy>
  <cp:revision>24</cp:revision>
  <cp:lastPrinted>2016-06-10T13:44:14Z</cp:lastPrinted>
  <dcterms:created xsi:type="dcterms:W3CDTF">2016-06-10T10:38:45Z</dcterms:created>
  <dcterms:modified xsi:type="dcterms:W3CDTF">2020-04-02T08:35:03Z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0x0101003AABEFFD93DCD34C9DFD9EDA71363422</vt:lpwstr>
  </property>
</Properties>
</file>