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4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6E7F4-87FA-FFDD-D509-631320E7A1C6}" v="83" dt="2020-03-29T18:13:3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9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9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9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8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9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7000">
              <a:srgbClr val="FFCC66"/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C2EA-E5A4-47DF-945D-56173F19961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0E78-6B10-4796-AEC5-5183491A454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8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classicalcomic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8IFsdfk3ml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884" y="65039"/>
            <a:ext cx="8163639" cy="430887"/>
            <a:chOff x="210884" y="65036"/>
            <a:chExt cx="6557361" cy="709215"/>
          </a:xfrm>
          <a:solidFill>
            <a:schemeClr val="bg1"/>
          </a:solidFill>
        </p:grpSpPr>
        <p:sp>
          <p:nvSpPr>
            <p:cNvPr id="3" name="TextBox 2"/>
            <p:cNvSpPr txBox="1"/>
            <p:nvPr/>
          </p:nvSpPr>
          <p:spPr>
            <a:xfrm>
              <a:off x="327962" y="66364"/>
              <a:ext cx="6440283" cy="658558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 anchor="t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explore how the writer uses language and structure for effects.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884" y="620690"/>
            <a:ext cx="1696820" cy="83099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English Language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17971" r="28591" b="9359"/>
          <a:stretch/>
        </p:blipFill>
        <p:spPr bwMode="auto">
          <a:xfrm>
            <a:off x="2411762" y="626808"/>
            <a:ext cx="6295183" cy="589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05947" y="2530052"/>
            <a:ext cx="1584175" cy="369332"/>
            <a:chOff x="683568" y="2384527"/>
            <a:chExt cx="1584175" cy="369332"/>
          </a:xfrm>
        </p:grpSpPr>
        <p:sp>
          <p:nvSpPr>
            <p:cNvPr id="8" name="Left Arrow 7"/>
            <p:cNvSpPr/>
            <p:nvPr/>
          </p:nvSpPr>
          <p:spPr>
            <a:xfrm flipH="1">
              <a:off x="1762112" y="2457669"/>
              <a:ext cx="505631" cy="216024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568" y="2384527"/>
              <a:ext cx="105980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</a:rPr>
                <a:t>Exam 1: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948266" y="3072020"/>
            <a:ext cx="1914581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50209" y="5517232"/>
            <a:ext cx="5322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50206" y="5741987"/>
            <a:ext cx="3521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11005" y="6381328"/>
            <a:ext cx="32011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88018" y="2583958"/>
            <a:ext cx="2664296" cy="296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343541" flipH="1">
            <a:off x="1901454" y="4893390"/>
            <a:ext cx="1027750" cy="3447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140" y="3282296"/>
            <a:ext cx="2051720" cy="1569660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Have you ever read any </a:t>
            </a:r>
          </a:p>
          <a:p>
            <a:pPr algn="ctr"/>
            <a:r>
              <a:rPr lang="en-GB" sz="2400" dirty="0"/>
              <a:t>19</a:t>
            </a:r>
            <a:r>
              <a:rPr lang="en-GB" sz="2400" baseline="30000" dirty="0"/>
              <a:t>th</a:t>
            </a:r>
            <a:r>
              <a:rPr lang="en-GB" sz="2400" dirty="0"/>
              <a:t> century fiction?</a:t>
            </a:r>
          </a:p>
        </p:txBody>
      </p:sp>
    </p:spTree>
    <p:extLst>
      <p:ext uri="{BB962C8B-B14F-4D97-AF65-F5344CB8AC3E}">
        <p14:creationId xmlns:p14="http://schemas.microsoft.com/office/powerpoint/2010/main" val="25138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96827" y="1487154"/>
            <a:ext cx="5708271" cy="2662036"/>
            <a:chOff x="296744" y="1541746"/>
            <a:chExt cx="5708271" cy="266203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744" y="1542197"/>
              <a:ext cx="1770678" cy="266158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4895" t="985" r="16328"/>
            <a:stretch/>
          </p:blipFill>
          <p:spPr>
            <a:xfrm>
              <a:off x="4155955" y="1541746"/>
              <a:ext cx="1849060" cy="266203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4275" y="423081"/>
            <a:ext cx="76154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Look at the book covers for Jane Eyre by Charlotte </a:t>
            </a:r>
            <a:r>
              <a:rPr lang="en-GB" sz="2400" dirty="0" err="1"/>
              <a:t>Brontë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What do you think the book is about?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8173" y="5925404"/>
            <a:ext cx="40920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</a:rPr>
              <a:t>What other ideas can you add from the trailer for the film?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893" y="5930288"/>
            <a:ext cx="2949094" cy="415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000" dirty="0">
                <a:hlinkClick r:id="rId4"/>
              </a:rPr>
              <a:t>https://www.youtube.com/watch?v=8IFsdfk3mlk</a:t>
            </a:r>
            <a:endParaRPr lang="en-GB" sz="1000" dirty="0"/>
          </a:p>
          <a:p>
            <a:endParaRPr lang="en-GB" sz="1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94" y="3151139"/>
            <a:ext cx="1740585" cy="268438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562634" y="3151138"/>
            <a:ext cx="1742400" cy="2717096"/>
            <a:chOff x="6562634" y="3151138"/>
            <a:chExt cx="1742400" cy="2717096"/>
          </a:xfrm>
        </p:grpSpPr>
        <p:pic>
          <p:nvPicPr>
            <p:cNvPr id="2" name="Picture 2" descr="Image result for Jane Eyre book cover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634" y="3151138"/>
              <a:ext cx="1742400" cy="2685600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64489" y="5698957"/>
              <a:ext cx="142759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00" dirty="0">
                  <a:solidFill>
                    <a:schemeClr val="bg1"/>
                  </a:solidFill>
                </a:rPr>
                <a:t>©Classical Comics </a:t>
              </a:r>
              <a:r>
                <a:rPr lang="en-GB" sz="500" dirty="0">
                  <a:hlinkClick r:id="rId7"/>
                </a:rPr>
                <a:t>www.classicalcomics.com</a:t>
              </a:r>
              <a:endParaRPr lang="en-GB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82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859867"/>
            <a:ext cx="8270543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Short answer questions: </a:t>
            </a:r>
          </a:p>
          <a:p>
            <a:r>
              <a:rPr lang="en-GB" sz="2200" b="1" dirty="0">
                <a:solidFill>
                  <a:srgbClr val="0000CC"/>
                </a:solidFill>
              </a:rPr>
              <a:t>Reading Comprehension, Analysis of Language and Structure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/>
              <a:t>1.) In the paragraph beginning ‘You have no business…’, identify a phrase which explains why John doesn’t like Jane.</a:t>
            </a:r>
          </a:p>
          <a:p>
            <a:pPr algn="r"/>
            <a:r>
              <a:rPr lang="en-GB" sz="2000" b="1" dirty="0"/>
              <a:t>(1 mark)</a:t>
            </a:r>
          </a:p>
          <a:p>
            <a:r>
              <a:rPr lang="en-GB" sz="2200" dirty="0"/>
              <a:t>2.) In the paragraph beginning ‘He ran headlong…’, give two ways it is implied that Jane isn’t fully aware of her actions.</a:t>
            </a:r>
          </a:p>
          <a:p>
            <a:pPr algn="r"/>
            <a:r>
              <a:rPr lang="en-GB" sz="2000" b="1" dirty="0"/>
              <a:t>(2 marks)</a:t>
            </a:r>
          </a:p>
          <a:p>
            <a:r>
              <a:rPr lang="en-GB" sz="2200" dirty="0"/>
              <a:t>3.) In the first half of the extract, up to ‘…declared aloud’, how does the writer use language and structure to show the changes in Jane’s mood?</a:t>
            </a:r>
          </a:p>
          <a:p>
            <a:pPr algn="r"/>
            <a:r>
              <a:rPr lang="en-GB" sz="2000" b="1" dirty="0"/>
              <a:t>(6 marks)</a:t>
            </a:r>
          </a:p>
          <a:p>
            <a:pPr algn="r"/>
            <a:endParaRPr lang="en-GB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" y="4452216"/>
            <a:ext cx="1472161" cy="227041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6728" y="909370"/>
            <a:ext cx="827054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0000CC"/>
                </a:solidFill>
              </a:rPr>
              <a:t>Charlotte Brontë’s novel Jane Eyre, published in 1847, tells the story of an orphan girl who lives as a young girl with her wealthy aunt, Mrs Reed, and her cousins, John, Eliza and Georgiana. </a:t>
            </a:r>
          </a:p>
          <a:p>
            <a:pPr algn="ctr"/>
            <a:endParaRPr lang="en-GB" sz="2400" dirty="0">
              <a:solidFill>
                <a:srgbClr val="0000CC"/>
              </a:solidFill>
            </a:endParaRPr>
          </a:p>
          <a:p>
            <a:pPr algn="ctr"/>
            <a:r>
              <a:rPr lang="en-GB" sz="2400" dirty="0">
                <a:solidFill>
                  <a:srgbClr val="0000CC"/>
                </a:solidFill>
              </a:rPr>
              <a:t>In the opening chapter, Jane is reading a book.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Read the extract.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What does the reader learn about John and Jane’s relationship?</a:t>
            </a:r>
            <a:endParaRPr lang="en-GB" sz="2400" dirty="0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21" name="TextBox 20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18" y="4148919"/>
            <a:ext cx="1663856" cy="25660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779657"/>
            <a:ext cx="8270543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2200" dirty="0"/>
              <a:t>3.) In the first half of the extract, up to ‘…declared aloud’, how does the writer use language and structure to show the changes in Jane’s mood?</a:t>
            </a:r>
          </a:p>
          <a:p>
            <a:pPr algn="r"/>
            <a:r>
              <a:rPr lang="en-GB" sz="2000" b="1" dirty="0"/>
              <a:t>(6 marks)</a:t>
            </a:r>
          </a:p>
          <a:p>
            <a:pPr algn="r"/>
            <a:endParaRPr lang="en-GB" sz="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10" name="TextBox 9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45" t="29880" r="11348" b="24945"/>
          <a:stretch/>
        </p:blipFill>
        <p:spPr>
          <a:xfrm>
            <a:off x="530257" y="2173189"/>
            <a:ext cx="8083487" cy="367593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42718" y="2862267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54393" y="3914275"/>
            <a:ext cx="952124" cy="2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054393" y="4973053"/>
            <a:ext cx="675396" cy="2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89402" y="3300664"/>
            <a:ext cx="2026587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85391" y="4535914"/>
            <a:ext cx="2026587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85386" y="5574632"/>
            <a:ext cx="2221135" cy="1078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53777" y="5937585"/>
            <a:ext cx="49348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Analysis of language</a:t>
            </a:r>
            <a:r>
              <a:rPr lang="en-GB" sz="2400" b="1" dirty="0">
                <a:solidFill>
                  <a:srgbClr val="FF0000"/>
                </a:solidFill>
              </a:rPr>
              <a:t> and </a:t>
            </a:r>
            <a:r>
              <a:rPr lang="en-GB" sz="2400" b="1" dirty="0">
                <a:solidFill>
                  <a:schemeClr val="tx1"/>
                </a:solidFill>
              </a:rPr>
              <a:t>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References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-66400" y="5277623"/>
            <a:ext cx="3772126" cy="1451447"/>
            <a:chOff x="-66400" y="5277623"/>
            <a:chExt cx="3772126" cy="1451447"/>
          </a:xfrm>
        </p:grpSpPr>
        <p:sp>
          <p:nvSpPr>
            <p:cNvPr id="34" name="TextBox 33"/>
            <p:cNvSpPr txBox="1"/>
            <p:nvPr/>
          </p:nvSpPr>
          <p:spPr>
            <a:xfrm>
              <a:off x="189482" y="5959629"/>
              <a:ext cx="351624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tx1"/>
                  </a:solidFill>
                </a:rPr>
                <a:t>Highlight how the wording changes between the levels</a:t>
              </a:r>
            </a:p>
          </p:txBody>
        </p:sp>
        <p:pic>
          <p:nvPicPr>
            <p:cNvPr id="33" name="Picture 2" descr="http://t1.gstatic.com/images?q=tbn:ANd9GcTrxFM1gztU0DQk0bEqSNbM0bVJF3K9e1Y38fX_DA8_dgaoqK1TWg:www.psdgraphics.com/wp-content/uploads/2010/06/highligh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96392" l="17375" r="841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937" flipH="1">
              <a:off x="-66400" y="5277623"/>
              <a:ext cx="1314847" cy="98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4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4022" y="1023643"/>
            <a:ext cx="827054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Long answer question: </a:t>
            </a:r>
          </a:p>
          <a:p>
            <a:r>
              <a:rPr lang="en-GB" sz="2200" b="1" dirty="0">
                <a:solidFill>
                  <a:srgbClr val="0000CC"/>
                </a:solidFill>
              </a:rPr>
              <a:t>Analysis of Language and Structure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/>
              <a:t>4.) In this extract, there is an attempt to create tension between two characters. Evaluate how successfully this is achieved. </a:t>
            </a:r>
          </a:p>
          <a:p>
            <a:endParaRPr lang="en-GB" sz="800" b="1" dirty="0"/>
          </a:p>
          <a:p>
            <a:r>
              <a:rPr lang="en-GB" sz="2200" i="1" dirty="0"/>
              <a:t>Support your view with detailed reference to the text.</a:t>
            </a:r>
          </a:p>
          <a:p>
            <a:pPr algn="r"/>
            <a:r>
              <a:rPr lang="en-GB" sz="2200" b="1" dirty="0"/>
              <a:t>(15 marks)</a:t>
            </a:r>
            <a:endParaRPr lang="en-GB" sz="2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99" y="3833527"/>
            <a:ext cx="1740585" cy="268438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6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756" y="65039"/>
            <a:ext cx="7745765" cy="708693"/>
            <a:chOff x="210884" y="65036"/>
            <a:chExt cx="6221708" cy="1166467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327963" y="66364"/>
              <a:ext cx="6104629" cy="1165139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itchFamily="34" charset="0"/>
                <a:buChar char="•"/>
              </a:pPr>
              <a:r>
                <a:rPr lang="en-GB" sz="2000" b="1" dirty="0">
                  <a:solidFill>
                    <a:srgbClr val="FF0000"/>
                  </a:solidFill>
                </a:rPr>
                <a:t>to understand more about the format of the Fiction (Reading) section of the English Language GCSE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L/O:</a:t>
              </a:r>
            </a:p>
            <a:p>
              <a:endParaRPr lang="en-GB" sz="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t="25037" r="10938" b="14166"/>
          <a:stretch>
            <a:fillRect/>
          </a:stretch>
        </p:blipFill>
        <p:spPr bwMode="auto">
          <a:xfrm>
            <a:off x="934515" y="824548"/>
            <a:ext cx="7277692" cy="43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8288" y="5277623"/>
            <a:ext cx="3772126" cy="1451447"/>
            <a:chOff x="-66400" y="5277623"/>
            <a:chExt cx="3772126" cy="1451447"/>
          </a:xfrm>
        </p:grpSpPr>
        <p:sp>
          <p:nvSpPr>
            <p:cNvPr id="10" name="TextBox 9"/>
            <p:cNvSpPr txBox="1"/>
            <p:nvPr/>
          </p:nvSpPr>
          <p:spPr>
            <a:xfrm>
              <a:off x="189482" y="5959629"/>
              <a:ext cx="3516244" cy="7694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GB" sz="2200" dirty="0">
                  <a:solidFill>
                    <a:schemeClr val="tx1"/>
                  </a:solidFill>
                </a:rPr>
                <a:t>Highlight how the wording changes between the levels</a:t>
              </a:r>
            </a:p>
          </p:txBody>
        </p:sp>
        <p:pic>
          <p:nvPicPr>
            <p:cNvPr id="12" name="Picture 2" descr="http://t1.gstatic.com/images?q=tbn:ANd9GcTrxFM1gztU0DQk0bEqSNbM0bVJF3K9e1Y38fX_DA8_dgaoqK1TWg:www.psdgraphics.com/wp-content/uploads/2010/06/highligh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96392" l="17375" r="841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1937" flipH="1">
              <a:off x="-66400" y="5277623"/>
              <a:ext cx="1314847" cy="984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66781" y="5556037"/>
            <a:ext cx="53226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ideas, events, themes or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opinions/judgements about the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references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36251" y="1429252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991116" y="1605608"/>
            <a:ext cx="1362520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36251" y="2004733"/>
            <a:ext cx="730530" cy="1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6251" y="2769007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991116" y="3493827"/>
            <a:ext cx="632722" cy="12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91116" y="4435522"/>
            <a:ext cx="775665" cy="12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36251" y="2187307"/>
            <a:ext cx="3623856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36251" y="2945184"/>
            <a:ext cx="1537110" cy="279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36251" y="3685678"/>
            <a:ext cx="3623856" cy="12147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991116" y="4627361"/>
            <a:ext cx="4992824" cy="27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48179" y="1782891"/>
            <a:ext cx="515391" cy="27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29832" y="2564865"/>
            <a:ext cx="1867004" cy="13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229832" y="3129094"/>
            <a:ext cx="1867004" cy="13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991116" y="4060011"/>
            <a:ext cx="4474209" cy="185054"/>
            <a:chOff x="2991116" y="4060011"/>
            <a:chExt cx="4474209" cy="185054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5229832" y="4060011"/>
              <a:ext cx="2235493" cy="44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991116" y="4230805"/>
              <a:ext cx="681260" cy="1426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77468" y="4993985"/>
            <a:ext cx="4487857" cy="187004"/>
            <a:chOff x="2977468" y="4993985"/>
            <a:chExt cx="4487857" cy="18700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5229832" y="4993985"/>
              <a:ext cx="2235493" cy="1074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977468" y="5180988"/>
              <a:ext cx="873135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4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17000">
              <a:schemeClr val="accent4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756" y="791630"/>
            <a:ext cx="8937487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Imaginative Writing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b="1" dirty="0"/>
              <a:t>EITHER</a:t>
            </a:r>
          </a:p>
          <a:p>
            <a:r>
              <a:rPr lang="en-GB" sz="2200" dirty="0"/>
              <a:t>5.) Write about a time when you or someone you know felt you were unfairly blamed for something.</a:t>
            </a:r>
          </a:p>
          <a:p>
            <a:endParaRPr lang="en-GB" sz="400" i="1" dirty="0"/>
          </a:p>
          <a:p>
            <a:r>
              <a:rPr lang="en-GB" sz="2200" i="1" dirty="0"/>
              <a:t>Your response could be real or imagined.</a:t>
            </a:r>
          </a:p>
          <a:p>
            <a:endParaRPr lang="en-GB" sz="800" i="1" dirty="0"/>
          </a:p>
          <a:p>
            <a:r>
              <a:rPr lang="en-GB" sz="2200" b="1" dirty="0"/>
              <a:t>OR</a:t>
            </a:r>
          </a:p>
          <a:p>
            <a:r>
              <a:rPr lang="en-GB" sz="2200" dirty="0"/>
              <a:t>6.) Look at the images provided.</a:t>
            </a:r>
          </a:p>
          <a:p>
            <a:endParaRPr lang="en-GB" sz="400" dirty="0"/>
          </a:p>
          <a:p>
            <a:r>
              <a:rPr lang="en-GB" sz="2200" dirty="0"/>
              <a:t>Write about a time when you felt angry.</a:t>
            </a:r>
          </a:p>
          <a:p>
            <a:endParaRPr lang="en-GB" sz="400" dirty="0"/>
          </a:p>
          <a:p>
            <a:r>
              <a:rPr lang="en-GB" sz="2200" i="1" dirty="0"/>
              <a:t>Your response could be real or imagined. You may with to base your response on one of the images.</a:t>
            </a:r>
          </a:p>
          <a:p>
            <a:pPr algn="r"/>
            <a:r>
              <a:rPr lang="en-GB" sz="2200" b="1" dirty="0"/>
              <a:t>(40 marks)</a:t>
            </a:r>
            <a:endParaRPr lang="en-GB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06513" y="4558350"/>
            <a:ext cx="6250673" cy="2149522"/>
            <a:chOff x="1405721" y="4708478"/>
            <a:chExt cx="6250673" cy="2149522"/>
          </a:xfrm>
        </p:grpSpPr>
        <p:sp>
          <p:nvSpPr>
            <p:cNvPr id="9" name="Rectangle 8"/>
            <p:cNvSpPr/>
            <p:nvPr/>
          </p:nvSpPr>
          <p:spPr>
            <a:xfrm>
              <a:off x="1405721" y="4708478"/>
              <a:ext cx="6250673" cy="21495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4955" y="4863232"/>
              <a:ext cx="2535599" cy="1843932"/>
            </a:xfrm>
            <a:prstGeom prst="rect">
              <a:avLst/>
            </a:prstGeom>
          </p:spPr>
        </p:pic>
      </p:grpSp>
      <p:pic>
        <p:nvPicPr>
          <p:cNvPr id="2051" name="Picture 3" descr="C:\Users\Clara\AppData\Local\Microsoft\Windows\Temporary Internet Files\Content.IE5\I4105L2N\rule10_final-Conflict-1024x8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" y="4713105"/>
            <a:ext cx="2377461" cy="1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457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560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Elizabeth's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Harland</dc:creator>
  <cp:lastModifiedBy>Toni-Louise</cp:lastModifiedBy>
  <cp:revision>49</cp:revision>
  <dcterms:created xsi:type="dcterms:W3CDTF">2016-05-10T13:27:19Z</dcterms:created>
  <dcterms:modified xsi:type="dcterms:W3CDTF">2020-03-30T09:01:42Z</dcterms:modified>
</cp:coreProperties>
</file>