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8" r:id="rId5"/>
    <p:sldId id="259" r:id="rId6"/>
    <p:sldId id="260" r:id="rId7"/>
    <p:sldId id="264" r:id="rId8"/>
    <p:sldId id="261" r:id="rId9"/>
    <p:sldId id="265" r:id="rId10"/>
    <p:sldId id="262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72" d="100"/>
          <a:sy n="72" d="100"/>
        </p:scale>
        <p:origin x="1188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CC2EA-E5A4-47DF-945D-56173F19961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31/03/2020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60E78-6B10-4796-AEC5-5183491A454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805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CC2EA-E5A4-47DF-945D-56173F19961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31/03/2020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60E78-6B10-4796-AEC5-5183491A454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514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CC2EA-E5A4-47DF-945D-56173F19961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31/03/2020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60E78-6B10-4796-AEC5-5183491A454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036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CC2EA-E5A4-47DF-945D-56173F19961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31/03/2020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60E78-6B10-4796-AEC5-5183491A454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799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CC2EA-E5A4-47DF-945D-56173F19961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31/03/2020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60E78-6B10-4796-AEC5-5183491A454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890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CC2EA-E5A4-47DF-945D-56173F19961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31/03/2020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60E78-6B10-4796-AEC5-5183491A454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061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CC2EA-E5A4-47DF-945D-56173F19961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31/03/2020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60E78-6B10-4796-AEC5-5183491A454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693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CC2EA-E5A4-47DF-945D-56173F19961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31/03/2020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60E78-6B10-4796-AEC5-5183491A454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395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CC2EA-E5A4-47DF-945D-56173F19961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31/03/2020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60E78-6B10-4796-AEC5-5183491A454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981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CC2EA-E5A4-47DF-945D-56173F19961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31/03/2020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60E78-6B10-4796-AEC5-5183491A454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694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CC2EA-E5A4-47DF-945D-56173F19961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31/03/2020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60E78-6B10-4796-AEC5-5183491A454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450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C000"/>
            </a:gs>
            <a:gs pos="17000">
              <a:srgbClr val="FFCC66"/>
            </a:gs>
            <a:gs pos="100000">
              <a:srgbClr val="FFFF99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CC2EA-E5A4-47DF-945D-56173F19961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31/03/2020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60E78-6B10-4796-AEC5-5183491A454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383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://www.classicalcomics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hyperlink" Target="https://www.youtube.com/watch?v=8IFsdfk3mlk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75000"/>
              </a:schemeClr>
            </a:gs>
            <a:gs pos="17000">
              <a:schemeClr val="accent4">
                <a:lumMod val="40000"/>
                <a:lumOff val="60000"/>
              </a:schemeClr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696827" y="1487154"/>
            <a:ext cx="5708271" cy="2662036"/>
            <a:chOff x="296744" y="1541746"/>
            <a:chExt cx="5708271" cy="2662036"/>
          </a:xfrm>
          <a:effectLst>
            <a:glow rad="101600">
              <a:schemeClr val="accent4">
                <a:satMod val="175000"/>
                <a:alpha val="40000"/>
              </a:schemeClr>
            </a:glow>
          </a:effectLst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6744" y="1542197"/>
              <a:ext cx="1770678" cy="2661585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/>
            <a:srcRect l="14895" t="985" r="16328"/>
            <a:stretch/>
          </p:blipFill>
          <p:spPr>
            <a:xfrm>
              <a:off x="4155955" y="1541746"/>
              <a:ext cx="1849060" cy="2662036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764275" y="423081"/>
            <a:ext cx="761545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Look at the book covers for Jane Eyre by Charlotte </a:t>
            </a:r>
            <a:r>
              <a:rPr lang="en-GB" sz="2400" dirty="0" err="1"/>
              <a:t>Brontë</a:t>
            </a:r>
            <a:r>
              <a:rPr lang="en-GB" sz="2400" dirty="0"/>
              <a:t>.</a:t>
            </a:r>
          </a:p>
          <a:p>
            <a:pPr algn="ctr"/>
            <a:r>
              <a:rPr lang="en-GB" sz="2400" dirty="0"/>
              <a:t>What do you think the book is about?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88173" y="5925404"/>
            <a:ext cx="4092053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000CC"/>
                </a:solidFill>
              </a:rPr>
              <a:t>What other ideas can you add from the trailer for the film?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-13648" y="6562300"/>
            <a:ext cx="294909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>
                <a:hlinkClick r:id="rId4"/>
              </a:rPr>
              <a:t>https://www.youtube.com/watch?v=8IFsdfk3mlk</a:t>
            </a:r>
            <a:endParaRPr lang="en-GB" sz="1000" dirty="0"/>
          </a:p>
          <a:p>
            <a:endParaRPr lang="en-GB" sz="1000" dirty="0"/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3994" y="3151139"/>
            <a:ext cx="1740585" cy="2684384"/>
          </a:xfrm>
          <a:prstGeom prst="rect">
            <a:avLst/>
          </a:prstGeom>
          <a:noFill/>
          <a:effectLst>
            <a:glow rad="101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6562634" y="3151138"/>
            <a:ext cx="1742400" cy="2717096"/>
            <a:chOff x="6562634" y="3151138"/>
            <a:chExt cx="1742400" cy="2717096"/>
          </a:xfrm>
        </p:grpSpPr>
        <p:pic>
          <p:nvPicPr>
            <p:cNvPr id="2" name="Picture 2" descr="Image result for Jane Eyre book cover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62634" y="3151138"/>
              <a:ext cx="1742400" cy="2685600"/>
            </a:xfrm>
            <a:prstGeom prst="rect">
              <a:avLst/>
            </a:prstGeom>
            <a:noFill/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6764489" y="5698957"/>
              <a:ext cx="1427590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500" dirty="0">
                  <a:solidFill>
                    <a:schemeClr val="bg1"/>
                  </a:solidFill>
                </a:rPr>
                <a:t>©Classical Comics </a:t>
              </a:r>
              <a:r>
                <a:rPr lang="en-GB" sz="500" dirty="0">
                  <a:hlinkClick r:id="rId7"/>
                </a:rPr>
                <a:t>www.classicalcomics.com</a:t>
              </a:r>
              <a:endParaRPr lang="en-GB" sz="500" dirty="0"/>
            </a:p>
          </p:txBody>
        </p:sp>
      </p:grpSp>
    </p:spTree>
    <p:extLst>
      <p:ext uri="{BB962C8B-B14F-4D97-AF65-F5344CB8AC3E}">
        <p14:creationId xmlns:p14="http://schemas.microsoft.com/office/powerpoint/2010/main" val="168824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75000"/>
              </a:schemeClr>
            </a:gs>
            <a:gs pos="17000">
              <a:schemeClr val="accent4">
                <a:lumMod val="40000"/>
                <a:lumOff val="60000"/>
              </a:schemeClr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36728" y="909370"/>
            <a:ext cx="8270544" cy="26776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000CC"/>
                </a:solidFill>
              </a:rPr>
              <a:t>Charlotte </a:t>
            </a:r>
            <a:r>
              <a:rPr lang="en-GB" sz="2400" dirty="0" err="1">
                <a:solidFill>
                  <a:srgbClr val="0000CC"/>
                </a:solidFill>
              </a:rPr>
              <a:t>Brontë’s</a:t>
            </a:r>
            <a:r>
              <a:rPr lang="en-GB" sz="2400" dirty="0">
                <a:solidFill>
                  <a:srgbClr val="0000CC"/>
                </a:solidFill>
              </a:rPr>
              <a:t> novel Jane Eyre, published in 1847, tells the story of an orphan girl who lives as a young girl with her wealthy aunt, Mrs Reed, and her cousins, John, Eliza and Georgiana. </a:t>
            </a:r>
          </a:p>
          <a:p>
            <a:pPr algn="ctr"/>
            <a:endParaRPr lang="en-GB" sz="2400" dirty="0">
              <a:solidFill>
                <a:srgbClr val="0000CC"/>
              </a:solidFill>
            </a:endParaRPr>
          </a:p>
          <a:p>
            <a:pPr algn="ctr"/>
            <a:r>
              <a:rPr lang="en-GB" sz="2400" dirty="0">
                <a:solidFill>
                  <a:srgbClr val="0000CC"/>
                </a:solidFill>
              </a:rPr>
              <a:t>In the opening chapter, Jane is reading a book. </a:t>
            </a:r>
          </a:p>
          <a:p>
            <a:pPr algn="ctr"/>
            <a:r>
              <a:rPr lang="en-GB" sz="2400" dirty="0">
                <a:solidFill>
                  <a:schemeClr val="tx1"/>
                </a:solidFill>
              </a:rPr>
              <a:t>Read the extract. </a:t>
            </a:r>
          </a:p>
          <a:p>
            <a:pPr algn="ctr"/>
            <a:r>
              <a:rPr lang="en-GB" sz="2400" dirty="0">
                <a:solidFill>
                  <a:schemeClr val="tx1"/>
                </a:solidFill>
              </a:rPr>
              <a:t>What does the reader learn </a:t>
            </a:r>
            <a:r>
              <a:rPr lang="en-GB" sz="2400">
                <a:solidFill>
                  <a:schemeClr val="tx1"/>
                </a:solidFill>
              </a:rPr>
              <a:t>about John </a:t>
            </a:r>
            <a:r>
              <a:rPr lang="en-GB" sz="2400" dirty="0">
                <a:solidFill>
                  <a:schemeClr val="tx1"/>
                </a:solidFill>
              </a:rPr>
              <a:t>and Jane’s relationship?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60756" y="65039"/>
            <a:ext cx="7745765" cy="708693"/>
            <a:chOff x="210884" y="65036"/>
            <a:chExt cx="6221708" cy="1166467"/>
          </a:xfrm>
          <a:solidFill>
            <a:schemeClr val="bg1"/>
          </a:solidFill>
        </p:grpSpPr>
        <p:sp>
          <p:nvSpPr>
            <p:cNvPr id="21" name="TextBox 20"/>
            <p:cNvSpPr txBox="1"/>
            <p:nvPr/>
          </p:nvSpPr>
          <p:spPr>
            <a:xfrm>
              <a:off x="327963" y="66364"/>
              <a:ext cx="6104629" cy="1165139"/>
            </a:xfrm>
            <a:prstGeom prst="rect">
              <a:avLst/>
            </a:prstGeom>
            <a:grpFill/>
            <a:effectLst>
              <a:softEdge rad="63500"/>
            </a:effectLst>
          </p:spPr>
          <p:txBody>
            <a:bodyPr wrap="square" rtlCol="0">
              <a:spAutoFit/>
            </a:bodyPr>
            <a:lstStyle/>
            <a:p>
              <a:pPr marL="742950" lvl="1" indent="-285750">
                <a:buFont typeface="Arial" pitchFamily="34" charset="0"/>
                <a:buChar char="•"/>
              </a:pPr>
              <a:r>
                <a:rPr lang="en-GB" sz="2000" b="1" dirty="0">
                  <a:solidFill>
                    <a:srgbClr val="FF0000"/>
                  </a:solidFill>
                </a:rPr>
                <a:t>to understand more about the format of the Fiction (Reading) section of the English Language GCSE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10884" y="65036"/>
              <a:ext cx="511241" cy="709215"/>
            </a:xfrm>
            <a:prstGeom prst="rect">
              <a:avLst/>
            </a:prstGeom>
            <a:grpFill/>
            <a:effectLst>
              <a:softEdge rad="63500"/>
            </a:effectLst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rgbClr val="FF0000"/>
                  </a:solidFill>
                </a:rPr>
                <a:t>L/O:</a:t>
              </a:r>
            </a:p>
            <a:p>
              <a:endParaRPr lang="en-GB" sz="400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8" name="Picture 2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0018" y="4148919"/>
            <a:ext cx="1663856" cy="2566050"/>
          </a:xfrm>
          <a:prstGeom prst="rect">
            <a:avLst/>
          </a:prstGeom>
          <a:noFill/>
          <a:effectLst>
            <a:glow rad="101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7325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75000"/>
              </a:schemeClr>
            </a:gs>
            <a:gs pos="17000">
              <a:schemeClr val="accent4">
                <a:lumMod val="40000"/>
                <a:lumOff val="60000"/>
              </a:schemeClr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64022" y="859867"/>
            <a:ext cx="8270543" cy="40934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200" b="1" dirty="0">
                <a:solidFill>
                  <a:srgbClr val="0000CC"/>
                </a:solidFill>
              </a:rPr>
              <a:t>Short answer questions: </a:t>
            </a:r>
          </a:p>
          <a:p>
            <a:r>
              <a:rPr lang="en-GB" sz="2200" b="1" dirty="0">
                <a:solidFill>
                  <a:srgbClr val="0000CC"/>
                </a:solidFill>
              </a:rPr>
              <a:t>Reading Comprehension, Analysis of Language and Structure</a:t>
            </a:r>
          </a:p>
          <a:p>
            <a:endParaRPr lang="en-GB" sz="400" b="1" dirty="0">
              <a:solidFill>
                <a:srgbClr val="0000CC"/>
              </a:solidFill>
            </a:endParaRPr>
          </a:p>
          <a:p>
            <a:r>
              <a:rPr lang="en-GB" sz="2200" dirty="0"/>
              <a:t>1.) In the paragraph beginning ‘You have no business…’, identify a phrase which explains why John doesn’t like Jane.</a:t>
            </a:r>
          </a:p>
          <a:p>
            <a:pPr algn="r"/>
            <a:r>
              <a:rPr lang="en-GB" sz="2000" b="1" dirty="0"/>
              <a:t>(1 mark)</a:t>
            </a:r>
          </a:p>
          <a:p>
            <a:r>
              <a:rPr lang="en-GB" sz="2200" dirty="0"/>
              <a:t>2.) In the paragraph beginning ‘He ran headlong…’, give two ways it is implied that Jane isn’t fully aware of her actions.</a:t>
            </a:r>
          </a:p>
          <a:p>
            <a:pPr algn="r"/>
            <a:r>
              <a:rPr lang="en-GB" sz="2000" b="1" dirty="0"/>
              <a:t>(2 marks)</a:t>
            </a:r>
          </a:p>
          <a:p>
            <a:r>
              <a:rPr lang="en-GB" sz="2200" dirty="0"/>
              <a:t>3.) In the first half of the extract, up to ‘…declared aloud’, how does the writer use language and structure to show the changes in Jane’s mood?</a:t>
            </a:r>
          </a:p>
          <a:p>
            <a:pPr algn="r"/>
            <a:r>
              <a:rPr lang="en-GB" sz="2000" b="1" dirty="0"/>
              <a:t>(6 marks)</a:t>
            </a:r>
          </a:p>
          <a:p>
            <a:pPr algn="r"/>
            <a:endParaRPr lang="en-GB" sz="2000" b="1" dirty="0"/>
          </a:p>
        </p:txBody>
      </p:sp>
      <p:grpSp>
        <p:nvGrpSpPr>
          <p:cNvPr id="9" name="Group 8"/>
          <p:cNvGrpSpPr/>
          <p:nvPr/>
        </p:nvGrpSpPr>
        <p:grpSpPr>
          <a:xfrm>
            <a:off x="60756" y="65039"/>
            <a:ext cx="7745765" cy="708693"/>
            <a:chOff x="210884" y="65036"/>
            <a:chExt cx="6221708" cy="1166467"/>
          </a:xfrm>
          <a:solidFill>
            <a:schemeClr val="bg1"/>
          </a:solidFill>
        </p:grpSpPr>
        <p:sp>
          <p:nvSpPr>
            <p:cNvPr id="10" name="TextBox 9"/>
            <p:cNvSpPr txBox="1"/>
            <p:nvPr/>
          </p:nvSpPr>
          <p:spPr>
            <a:xfrm>
              <a:off x="327963" y="66364"/>
              <a:ext cx="6104629" cy="1165139"/>
            </a:xfrm>
            <a:prstGeom prst="rect">
              <a:avLst/>
            </a:prstGeom>
            <a:grpFill/>
            <a:effectLst>
              <a:softEdge rad="63500"/>
            </a:effectLst>
          </p:spPr>
          <p:txBody>
            <a:bodyPr wrap="square" rtlCol="0">
              <a:spAutoFit/>
            </a:bodyPr>
            <a:lstStyle/>
            <a:p>
              <a:pPr marL="742950" lvl="1" indent="-285750">
                <a:buFont typeface="Arial" pitchFamily="34" charset="0"/>
                <a:buChar char="•"/>
              </a:pPr>
              <a:r>
                <a:rPr lang="en-GB" sz="2000" b="1" dirty="0">
                  <a:solidFill>
                    <a:srgbClr val="FF0000"/>
                  </a:solidFill>
                </a:rPr>
                <a:t>to understand more about the format of the Fiction (Reading) section of the English Language GCSE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10884" y="65036"/>
              <a:ext cx="511241" cy="709215"/>
            </a:xfrm>
            <a:prstGeom prst="rect">
              <a:avLst/>
            </a:prstGeom>
            <a:grpFill/>
            <a:effectLst>
              <a:softEdge rad="63500"/>
            </a:effectLst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rgbClr val="FF0000"/>
                  </a:solidFill>
                </a:rPr>
                <a:t>L/O:</a:t>
              </a:r>
            </a:p>
            <a:p>
              <a:endParaRPr lang="en-GB" sz="400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8" name="Picture 2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14" y="4452216"/>
            <a:ext cx="1472161" cy="2270412"/>
          </a:xfrm>
          <a:prstGeom prst="rect">
            <a:avLst/>
          </a:prstGeom>
          <a:noFill/>
          <a:effectLst>
            <a:glow rad="101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633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75000"/>
              </a:schemeClr>
            </a:gs>
            <a:gs pos="17000">
              <a:schemeClr val="accent4">
                <a:lumMod val="40000"/>
                <a:lumOff val="60000"/>
              </a:schemeClr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64022" y="779657"/>
            <a:ext cx="8270543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GB" sz="800" dirty="0"/>
          </a:p>
          <a:p>
            <a:r>
              <a:rPr lang="en-GB" sz="2200" dirty="0"/>
              <a:t>3.) In the first half of the extract, up to ‘…declared aloud’, how does the writer use language and structure to show the changes in Jane’s mood?</a:t>
            </a:r>
          </a:p>
          <a:p>
            <a:pPr algn="r"/>
            <a:r>
              <a:rPr lang="en-GB" sz="2000" b="1" dirty="0"/>
              <a:t>(6 marks)</a:t>
            </a:r>
          </a:p>
          <a:p>
            <a:pPr algn="r"/>
            <a:endParaRPr lang="en-GB" sz="800" b="1" dirty="0"/>
          </a:p>
        </p:txBody>
      </p:sp>
      <p:grpSp>
        <p:nvGrpSpPr>
          <p:cNvPr id="9" name="Group 8"/>
          <p:cNvGrpSpPr/>
          <p:nvPr/>
        </p:nvGrpSpPr>
        <p:grpSpPr>
          <a:xfrm>
            <a:off x="60756" y="65039"/>
            <a:ext cx="7745765" cy="708693"/>
            <a:chOff x="210884" y="65036"/>
            <a:chExt cx="6221708" cy="1166467"/>
          </a:xfrm>
          <a:solidFill>
            <a:schemeClr val="bg1"/>
          </a:solidFill>
        </p:grpSpPr>
        <p:sp>
          <p:nvSpPr>
            <p:cNvPr id="10" name="TextBox 9"/>
            <p:cNvSpPr txBox="1"/>
            <p:nvPr/>
          </p:nvSpPr>
          <p:spPr>
            <a:xfrm>
              <a:off x="327963" y="66364"/>
              <a:ext cx="6104629" cy="1165139"/>
            </a:xfrm>
            <a:prstGeom prst="rect">
              <a:avLst/>
            </a:prstGeom>
            <a:grpFill/>
            <a:effectLst>
              <a:softEdge rad="63500"/>
            </a:effectLst>
          </p:spPr>
          <p:txBody>
            <a:bodyPr wrap="square" rtlCol="0">
              <a:spAutoFit/>
            </a:bodyPr>
            <a:lstStyle/>
            <a:p>
              <a:pPr marL="742950" lvl="1" indent="-285750">
                <a:buFont typeface="Arial" pitchFamily="34" charset="0"/>
                <a:buChar char="•"/>
              </a:pPr>
              <a:r>
                <a:rPr lang="en-GB" sz="2000" b="1" dirty="0">
                  <a:solidFill>
                    <a:srgbClr val="FF0000"/>
                  </a:solidFill>
                </a:rPr>
                <a:t>to understand more about the format of the Fiction (Reading) section of the English Language GCSE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10884" y="65036"/>
              <a:ext cx="511241" cy="709215"/>
            </a:xfrm>
            <a:prstGeom prst="rect">
              <a:avLst/>
            </a:prstGeom>
            <a:grpFill/>
            <a:effectLst>
              <a:softEdge rad="63500"/>
            </a:effectLst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rgbClr val="FF0000"/>
                  </a:solidFill>
                </a:rPr>
                <a:t>L/O:</a:t>
              </a:r>
            </a:p>
            <a:p>
              <a:endParaRPr lang="en-GB" sz="400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4145" t="29880" r="11348" b="24945"/>
          <a:stretch/>
        </p:blipFill>
        <p:spPr>
          <a:xfrm>
            <a:off x="530257" y="2173189"/>
            <a:ext cx="8083487" cy="3675935"/>
          </a:xfrm>
          <a:prstGeom prst="rect">
            <a:avLst/>
          </a:prstGeom>
        </p:spPr>
      </p:pic>
      <p:cxnSp>
        <p:nvCxnSpPr>
          <p:cNvPr id="19" name="Straight Connector 18"/>
          <p:cNvCxnSpPr/>
          <p:nvPr/>
        </p:nvCxnSpPr>
        <p:spPr>
          <a:xfrm>
            <a:off x="3042718" y="2862267"/>
            <a:ext cx="828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3054393" y="3914275"/>
            <a:ext cx="952124" cy="276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3054393" y="4973053"/>
            <a:ext cx="675396" cy="276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5589402" y="3300664"/>
            <a:ext cx="2026587" cy="2762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5585391" y="4535914"/>
            <a:ext cx="2026587" cy="2762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5585386" y="5574632"/>
            <a:ext cx="2221135" cy="10785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053777" y="5937585"/>
            <a:ext cx="4934882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tx1"/>
                </a:solidFill>
              </a:rPr>
              <a:t>Analysis of language</a:t>
            </a:r>
            <a:r>
              <a:rPr lang="en-GB" sz="2400" b="1" dirty="0">
                <a:solidFill>
                  <a:srgbClr val="FF0000"/>
                </a:solidFill>
              </a:rPr>
              <a:t> and </a:t>
            </a:r>
            <a:r>
              <a:rPr lang="en-GB" sz="2400" b="1" dirty="0">
                <a:solidFill>
                  <a:schemeClr val="tx1"/>
                </a:solidFill>
              </a:rPr>
              <a:t>structure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tx1"/>
                </a:solidFill>
              </a:rPr>
              <a:t>References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-66400" y="5277623"/>
            <a:ext cx="3772126" cy="1451447"/>
            <a:chOff x="-66400" y="5277623"/>
            <a:chExt cx="3772126" cy="1451447"/>
          </a:xfrm>
        </p:grpSpPr>
        <p:sp>
          <p:nvSpPr>
            <p:cNvPr id="34" name="TextBox 33"/>
            <p:cNvSpPr txBox="1"/>
            <p:nvPr/>
          </p:nvSpPr>
          <p:spPr>
            <a:xfrm>
              <a:off x="189482" y="5959629"/>
              <a:ext cx="3516244" cy="76944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176213" indent="-176213">
                <a:buFont typeface="Arial" panose="020B0604020202020204" pitchFamily="34" charset="0"/>
                <a:buChar char="•"/>
              </a:pPr>
              <a:r>
                <a:rPr lang="en-GB" sz="2200" dirty="0">
                  <a:solidFill>
                    <a:schemeClr val="tx1"/>
                  </a:solidFill>
                </a:rPr>
                <a:t>Highlight how the wording changes between the levels</a:t>
              </a:r>
            </a:p>
          </p:txBody>
        </p:sp>
        <p:pic>
          <p:nvPicPr>
            <p:cNvPr id="33" name="Picture 2" descr="http://t1.gstatic.com/images?q=tbn:ANd9GcTrxFM1gztU0DQk0bEqSNbM0bVJF3K9e1Y38fX_DA8_dgaoqK1TWg:www.psdgraphics.com/wp-content/uploads/2010/06/highlighter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093" b="96392" l="17375" r="8417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61937" flipH="1">
              <a:off x="-66400" y="5277623"/>
              <a:ext cx="1314847" cy="9848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88493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75000"/>
              </a:schemeClr>
            </a:gs>
            <a:gs pos="17000">
              <a:schemeClr val="accent4">
                <a:lumMod val="40000"/>
                <a:lumOff val="60000"/>
              </a:schemeClr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64022" y="1023643"/>
            <a:ext cx="8270543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200" b="1" dirty="0">
                <a:solidFill>
                  <a:srgbClr val="0000CC"/>
                </a:solidFill>
              </a:rPr>
              <a:t>Long answer question: </a:t>
            </a:r>
          </a:p>
          <a:p>
            <a:r>
              <a:rPr lang="en-GB" sz="2200" b="1" dirty="0">
                <a:solidFill>
                  <a:srgbClr val="0000CC"/>
                </a:solidFill>
              </a:rPr>
              <a:t>Analysis of Language and Structure</a:t>
            </a:r>
          </a:p>
          <a:p>
            <a:endParaRPr lang="en-GB" sz="400" b="1" dirty="0">
              <a:solidFill>
                <a:srgbClr val="0000CC"/>
              </a:solidFill>
            </a:endParaRPr>
          </a:p>
          <a:p>
            <a:r>
              <a:rPr lang="en-GB" sz="2200" dirty="0"/>
              <a:t>4.) In this extract, there is an attempt to create tension between two characters. Evaluate how successfully this is achieved. </a:t>
            </a:r>
          </a:p>
          <a:p>
            <a:endParaRPr lang="en-GB" sz="800" b="1" dirty="0"/>
          </a:p>
          <a:p>
            <a:r>
              <a:rPr lang="en-GB" sz="2200" i="1" dirty="0"/>
              <a:t>Support your view with detailed reference to the text.</a:t>
            </a:r>
          </a:p>
          <a:p>
            <a:pPr algn="r"/>
            <a:r>
              <a:rPr lang="en-GB" sz="2200" b="1" dirty="0"/>
              <a:t>(15 marks)</a:t>
            </a:r>
            <a:endParaRPr lang="en-GB" sz="2000" b="1" dirty="0"/>
          </a:p>
        </p:txBody>
      </p:sp>
      <p:grpSp>
        <p:nvGrpSpPr>
          <p:cNvPr id="5" name="Group 4"/>
          <p:cNvGrpSpPr/>
          <p:nvPr/>
        </p:nvGrpSpPr>
        <p:grpSpPr>
          <a:xfrm>
            <a:off x="60756" y="65039"/>
            <a:ext cx="7745765" cy="708693"/>
            <a:chOff x="210884" y="65036"/>
            <a:chExt cx="6221708" cy="1166467"/>
          </a:xfrm>
          <a:solidFill>
            <a:schemeClr val="bg1"/>
          </a:solidFill>
        </p:grpSpPr>
        <p:sp>
          <p:nvSpPr>
            <p:cNvPr id="7" name="TextBox 6"/>
            <p:cNvSpPr txBox="1"/>
            <p:nvPr/>
          </p:nvSpPr>
          <p:spPr>
            <a:xfrm>
              <a:off x="327963" y="66364"/>
              <a:ext cx="6104629" cy="1165139"/>
            </a:xfrm>
            <a:prstGeom prst="rect">
              <a:avLst/>
            </a:prstGeom>
            <a:grpFill/>
            <a:effectLst>
              <a:softEdge rad="63500"/>
            </a:effectLst>
          </p:spPr>
          <p:txBody>
            <a:bodyPr wrap="square" rtlCol="0">
              <a:spAutoFit/>
            </a:bodyPr>
            <a:lstStyle/>
            <a:p>
              <a:pPr marL="742950" lvl="1" indent="-285750">
                <a:buFont typeface="Arial" pitchFamily="34" charset="0"/>
                <a:buChar char="•"/>
              </a:pPr>
              <a:r>
                <a:rPr lang="en-GB" sz="2000" b="1" dirty="0">
                  <a:solidFill>
                    <a:srgbClr val="FF0000"/>
                  </a:solidFill>
                </a:rPr>
                <a:t>to understand more about the format of the Fiction (Reading) section of the English Language GCSE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10884" y="65036"/>
              <a:ext cx="511241" cy="709215"/>
            </a:xfrm>
            <a:prstGeom prst="rect">
              <a:avLst/>
            </a:prstGeom>
            <a:grpFill/>
            <a:effectLst>
              <a:softEdge rad="63500"/>
            </a:effectLst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rgbClr val="FF0000"/>
                  </a:solidFill>
                </a:rPr>
                <a:t>L/O:</a:t>
              </a:r>
            </a:p>
            <a:p>
              <a:endParaRPr lang="en-GB" sz="400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0" name="Picture 2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699" y="3833527"/>
            <a:ext cx="1740585" cy="2684384"/>
          </a:xfrm>
          <a:prstGeom prst="rect">
            <a:avLst/>
          </a:prstGeom>
          <a:noFill/>
          <a:effectLst>
            <a:glow rad="101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3768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75000"/>
              </a:schemeClr>
            </a:gs>
            <a:gs pos="17000">
              <a:schemeClr val="accent4">
                <a:lumMod val="40000"/>
                <a:lumOff val="60000"/>
              </a:schemeClr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60756" y="65039"/>
            <a:ext cx="7745765" cy="708693"/>
            <a:chOff x="210884" y="65036"/>
            <a:chExt cx="6221708" cy="1166467"/>
          </a:xfrm>
          <a:solidFill>
            <a:schemeClr val="bg1"/>
          </a:solidFill>
        </p:grpSpPr>
        <p:sp>
          <p:nvSpPr>
            <p:cNvPr id="7" name="TextBox 6"/>
            <p:cNvSpPr txBox="1"/>
            <p:nvPr/>
          </p:nvSpPr>
          <p:spPr>
            <a:xfrm>
              <a:off x="327963" y="66364"/>
              <a:ext cx="6104629" cy="1165139"/>
            </a:xfrm>
            <a:prstGeom prst="rect">
              <a:avLst/>
            </a:prstGeom>
            <a:grpFill/>
            <a:effectLst>
              <a:softEdge rad="63500"/>
            </a:effectLst>
          </p:spPr>
          <p:txBody>
            <a:bodyPr wrap="square" rtlCol="0">
              <a:spAutoFit/>
            </a:bodyPr>
            <a:lstStyle/>
            <a:p>
              <a:pPr marL="742950" lvl="1" indent="-285750">
                <a:buFont typeface="Arial" pitchFamily="34" charset="0"/>
                <a:buChar char="•"/>
              </a:pPr>
              <a:r>
                <a:rPr lang="en-GB" sz="2000" b="1" dirty="0">
                  <a:solidFill>
                    <a:srgbClr val="FF0000"/>
                  </a:solidFill>
                </a:rPr>
                <a:t>to understand more about the format of the Fiction (Reading) section of the English Language GCSE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10884" y="65036"/>
              <a:ext cx="511241" cy="709215"/>
            </a:xfrm>
            <a:prstGeom prst="rect">
              <a:avLst/>
            </a:prstGeom>
            <a:grpFill/>
            <a:effectLst>
              <a:softEdge rad="63500"/>
            </a:effectLst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rgbClr val="FF0000"/>
                  </a:solidFill>
                </a:rPr>
                <a:t>L/O:</a:t>
              </a:r>
            </a:p>
            <a:p>
              <a:endParaRPr lang="en-GB" sz="400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94" t="25037" r="10938" b="14166"/>
          <a:stretch>
            <a:fillRect/>
          </a:stretch>
        </p:blipFill>
        <p:spPr bwMode="auto">
          <a:xfrm>
            <a:off x="934515" y="824548"/>
            <a:ext cx="7277692" cy="4397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-148288" y="5277623"/>
            <a:ext cx="3772126" cy="1451447"/>
            <a:chOff x="-66400" y="5277623"/>
            <a:chExt cx="3772126" cy="1451447"/>
          </a:xfrm>
        </p:grpSpPr>
        <p:sp>
          <p:nvSpPr>
            <p:cNvPr id="10" name="TextBox 9"/>
            <p:cNvSpPr txBox="1"/>
            <p:nvPr/>
          </p:nvSpPr>
          <p:spPr>
            <a:xfrm>
              <a:off x="189482" y="5959629"/>
              <a:ext cx="3516244" cy="76944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176213" indent="-176213">
                <a:buFont typeface="Arial" panose="020B0604020202020204" pitchFamily="34" charset="0"/>
                <a:buChar char="•"/>
              </a:pPr>
              <a:r>
                <a:rPr lang="en-GB" sz="2200" dirty="0">
                  <a:solidFill>
                    <a:schemeClr val="tx1"/>
                  </a:solidFill>
                </a:rPr>
                <a:t>Highlight how the wording changes between the levels</a:t>
              </a:r>
            </a:p>
          </p:txBody>
        </p:sp>
        <p:pic>
          <p:nvPicPr>
            <p:cNvPr id="12" name="Picture 2" descr="http://t1.gstatic.com/images?q=tbn:ANd9GcTrxFM1gztU0DQk0bEqSNbM0bVJF3K9e1Y38fX_DA8_dgaoqK1TWg:www.psdgraphics.com/wp-content/uploads/2010/06/highlighter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093" b="96392" l="17375" r="8417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61937" flipH="1">
              <a:off x="-66400" y="5277623"/>
              <a:ext cx="1314847" cy="9848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TextBox 12"/>
          <p:cNvSpPr txBox="1"/>
          <p:nvPr/>
        </p:nvSpPr>
        <p:spPr>
          <a:xfrm>
            <a:off x="3766781" y="5556037"/>
            <a:ext cx="5322627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tx1"/>
                </a:solidFill>
              </a:rPr>
              <a:t>ideas, events, themes or settings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tx1"/>
                </a:solidFill>
              </a:rPr>
              <a:t>opinions/judgements about the text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tx1"/>
                </a:solidFill>
              </a:rPr>
              <a:t>references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3036251" y="1429252"/>
            <a:ext cx="828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2991116" y="1605608"/>
            <a:ext cx="1362520" cy="2762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036251" y="2004733"/>
            <a:ext cx="730530" cy="14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036251" y="2769007"/>
            <a:ext cx="828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2991116" y="3493827"/>
            <a:ext cx="632722" cy="1215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2991116" y="4435522"/>
            <a:ext cx="775665" cy="1216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036251" y="2187307"/>
            <a:ext cx="3623856" cy="0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3036251" y="2945184"/>
            <a:ext cx="1537110" cy="2797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036251" y="3685678"/>
            <a:ext cx="3623856" cy="12147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2991116" y="4627361"/>
            <a:ext cx="4992824" cy="2762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4848179" y="1782891"/>
            <a:ext cx="515391" cy="2762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5229832" y="2564865"/>
            <a:ext cx="1867004" cy="1381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5229832" y="3129094"/>
            <a:ext cx="1867004" cy="1381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roup 40"/>
          <p:cNvGrpSpPr/>
          <p:nvPr/>
        </p:nvGrpSpPr>
        <p:grpSpPr>
          <a:xfrm>
            <a:off x="2991116" y="4060011"/>
            <a:ext cx="4474209" cy="185054"/>
            <a:chOff x="2991116" y="4060011"/>
            <a:chExt cx="4474209" cy="185054"/>
          </a:xfrm>
        </p:grpSpPr>
        <p:cxnSp>
          <p:nvCxnSpPr>
            <p:cNvPr id="38" name="Straight Connector 37"/>
            <p:cNvCxnSpPr/>
            <p:nvPr/>
          </p:nvCxnSpPr>
          <p:spPr>
            <a:xfrm flipV="1">
              <a:off x="5229832" y="4060011"/>
              <a:ext cx="2235493" cy="4438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V="1">
              <a:off x="2991116" y="4230805"/>
              <a:ext cx="681260" cy="1426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2977468" y="4993985"/>
            <a:ext cx="4487857" cy="187004"/>
            <a:chOff x="2977468" y="4993985"/>
            <a:chExt cx="4487857" cy="187004"/>
          </a:xfrm>
        </p:grpSpPr>
        <p:cxnSp>
          <p:nvCxnSpPr>
            <p:cNvPr id="43" name="Straight Connector 42"/>
            <p:cNvCxnSpPr/>
            <p:nvPr/>
          </p:nvCxnSpPr>
          <p:spPr>
            <a:xfrm flipV="1">
              <a:off x="5229832" y="4993985"/>
              <a:ext cx="2235493" cy="10742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V="1">
              <a:off x="2977468" y="5180988"/>
              <a:ext cx="873135" cy="1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78454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75000"/>
              </a:schemeClr>
            </a:gs>
            <a:gs pos="17000">
              <a:schemeClr val="accent4">
                <a:lumMod val="40000"/>
                <a:lumOff val="60000"/>
              </a:schemeClr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60756" y="791630"/>
            <a:ext cx="8937487" cy="41857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00CC"/>
                </a:solidFill>
              </a:rPr>
              <a:t>Imaginative Writing</a:t>
            </a:r>
          </a:p>
          <a:p>
            <a:endParaRPr lang="en-GB" sz="400" b="1" dirty="0">
              <a:solidFill>
                <a:srgbClr val="0000CC"/>
              </a:solidFill>
            </a:endParaRPr>
          </a:p>
          <a:p>
            <a:r>
              <a:rPr lang="en-GB" sz="2200" b="1" dirty="0"/>
              <a:t>EITHER</a:t>
            </a:r>
          </a:p>
          <a:p>
            <a:r>
              <a:rPr lang="en-GB" sz="2200" dirty="0"/>
              <a:t>5.) Write about a time when you or someone you know felt you were unfairly blamed for something.</a:t>
            </a:r>
          </a:p>
          <a:p>
            <a:endParaRPr lang="en-GB" sz="400" i="1" dirty="0"/>
          </a:p>
          <a:p>
            <a:r>
              <a:rPr lang="en-GB" sz="2200" i="1" dirty="0"/>
              <a:t>Your response could be real or imagined.</a:t>
            </a:r>
          </a:p>
          <a:p>
            <a:endParaRPr lang="en-GB" sz="800" i="1" dirty="0"/>
          </a:p>
          <a:p>
            <a:r>
              <a:rPr lang="en-GB" sz="2200" b="1" dirty="0"/>
              <a:t>OR</a:t>
            </a:r>
          </a:p>
          <a:p>
            <a:r>
              <a:rPr lang="en-GB" sz="2200" dirty="0"/>
              <a:t>6.) Look at the images provided.</a:t>
            </a:r>
          </a:p>
          <a:p>
            <a:endParaRPr lang="en-GB" sz="400" dirty="0"/>
          </a:p>
          <a:p>
            <a:r>
              <a:rPr lang="en-GB" sz="2200" dirty="0"/>
              <a:t>Write about a time when you felt angry.</a:t>
            </a:r>
          </a:p>
          <a:p>
            <a:endParaRPr lang="en-GB" sz="400" dirty="0"/>
          </a:p>
          <a:p>
            <a:r>
              <a:rPr lang="en-GB" sz="2200" i="1" dirty="0"/>
              <a:t>Your response could be real or imagined. You may with to base your response on one of the images.</a:t>
            </a:r>
          </a:p>
          <a:p>
            <a:pPr algn="r"/>
            <a:r>
              <a:rPr lang="en-GB" sz="2200" b="1" dirty="0"/>
              <a:t>(40 marks)</a:t>
            </a:r>
            <a:endParaRPr lang="en-GB" sz="2000" b="1" dirty="0"/>
          </a:p>
        </p:txBody>
      </p:sp>
      <p:grpSp>
        <p:nvGrpSpPr>
          <p:cNvPr id="10" name="Group 9"/>
          <p:cNvGrpSpPr/>
          <p:nvPr/>
        </p:nvGrpSpPr>
        <p:grpSpPr>
          <a:xfrm>
            <a:off x="206513" y="4558350"/>
            <a:ext cx="6250673" cy="2149522"/>
            <a:chOff x="1405721" y="4708478"/>
            <a:chExt cx="6250673" cy="2149522"/>
          </a:xfrm>
        </p:grpSpPr>
        <p:sp>
          <p:nvSpPr>
            <p:cNvPr id="9" name="Rectangle 8"/>
            <p:cNvSpPr/>
            <p:nvPr/>
          </p:nvSpPr>
          <p:spPr>
            <a:xfrm>
              <a:off x="1405721" y="4708478"/>
              <a:ext cx="6250673" cy="2149522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844955" y="4863232"/>
              <a:ext cx="2535599" cy="1843932"/>
            </a:xfrm>
            <a:prstGeom prst="rect">
              <a:avLst/>
            </a:prstGeom>
          </p:spPr>
        </p:pic>
      </p:grpSp>
      <p:pic>
        <p:nvPicPr>
          <p:cNvPr id="2051" name="Picture 3" descr="C:\Users\Clara\AppData\Local\Microsoft\Windows\Temporary Internet Files\Content.IE5\I4105L2N\rule10_final-Conflict-1024x81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310" y="4713105"/>
            <a:ext cx="2377461" cy="1843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614572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AABEFFD93DCD34C9DFD9EDA71363422" ma:contentTypeVersion="7" ma:contentTypeDescription="Create a new document." ma:contentTypeScope="" ma:versionID="dbaddfabd37ccf12101cd9ec1d561a7f">
  <xsd:schema xmlns:xsd="http://www.w3.org/2001/XMLSchema" xmlns:xs="http://www.w3.org/2001/XMLSchema" xmlns:p="http://schemas.microsoft.com/office/2006/metadata/properties" xmlns:ns3="69a525e7-6623-4432-b7e7-3316d4bd21e7" targetNamespace="http://schemas.microsoft.com/office/2006/metadata/properties" ma:root="true" ma:fieldsID="4892f69b2864985d1c45f7ddecc6ec63" ns3:_="">
    <xsd:import namespace="69a525e7-6623-4432-b7e7-3316d4bd21e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a525e7-6623-4432-b7e7-3316d4bd21e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85C53F2-A4C4-480B-A655-BF63FCE39932}">
  <ds:schemaRefs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69a525e7-6623-4432-b7e7-3316d4bd21e7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22FD9E7D-7DF5-490B-916C-890E57B55B1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97C6D49-6E12-4250-B580-C1D8D45CFA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9a525e7-6623-4432-b7e7-3316d4bd21e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830</TotalTime>
  <Words>530</Words>
  <Application>Microsoft Office PowerPoint</Application>
  <PresentationFormat>On-screen Show (4:3)</PresentationFormat>
  <Paragraphs>60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Queen Elizabeth's Grammar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 Harland</dc:creator>
  <cp:lastModifiedBy>Toni-Louise</cp:lastModifiedBy>
  <cp:revision>29</cp:revision>
  <dcterms:created xsi:type="dcterms:W3CDTF">2016-05-10T13:27:19Z</dcterms:created>
  <dcterms:modified xsi:type="dcterms:W3CDTF">2020-03-31T08:29:13Z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0x0101003AABEFFD93DCD34C9DFD9EDA71363422</vt:lpwstr>
  </property>
</Properties>
</file>