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72" r:id="rId3"/>
  </p:sldMasterIdLst>
  <p:notesMasterIdLst>
    <p:notesMasterId r:id="rId7"/>
  </p:notesMasterIdLst>
  <p:sldIdLst>
    <p:sldId id="256" r:id="rId4"/>
    <p:sldId id="261" r:id="rId5"/>
    <p:sldId id="257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1" d="100"/>
          <a:sy n="101" d="100"/>
        </p:scale>
        <p:origin x="29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388E9F-6FEF-AD46-99D3-71FDD69949C4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DFB291-888D-C24D-A285-BF3707D70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4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Students should</a:t>
            </a:r>
            <a:r>
              <a:rPr lang="en-US" baseline="0" dirty="0"/>
              <a:t> now</a:t>
            </a:r>
            <a:r>
              <a:rPr lang="en-US" dirty="0"/>
              <a:t> choose a quote that represents</a:t>
            </a:r>
            <a:r>
              <a:rPr lang="en-US" baseline="0" dirty="0"/>
              <a:t> order and a quote that represents disorder from Act1,  Scene 1.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DFB291-888D-C24D-A285-BF3707D70C8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2539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9901-2C99-1545-A757-A91F73786ACC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CB4FF-EA9B-1146-960F-6D5FC0F1C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582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9901-2C99-1545-A757-A91F73786ACC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CB4FF-EA9B-1146-960F-6D5FC0F1C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273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9901-2C99-1545-A757-A91F73786ACC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CB4FF-EA9B-1146-960F-6D5FC0F1C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6552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263FB-0925-1B49-AAC5-C915CA04B24F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5/21/2020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55AD-0E44-364A-879E-B445C2771A6D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640309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263FB-0925-1B49-AAC5-C915CA04B24F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5/21/2020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55AD-0E44-364A-879E-B445C2771A6D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935820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263FB-0925-1B49-AAC5-C915CA04B24F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5/21/2020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55AD-0E44-364A-879E-B445C2771A6D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121224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263FB-0925-1B49-AAC5-C915CA04B24F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5/21/2020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55AD-0E44-364A-879E-B445C2771A6D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110776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263FB-0925-1B49-AAC5-C915CA04B24F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5/21/2020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55AD-0E44-364A-879E-B445C2771A6D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13501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263FB-0925-1B49-AAC5-C915CA04B24F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5/21/2020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55AD-0E44-364A-879E-B445C2771A6D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600504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263FB-0925-1B49-AAC5-C915CA04B24F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5/21/2020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55AD-0E44-364A-879E-B445C2771A6D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237220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263FB-0925-1B49-AAC5-C915CA04B24F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5/21/2020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55AD-0E44-364A-879E-B445C2771A6D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05642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9901-2C99-1545-A757-A91F73786ACC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CB4FF-EA9B-1146-960F-6D5FC0F1C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8923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263FB-0925-1B49-AAC5-C915CA04B24F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5/21/2020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55AD-0E44-364A-879E-B445C2771A6D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611510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263FB-0925-1B49-AAC5-C915CA04B24F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5/21/2020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55AD-0E44-364A-879E-B445C2771A6D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503334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263FB-0925-1B49-AAC5-C915CA04B24F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5/21/2020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55AD-0E44-364A-879E-B445C2771A6D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076885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263FB-0925-1B49-AAC5-C915CA04B24F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5/21/2020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55AD-0E44-364A-879E-B445C2771A6D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6725632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263FB-0925-1B49-AAC5-C915CA04B24F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5/21/2020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55AD-0E44-364A-879E-B445C2771A6D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1932432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263FB-0925-1B49-AAC5-C915CA04B24F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5/21/2020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55AD-0E44-364A-879E-B445C2771A6D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7540952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263FB-0925-1B49-AAC5-C915CA04B24F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5/21/2020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55AD-0E44-364A-879E-B445C2771A6D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5709400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263FB-0925-1B49-AAC5-C915CA04B24F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5/21/2020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55AD-0E44-364A-879E-B445C2771A6D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1676123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263FB-0925-1B49-AAC5-C915CA04B24F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5/21/2020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55AD-0E44-364A-879E-B445C2771A6D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2478297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263FB-0925-1B49-AAC5-C915CA04B24F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5/21/2020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55AD-0E44-364A-879E-B445C2771A6D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91588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9901-2C99-1545-A757-A91F73786ACC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CB4FF-EA9B-1146-960F-6D5FC0F1C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07351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263FB-0925-1B49-AAC5-C915CA04B24F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5/21/2020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55AD-0E44-364A-879E-B445C2771A6D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3541082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263FB-0925-1B49-AAC5-C915CA04B24F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5/21/2020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55AD-0E44-364A-879E-B445C2771A6D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735828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263FB-0925-1B49-AAC5-C915CA04B24F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5/21/2020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55AD-0E44-364A-879E-B445C2771A6D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8680468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263FB-0925-1B49-AAC5-C915CA04B24F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5/21/2020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55AD-0E44-364A-879E-B445C2771A6D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90503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9901-2C99-1545-A757-A91F73786ACC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CB4FF-EA9B-1146-960F-6D5FC0F1C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238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9901-2C99-1545-A757-A91F73786ACC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CB4FF-EA9B-1146-960F-6D5FC0F1C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582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9901-2C99-1545-A757-A91F73786ACC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CB4FF-EA9B-1146-960F-6D5FC0F1C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168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9901-2C99-1545-A757-A91F73786ACC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CB4FF-EA9B-1146-960F-6D5FC0F1C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138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9901-2C99-1545-A757-A91F73786ACC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CB4FF-EA9B-1146-960F-6D5FC0F1C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512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9901-2C99-1545-A757-A91F73786ACC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CB4FF-EA9B-1146-960F-6D5FC0F1C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745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D9901-2C99-1545-A757-A91F73786ACC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3CB4FF-EA9B-1146-960F-6D5FC0F1C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310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3263FB-0925-1B49-AAC5-C915CA04B24F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5/21/2020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EC55AD-0E44-364A-879E-B445C2771A6D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04217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3263FB-0925-1B49-AAC5-C915CA04B24F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5/21/2020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EC55AD-0E44-364A-879E-B445C2771A6D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13406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3152"/>
            <a:ext cx="7772400" cy="1470025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3200" dirty="0">
                <a:latin typeface="Janda Snickerdoodle Serif"/>
                <a:cs typeface="Janda Snickerdoodle Serif"/>
              </a:rPr>
              <a:t>Act 1 Scene 1</a:t>
            </a:r>
            <a:br>
              <a:rPr lang="en-US" sz="3200" dirty="0">
                <a:latin typeface="Janda Snickerdoodle Serif"/>
                <a:cs typeface="Janda Snickerdoodle Serif"/>
              </a:rPr>
            </a:br>
            <a:r>
              <a:rPr lang="en-US" sz="3200" dirty="0">
                <a:latin typeface="Janda Snickerdoodle Serif"/>
                <a:cs typeface="Janda Snickerdoodle Serif"/>
              </a:rPr>
              <a:t>Athens – Theseus’ Palace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5625" y="5207000"/>
            <a:ext cx="7902575" cy="1524000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r>
              <a:rPr lang="en-US" sz="7200" dirty="0"/>
              <a:t>Learning Objectives</a:t>
            </a:r>
          </a:p>
          <a:p>
            <a:pPr>
              <a:lnSpc>
                <a:spcPct val="120000"/>
              </a:lnSpc>
            </a:pPr>
            <a:r>
              <a:rPr lang="en-GB" sz="6400" b="1" dirty="0">
                <a:solidFill>
                  <a:srgbClr val="008000"/>
                </a:solidFill>
              </a:rPr>
              <a:t>CORE: </a:t>
            </a:r>
            <a:r>
              <a:rPr lang="en-GB" sz="6400" dirty="0">
                <a:solidFill>
                  <a:srgbClr val="008000"/>
                </a:solidFill>
              </a:rPr>
              <a:t>To </a:t>
            </a:r>
            <a:r>
              <a:rPr lang="en-US" sz="6400" dirty="0">
                <a:solidFill>
                  <a:srgbClr val="008000"/>
                </a:solidFill>
              </a:rPr>
              <a:t>be able to write thorough and thoughtful analysis of a key quotation.</a:t>
            </a:r>
          </a:p>
          <a:p>
            <a:pPr>
              <a:lnSpc>
                <a:spcPct val="120000"/>
              </a:lnSpc>
            </a:pPr>
            <a:endParaRPr lang="en-GB" sz="6400" b="1" dirty="0">
              <a:solidFill>
                <a:srgbClr val="008000"/>
              </a:solidFill>
            </a:endParaRPr>
          </a:p>
          <a:p>
            <a:pPr>
              <a:lnSpc>
                <a:spcPct val="120000"/>
              </a:lnSpc>
            </a:pPr>
            <a:r>
              <a:rPr lang="en-GB" sz="6400" b="1" dirty="0">
                <a:solidFill>
                  <a:srgbClr val="0000FF"/>
                </a:solidFill>
              </a:rPr>
              <a:t>CHALLENGE: </a:t>
            </a:r>
            <a:r>
              <a:rPr lang="en-GB" sz="6400" dirty="0">
                <a:solidFill>
                  <a:srgbClr val="0000FF"/>
                </a:solidFill>
              </a:rPr>
              <a:t>To </a:t>
            </a:r>
            <a:r>
              <a:rPr lang="en-US" sz="6400" dirty="0">
                <a:solidFill>
                  <a:srgbClr val="0000FF"/>
                </a:solidFill>
                <a:latin typeface="Century Gothic"/>
                <a:cs typeface="Century Gothic"/>
              </a:rPr>
              <a:t>try to incorporate embedded pieces of evidence throughout your explanation to help support and further your ideas.</a:t>
            </a:r>
          </a:p>
          <a:p>
            <a:pPr>
              <a:lnSpc>
                <a:spcPct val="120000"/>
              </a:lnSpc>
            </a:pPr>
            <a:r>
              <a:rPr lang="en-GB" dirty="0">
                <a:solidFill>
                  <a:srgbClr val="0000FF"/>
                </a:solidFill>
              </a:rPr>
              <a:t> . </a:t>
            </a:r>
            <a:endParaRPr lang="en-GB" b="1" dirty="0">
              <a:solidFill>
                <a:srgbClr val="0000FF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4654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900" decel="100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>
                <a:latin typeface="KG I Need A Heart Font"/>
                <a:cs typeface="KG I Need A Heart Font"/>
              </a:rPr>
              <a:t>Disorder in Love</a:t>
            </a:r>
          </a:p>
        </p:txBody>
      </p:sp>
      <p:pic>
        <p:nvPicPr>
          <p:cNvPr id="4" name="Content Placeholder 3" descr="Screen Shot 2015-03-26 at 21.28.25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5196" r="-35196"/>
          <a:stretch>
            <a:fillRect/>
          </a:stretch>
        </p:blipFill>
        <p:spPr>
          <a:xfrm>
            <a:off x="948842" y="1600201"/>
            <a:ext cx="7265652" cy="3995829"/>
          </a:xfrm>
        </p:spPr>
      </p:pic>
      <p:sp>
        <p:nvSpPr>
          <p:cNvPr id="5" name="TextBox 4"/>
          <p:cNvSpPr txBox="1"/>
          <p:nvPr/>
        </p:nvSpPr>
        <p:spPr>
          <a:xfrm>
            <a:off x="457200" y="5818288"/>
            <a:ext cx="8229600" cy="64633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How true is this? </a:t>
            </a:r>
            <a:br>
              <a:rPr lang="en-US" dirty="0"/>
            </a:br>
            <a:r>
              <a:rPr lang="en-US" dirty="0"/>
              <a:t>Make a list of movies, novels, poems and TV series that explore his theme.</a:t>
            </a:r>
          </a:p>
        </p:txBody>
      </p:sp>
    </p:spTree>
    <p:extLst>
      <p:ext uri="{BB962C8B-B14F-4D97-AF65-F5344CB8AC3E}">
        <p14:creationId xmlns:p14="http://schemas.microsoft.com/office/powerpoint/2010/main" val="1480140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67732"/>
            <a:ext cx="9144000" cy="452271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sz="1800" b="1" u="sng" dirty="0">
                <a:latin typeface="Century Gothic"/>
                <a:cs typeface="Century Gothic"/>
              </a:rPr>
              <a:t>Complete the chart below. Explore the presentation of order and disorder in Act 1 Scene 1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1253931"/>
              </p:ext>
            </p:extLst>
          </p:nvPr>
        </p:nvGraphicFramePr>
        <p:xfrm>
          <a:off x="0" y="452271"/>
          <a:ext cx="9144000" cy="6344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90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748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784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Century Gothic"/>
                          <a:cs typeface="Century Gothic"/>
                        </a:rPr>
                        <a:t>Section</a:t>
                      </a:r>
                      <a:r>
                        <a:rPr lang="en-US" sz="1050" b="1" baseline="0" dirty="0">
                          <a:latin typeface="Century Gothic"/>
                          <a:cs typeface="Century Gothic"/>
                        </a:rPr>
                        <a:t> of PEA</a:t>
                      </a:r>
                      <a:endParaRPr lang="en-US" sz="1050" b="1" dirty="0">
                        <a:latin typeface="Century Gothic"/>
                        <a:cs typeface="Century Gothic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Century Gothic"/>
                          <a:cs typeface="Century Gothic"/>
                        </a:rPr>
                        <a:t>Sentence</a:t>
                      </a:r>
                      <a:r>
                        <a:rPr lang="en-US" sz="1050" b="1" baseline="0" dirty="0">
                          <a:latin typeface="Century Gothic"/>
                          <a:cs typeface="Century Gothic"/>
                        </a:rPr>
                        <a:t> starters and prompts</a:t>
                      </a:r>
                      <a:endParaRPr lang="en-US" sz="1050" b="1" dirty="0">
                        <a:latin typeface="Century Gothic"/>
                        <a:cs typeface="Century Gothic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Century Gothic"/>
                          <a:cs typeface="Century Gothic"/>
                        </a:rPr>
                        <a:t>Your</a:t>
                      </a:r>
                      <a:r>
                        <a:rPr lang="en-US" sz="1050" b="1" baseline="0" dirty="0">
                          <a:latin typeface="Century Gothic"/>
                          <a:cs typeface="Century Gothic"/>
                        </a:rPr>
                        <a:t> ideas, written up using the scaffold</a:t>
                      </a:r>
                      <a:endParaRPr lang="en-US" sz="1050" b="1" dirty="0">
                        <a:latin typeface="Century Gothic"/>
                        <a:cs typeface="Century Gothic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u="sng" dirty="0">
                          <a:latin typeface="Century Gothic"/>
                          <a:cs typeface="Century Gothic"/>
                        </a:rPr>
                        <a:t>POINT</a:t>
                      </a:r>
                      <a:r>
                        <a:rPr lang="en-US" sz="1000" dirty="0">
                          <a:latin typeface="Century Gothic"/>
                          <a:cs typeface="Century Gothic"/>
                        </a:rPr>
                        <a:t> – what is happening?  What kind</a:t>
                      </a:r>
                      <a:r>
                        <a:rPr lang="en-US" sz="1000" baseline="0" dirty="0">
                          <a:latin typeface="Century Gothic"/>
                          <a:cs typeface="Century Gothic"/>
                        </a:rPr>
                        <a:t> of order or disorder is being shown? </a:t>
                      </a:r>
                      <a:r>
                        <a:rPr lang="en-US" sz="1000" dirty="0">
                          <a:latin typeface="Century Gothic"/>
                          <a:cs typeface="Century Gothic"/>
                        </a:rPr>
                        <a:t>Love?  Family?  Friends?  Children?  Parents?  Authority?</a:t>
                      </a:r>
                      <a:r>
                        <a:rPr lang="en-US" sz="1000" baseline="0" dirty="0">
                          <a:latin typeface="Century Gothic"/>
                          <a:cs typeface="Century Gothic"/>
                        </a:rPr>
                        <a:t>  R</a:t>
                      </a:r>
                      <a:r>
                        <a:rPr lang="en-US" sz="1000" dirty="0">
                          <a:latin typeface="Century Gothic"/>
                          <a:cs typeface="Century Gothic"/>
                        </a:rPr>
                        <a:t>ules?</a:t>
                      </a:r>
                      <a:endParaRPr lang="en-US" sz="1000" i="0" dirty="0">
                        <a:solidFill>
                          <a:srgbClr val="0000FF"/>
                        </a:solidFill>
                        <a:latin typeface="Century Gothic"/>
                        <a:cs typeface="Century Gothic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>
                          <a:latin typeface="Century Gothic"/>
                          <a:cs typeface="Century Gothic"/>
                        </a:rPr>
                        <a:t>In Act</a:t>
                      </a:r>
                      <a:r>
                        <a:rPr lang="en-US" sz="1050" baseline="0" dirty="0">
                          <a:latin typeface="Century Gothic"/>
                          <a:cs typeface="Century Gothic"/>
                        </a:rPr>
                        <a:t> 1</a:t>
                      </a:r>
                      <a:r>
                        <a:rPr lang="en-US" sz="1050" dirty="0">
                          <a:latin typeface="Century Gothic"/>
                          <a:cs typeface="Century Gothic"/>
                        </a:rPr>
                        <a:t> , scene 1 when ______________ , Shakespeare is showing</a:t>
                      </a:r>
                      <a:r>
                        <a:rPr lang="en-US" sz="1050" baseline="0" dirty="0">
                          <a:latin typeface="Century Gothic"/>
                          <a:cs typeface="Century Gothic"/>
                        </a:rPr>
                        <a:t> order/disorder</a:t>
                      </a:r>
                      <a:r>
                        <a:rPr lang="en-US" sz="1050" dirty="0">
                          <a:latin typeface="Century Gothic"/>
                          <a:cs typeface="Century Gothic"/>
                        </a:rPr>
                        <a:t> _______________ .  </a:t>
                      </a:r>
                      <a:endParaRPr lang="en-US" sz="1050" b="1" i="1" dirty="0">
                        <a:solidFill>
                          <a:srgbClr val="0000FF"/>
                        </a:solidFill>
                        <a:latin typeface="Century Gothic"/>
                        <a:cs typeface="Century Gothic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latin typeface="Century Gothic"/>
                          <a:cs typeface="Century Gothic"/>
                        </a:rPr>
          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 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b="1" u="sng" dirty="0">
                          <a:latin typeface="Century Gothic"/>
                          <a:cs typeface="Century Gothic"/>
                        </a:rPr>
                        <a:t>EVIDENCE</a:t>
                      </a:r>
                      <a:r>
                        <a:rPr lang="en-US" sz="1000" dirty="0">
                          <a:latin typeface="Century Gothic"/>
                          <a:cs typeface="Century Gothic"/>
                        </a:rPr>
                        <a:t> – which</a:t>
                      </a:r>
                      <a:r>
                        <a:rPr lang="en-US" sz="1000" baseline="0" dirty="0">
                          <a:latin typeface="Century Gothic"/>
                          <a:cs typeface="Century Gothic"/>
                        </a:rPr>
                        <a:t> quote</a:t>
                      </a:r>
                      <a:r>
                        <a:rPr lang="en-US" sz="1000" dirty="0">
                          <a:latin typeface="Century Gothic"/>
                          <a:cs typeface="Century Gothic"/>
                        </a:rPr>
                        <a:t> from the scene have you chosen?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>
                          <a:latin typeface="Century Gothic"/>
                          <a:cs typeface="Century Gothic"/>
                        </a:rPr>
                        <a:t>A quote to back this up is when __________ says ‘_______________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>
                          <a:latin typeface="Century Gothic"/>
                          <a:cs typeface="Century Gothic"/>
                        </a:rPr>
                        <a:t>_____________________________’</a:t>
                      </a:r>
                      <a:r>
                        <a:rPr lang="en-US" sz="1050" baseline="0" dirty="0">
                          <a:latin typeface="Century Gothic"/>
                          <a:cs typeface="Century Gothic"/>
                        </a:rPr>
                        <a:t> .</a:t>
                      </a:r>
                      <a:endParaRPr lang="en-US" sz="1050" dirty="0">
                        <a:solidFill>
                          <a:srgbClr val="0000FF"/>
                        </a:solidFill>
                        <a:latin typeface="Century Gothic"/>
                        <a:cs typeface="Century Gothic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 dirty="0">
                        <a:latin typeface="Century Gothic"/>
                        <a:cs typeface="Century Gothic"/>
                      </a:endParaRPr>
                    </a:p>
                    <a:p>
                      <a:r>
                        <a:rPr lang="en-US" sz="1050" dirty="0">
                          <a:latin typeface="Century Gothic"/>
                          <a:cs typeface="Century Gothic"/>
                        </a:rPr>
                        <a:t>_________________________________________________________________________________________________________________________________________________</a:t>
                      </a:r>
                      <a:r>
                        <a:rPr lang="en-US" sz="1050" baseline="0" dirty="0">
                          <a:latin typeface="Century Gothic"/>
                          <a:cs typeface="Century Gothic"/>
                        </a:rPr>
                        <a:t> .</a:t>
                      </a:r>
                    </a:p>
                    <a:p>
                      <a:endParaRPr lang="en-US" sz="1050" dirty="0">
                        <a:latin typeface="Century Gothic"/>
                        <a:cs typeface="Century Gothic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b="1" u="sng" dirty="0">
                          <a:latin typeface="Century Gothic"/>
                          <a:cs typeface="Century Gothic"/>
                        </a:rPr>
                        <a:t>EXPLAIN</a:t>
                      </a:r>
                      <a:r>
                        <a:rPr lang="en-US" sz="1000" dirty="0">
                          <a:latin typeface="Century Gothic"/>
                          <a:cs typeface="Century Gothic"/>
                        </a:rPr>
                        <a:t> – what does the quote mean?  How</a:t>
                      </a:r>
                      <a:r>
                        <a:rPr lang="en-US" sz="1000" baseline="0" dirty="0">
                          <a:latin typeface="Century Gothic"/>
                          <a:cs typeface="Century Gothic"/>
                        </a:rPr>
                        <a:t> does it show order/disorder?</a:t>
                      </a:r>
                      <a:endParaRPr lang="en-US" sz="1000" dirty="0">
                        <a:latin typeface="Century Gothic"/>
                        <a:cs typeface="Century Gothic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>
                          <a:latin typeface="Century Gothic"/>
                          <a:cs typeface="Century Gothic"/>
                        </a:rPr>
                        <a:t>This means that…… and the quotation shows order</a:t>
                      </a:r>
                      <a:r>
                        <a:rPr lang="en-US" sz="1050" baseline="0" dirty="0">
                          <a:latin typeface="Century Gothic"/>
                          <a:cs typeface="Century Gothic"/>
                        </a:rPr>
                        <a:t>/disorder</a:t>
                      </a:r>
                      <a:r>
                        <a:rPr lang="en-US" sz="1050" dirty="0">
                          <a:latin typeface="Century Gothic"/>
                          <a:cs typeface="Century Gothic"/>
                        </a:rPr>
                        <a:t> because… and… It also… However, it could mean…</a:t>
                      </a:r>
                      <a:endParaRPr lang="en-US" sz="1050" i="1" dirty="0">
                        <a:solidFill>
                          <a:srgbClr val="0000FF"/>
                        </a:solidFill>
                        <a:latin typeface="Century Gothic"/>
                        <a:cs typeface="Century Gothic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latin typeface="Century Gothic"/>
                          <a:cs typeface="Century Gothic"/>
                        </a:rPr>
          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 .</a:t>
                      </a:r>
                    </a:p>
                    <a:p>
                      <a:endParaRPr lang="en-US" sz="1050" dirty="0">
                        <a:latin typeface="Century Gothic"/>
                        <a:cs typeface="Century Gothic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b="1" u="sng" dirty="0">
                          <a:latin typeface="Century Gothic"/>
                          <a:cs typeface="Century Gothic"/>
                        </a:rPr>
                        <a:t>ANALYSE</a:t>
                      </a:r>
                      <a:r>
                        <a:rPr lang="en-US" sz="1000" dirty="0">
                          <a:latin typeface="Century Gothic"/>
                          <a:cs typeface="Century Gothic"/>
                        </a:rPr>
                        <a:t> – </a:t>
                      </a:r>
                      <a:r>
                        <a:rPr lang="en-US" sz="1000" b="1" dirty="0">
                          <a:latin typeface="Century Gothic"/>
                          <a:cs typeface="Century Gothic"/>
                        </a:rPr>
                        <a:t>history </a:t>
                      </a:r>
                      <a:r>
                        <a:rPr lang="en-US" sz="1000" dirty="0">
                          <a:latin typeface="Century Gothic"/>
                          <a:cs typeface="Century Gothic"/>
                        </a:rPr>
                        <a:t>– how is the character</a:t>
                      </a:r>
                      <a:r>
                        <a:rPr lang="en-US" sz="1000" baseline="0" dirty="0">
                          <a:latin typeface="Century Gothic"/>
                          <a:cs typeface="Century Gothic"/>
                        </a:rPr>
                        <a:t> responding to order?  Are they doing what was expected of them in the 1500s?</a:t>
                      </a:r>
                      <a:endParaRPr lang="en-US" sz="1000" dirty="0">
                        <a:latin typeface="Century Gothic"/>
                        <a:cs typeface="Century Gothic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>
                          <a:latin typeface="Century Gothic"/>
                          <a:cs typeface="Century Gothic"/>
                        </a:rPr>
                        <a:t>Here, ___________ is/is not responding</a:t>
                      </a:r>
                      <a:r>
                        <a:rPr lang="en-US" sz="1050" baseline="0" dirty="0">
                          <a:latin typeface="Century Gothic"/>
                          <a:cs typeface="Century Gothic"/>
                        </a:rPr>
                        <a:t> as we would expect</a:t>
                      </a:r>
                      <a:r>
                        <a:rPr lang="en-US" sz="1050" dirty="0">
                          <a:latin typeface="Century Gothic"/>
                          <a:cs typeface="Century Gothic"/>
                        </a:rPr>
                        <a:t> because……… </a:t>
                      </a:r>
                      <a:r>
                        <a:rPr lang="en-US" sz="1050" u="sng" dirty="0">
                          <a:latin typeface="Century Gothic"/>
                          <a:cs typeface="Century Gothic"/>
                        </a:rPr>
                        <a:t>and</a:t>
                      </a:r>
                      <a:r>
                        <a:rPr lang="en-US" sz="1050" dirty="0">
                          <a:latin typeface="Century Gothic"/>
                          <a:cs typeface="Century Gothic"/>
                        </a:rPr>
                        <a:t>/</a:t>
                      </a:r>
                      <a:r>
                        <a:rPr lang="en-US" sz="1050" u="sng" dirty="0">
                          <a:latin typeface="Century Gothic"/>
                          <a:cs typeface="Century Gothic"/>
                        </a:rPr>
                        <a:t>but</a:t>
                      </a:r>
                      <a:r>
                        <a:rPr lang="en-US" sz="1050" dirty="0">
                          <a:latin typeface="Century Gothic"/>
                          <a:cs typeface="Century Gothic"/>
                        </a:rPr>
                        <a:t> this </a:t>
                      </a:r>
                      <a:r>
                        <a:rPr lang="en-US" sz="1050" u="sng" dirty="0">
                          <a:latin typeface="Century Gothic"/>
                          <a:cs typeface="Century Gothic"/>
                        </a:rPr>
                        <a:t>is</a:t>
                      </a:r>
                      <a:r>
                        <a:rPr lang="en-US" sz="1050" dirty="0">
                          <a:latin typeface="Century Gothic"/>
                          <a:cs typeface="Century Gothic"/>
                        </a:rPr>
                        <a:t>/</a:t>
                      </a:r>
                      <a:r>
                        <a:rPr lang="en-US" sz="1050" u="sng" dirty="0">
                          <a:latin typeface="Century Gothic"/>
                          <a:cs typeface="Century Gothic"/>
                        </a:rPr>
                        <a:t>is not </a:t>
                      </a:r>
                      <a:r>
                        <a:rPr lang="en-US" sz="1050" dirty="0">
                          <a:latin typeface="Century Gothic"/>
                          <a:cs typeface="Century Gothic"/>
                        </a:rPr>
                        <a:t>what was expected of them in the Elizabethan era because they would have been expected to…</a:t>
                      </a:r>
                      <a:endParaRPr lang="en-US" sz="1050" i="1" dirty="0">
                        <a:solidFill>
                          <a:srgbClr val="0000FF"/>
                        </a:solidFill>
                        <a:latin typeface="Century Gothic"/>
                        <a:cs typeface="Century Gothic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latin typeface="Century Gothic"/>
                          <a:cs typeface="Century Gothic"/>
                        </a:rPr>
          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          </a:r>
                      <a:r>
                        <a:rPr lang="en-US" sz="1050" baseline="0" dirty="0">
                          <a:latin typeface="Century Gothic"/>
                          <a:cs typeface="Century Gothic"/>
                        </a:rPr>
                        <a:t> .</a:t>
                      </a:r>
                      <a:endParaRPr lang="en-US" sz="1050" dirty="0">
                        <a:latin typeface="Century Gothic"/>
                        <a:cs typeface="Century Gothic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b="1" u="sng" dirty="0">
                          <a:latin typeface="Century Gothic"/>
                          <a:cs typeface="Century Gothic"/>
                        </a:rPr>
                        <a:t>ANALYSE</a:t>
                      </a:r>
                      <a:r>
                        <a:rPr lang="en-US" sz="1000" dirty="0">
                          <a:latin typeface="Century Gothic"/>
                          <a:cs typeface="Century Gothic"/>
                        </a:rPr>
                        <a:t> – </a:t>
                      </a:r>
                      <a:r>
                        <a:rPr lang="en-US" sz="1000" b="1" dirty="0">
                          <a:latin typeface="Century Gothic"/>
                          <a:cs typeface="Century Gothic"/>
                        </a:rPr>
                        <a:t>single word </a:t>
                      </a:r>
                      <a:r>
                        <a:rPr lang="en-US" sz="1000" dirty="0">
                          <a:latin typeface="Century Gothic"/>
                          <a:cs typeface="Century Gothic"/>
                        </a:rPr>
                        <a:t>– which word stands</a:t>
                      </a:r>
                      <a:r>
                        <a:rPr lang="en-US" sz="1000" baseline="0" dirty="0">
                          <a:latin typeface="Century Gothic"/>
                          <a:cs typeface="Century Gothic"/>
                        </a:rPr>
                        <a:t> out?  Why?</a:t>
                      </a:r>
                      <a:endParaRPr lang="en-US" sz="1000" dirty="0">
                        <a:latin typeface="Century Gothic"/>
                        <a:cs typeface="Century Gothic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>
                          <a:latin typeface="Century Gothic"/>
                          <a:cs typeface="Century Gothic"/>
                        </a:rPr>
                        <a:t>One word from the evidence that stands out is ‘___________’ and it make the audience </a:t>
                      </a:r>
                      <a:r>
                        <a:rPr lang="en-US" sz="1050" u="sng" dirty="0">
                          <a:latin typeface="Century Gothic"/>
                          <a:cs typeface="Century Gothic"/>
                        </a:rPr>
                        <a:t>think</a:t>
                      </a:r>
                      <a:r>
                        <a:rPr lang="en-US" sz="1050" dirty="0">
                          <a:latin typeface="Century Gothic"/>
                          <a:cs typeface="Century Gothic"/>
                        </a:rPr>
                        <a:t>/</a:t>
                      </a:r>
                      <a:r>
                        <a:rPr lang="en-US" sz="1050" u="sng" dirty="0">
                          <a:latin typeface="Century Gothic"/>
                          <a:cs typeface="Century Gothic"/>
                        </a:rPr>
                        <a:t>feel</a:t>
                      </a:r>
                      <a:r>
                        <a:rPr lang="en-US" sz="1050" dirty="0">
                          <a:latin typeface="Century Gothic"/>
                          <a:cs typeface="Century Gothic"/>
                        </a:rPr>
                        <a:t>/</a:t>
                      </a:r>
                      <a:r>
                        <a:rPr lang="en-US" sz="1050" u="sng" dirty="0">
                          <a:latin typeface="Century Gothic"/>
                          <a:cs typeface="Century Gothic"/>
                        </a:rPr>
                        <a:t>know</a:t>
                      </a:r>
                      <a:r>
                        <a:rPr lang="en-US" sz="1050" dirty="0">
                          <a:latin typeface="Century Gothic"/>
                          <a:cs typeface="Century Gothic"/>
                        </a:rPr>
                        <a:t> that…  They would think this because…</a:t>
                      </a:r>
                      <a:endParaRPr lang="en-US" sz="1050" i="1" dirty="0">
                        <a:solidFill>
                          <a:srgbClr val="0000FF"/>
                        </a:solidFill>
                        <a:latin typeface="Century Gothic"/>
                        <a:cs typeface="Century Gothic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 dirty="0">
                        <a:latin typeface="Century Gothic"/>
                        <a:cs typeface="Century Gothic"/>
                      </a:endParaRPr>
                    </a:p>
                    <a:p>
                      <a:r>
                        <a:rPr lang="en-US" sz="1050" dirty="0">
                          <a:latin typeface="Century Gothic"/>
                          <a:cs typeface="Century Gothic"/>
                        </a:rPr>
                        <a:t>__________________________________________________________________________________________________________________________________________________________________________________________________________________________ 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b="1" u="sng" dirty="0">
                          <a:latin typeface="Century Gothic"/>
                          <a:cs typeface="Century Gothic"/>
                        </a:rPr>
                        <a:t>MINI CONCLUSION </a:t>
                      </a:r>
                      <a:r>
                        <a:rPr lang="en-US" sz="1000" dirty="0">
                          <a:latin typeface="Century Gothic"/>
                          <a:cs typeface="Century Gothic"/>
                        </a:rPr>
                        <a:t>– </a:t>
                      </a:r>
                      <a:r>
                        <a:rPr lang="en-US" sz="900" dirty="0">
                          <a:latin typeface="Century Gothic"/>
                          <a:cs typeface="Century Gothic"/>
                        </a:rPr>
                        <a:t>what messages is Shakespeare giving us about order</a:t>
                      </a:r>
                      <a:r>
                        <a:rPr lang="en-US" sz="900" baseline="0" dirty="0">
                          <a:latin typeface="Century Gothic"/>
                          <a:cs typeface="Century Gothic"/>
                        </a:rPr>
                        <a:t> and disorder</a:t>
                      </a:r>
                      <a:r>
                        <a:rPr lang="en-US" sz="900" dirty="0">
                          <a:latin typeface="Century Gothic"/>
                          <a:cs typeface="Century Gothic"/>
                        </a:rPr>
                        <a:t>?</a:t>
                      </a:r>
                      <a:r>
                        <a:rPr lang="en-US" sz="900" baseline="0" dirty="0">
                          <a:latin typeface="Century Gothic"/>
                          <a:cs typeface="Century Gothic"/>
                        </a:rPr>
                        <a:t>  Is it good?  Helpful?  Or dangerous and bad?  Why?</a:t>
                      </a:r>
                      <a:endParaRPr lang="en-US" sz="900" dirty="0">
                        <a:latin typeface="Century Gothic"/>
                        <a:cs typeface="Century Gothic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latin typeface="Century Gothic"/>
                          <a:cs typeface="Century Gothic"/>
                        </a:rPr>
                        <a:t>Here, Shakespeare is showing</a:t>
                      </a:r>
                      <a:r>
                        <a:rPr lang="en-US" sz="1050" baseline="0" dirty="0">
                          <a:latin typeface="Century Gothic"/>
                          <a:cs typeface="Century Gothic"/>
                        </a:rPr>
                        <a:t> that order or disorder is __________  and leads to ____________because… and… .</a:t>
                      </a:r>
                      <a:endParaRPr lang="en-US" sz="1050" dirty="0">
                        <a:latin typeface="Century Gothic"/>
                        <a:cs typeface="Century Gothic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 dirty="0">
                        <a:latin typeface="Century Gothic"/>
                        <a:cs typeface="Century Gothic"/>
                      </a:endParaRPr>
                    </a:p>
                    <a:p>
                      <a:r>
                        <a:rPr lang="en-US" sz="1050" dirty="0">
                          <a:latin typeface="Century Gothic"/>
                          <a:cs typeface="Century Gothic"/>
                        </a:rPr>
          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 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72232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404</Words>
  <Application>Microsoft Office PowerPoint</Application>
  <PresentationFormat>On-screen Show (4:3)</PresentationFormat>
  <Paragraphs>36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Calibri</vt:lpstr>
      <vt:lpstr>Century Gothic</vt:lpstr>
      <vt:lpstr>Janda Snickerdoodle Serif</vt:lpstr>
      <vt:lpstr>KG I Need A Heart Font</vt:lpstr>
      <vt:lpstr>Office Theme</vt:lpstr>
      <vt:lpstr>2_Office Theme</vt:lpstr>
      <vt:lpstr>1_Office Theme</vt:lpstr>
      <vt:lpstr>Act 1 Scene 1 Athens – Theseus’ Palace</vt:lpstr>
      <vt:lpstr>Disorder in Love</vt:lpstr>
      <vt:lpstr>Complete the chart below. Explore the presentation of order and disorder in Act 1 Scene 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 1 Scene 1 Athens – Theseus’ Palace Lesson 9</dc:title>
  <dc:creator>Amanda Uffendell</dc:creator>
  <cp:lastModifiedBy>Toni-Louise Younger</cp:lastModifiedBy>
  <cp:revision>5</cp:revision>
  <cp:lastPrinted>2015-04-27T10:10:57Z</cp:lastPrinted>
  <dcterms:created xsi:type="dcterms:W3CDTF">2015-03-26T21:22:36Z</dcterms:created>
  <dcterms:modified xsi:type="dcterms:W3CDTF">2020-05-21T09:30:01Z</dcterms:modified>
</cp:coreProperties>
</file>