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63" r:id="rId4"/>
    <p:sldId id="264" r:id="rId5"/>
    <p:sldId id="265" r:id="rId6"/>
    <p:sldId id="266" r:id="rId7"/>
    <p:sldId id="267" r:id="rId8"/>
    <p:sldId id="268" r:id="rId9"/>
    <p:sldId id="269" r:id="rId10"/>
    <p:sldId id="270" r:id="rId11"/>
    <p:sldId id="271" r:id="rId12"/>
    <p:sldId id="272" r:id="rId13"/>
    <p:sldId id="273"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2" d="100"/>
          <a:sy n="32" d="100"/>
        </p:scale>
        <p:origin x="157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33F6A-E9F1-0043-843C-975C6D163EA5}" type="datetimeFigureOut">
              <a:rPr lang="en-US" smtClean="0"/>
              <a:t>7/7/2020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BD236-9132-C54E-8557-096E34660288}" type="slidenum">
              <a:rPr lang="en-US" smtClean="0"/>
              <a:t>‹#›</a:t>
            </a:fld>
            <a:endParaRPr lang="en-US" dirty="0"/>
          </a:p>
        </p:txBody>
      </p:sp>
    </p:spTree>
    <p:extLst>
      <p:ext uri="{BB962C8B-B14F-4D97-AF65-F5344CB8AC3E}">
        <p14:creationId xmlns:p14="http://schemas.microsoft.com/office/powerpoint/2010/main" val="1747646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as a </a:t>
            </a:r>
            <a:r>
              <a:rPr lang="en-US"/>
              <a:t>whole class.</a:t>
            </a:r>
          </a:p>
        </p:txBody>
      </p:sp>
      <p:sp>
        <p:nvSpPr>
          <p:cNvPr id="4" name="Slide Number Placeholder 3"/>
          <p:cNvSpPr>
            <a:spLocks noGrp="1"/>
          </p:cNvSpPr>
          <p:nvPr>
            <p:ph type="sldNum" sz="quarter" idx="10"/>
          </p:nvPr>
        </p:nvSpPr>
        <p:spPr/>
        <p:txBody>
          <a:bodyPr/>
          <a:lstStyle/>
          <a:p>
            <a:fld id="{839EE7B8-4D84-7C41-B8BD-930D91D5DE51}" type="slidenum">
              <a:rPr lang="en-US" smtClean="0"/>
              <a:t>14</a:t>
            </a:fld>
            <a:endParaRPr lang="en-US"/>
          </a:p>
        </p:txBody>
      </p:sp>
    </p:spTree>
    <p:extLst>
      <p:ext uri="{BB962C8B-B14F-4D97-AF65-F5344CB8AC3E}">
        <p14:creationId xmlns:p14="http://schemas.microsoft.com/office/powerpoint/2010/main" val="125320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211123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187529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356465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163141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89718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70266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57116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151910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265978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153349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CBC1BE3-952C-E641-AF10-C251916B90FC}" type="datetimeFigureOut">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BEBC5-45A6-6048-8CE6-98AACD39E7B6}" type="slidenum">
              <a:rPr lang="en-US" smtClean="0"/>
              <a:t>‹#›</a:t>
            </a:fld>
            <a:endParaRPr lang="en-US" dirty="0"/>
          </a:p>
        </p:txBody>
      </p:sp>
    </p:spTree>
    <p:extLst>
      <p:ext uri="{BB962C8B-B14F-4D97-AF65-F5344CB8AC3E}">
        <p14:creationId xmlns:p14="http://schemas.microsoft.com/office/powerpoint/2010/main" val="165327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C1BE3-952C-E641-AF10-C251916B90FC}" type="datetimeFigureOut">
              <a:rPr lang="en-US" smtClean="0"/>
              <a:t>7/7/2020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BEBC5-45A6-6048-8CE6-98AACD39E7B6}" type="slidenum">
              <a:rPr lang="en-US" smtClean="0"/>
              <a:t>‹#›</a:t>
            </a:fld>
            <a:endParaRPr lang="en-US" dirty="0"/>
          </a:p>
        </p:txBody>
      </p:sp>
    </p:spTree>
    <p:extLst>
      <p:ext uri="{BB962C8B-B14F-4D97-AF65-F5344CB8AC3E}">
        <p14:creationId xmlns:p14="http://schemas.microsoft.com/office/powerpoint/2010/main" val="3086747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en-US" dirty="0">
                <a:latin typeface="KG Shake it Off Popped"/>
                <a:cs typeface="KG Shake it Off Popped"/>
              </a:rPr>
              <a:t>AMND BIG Writing</a:t>
            </a:r>
          </a:p>
        </p:txBody>
      </p:sp>
      <p:sp>
        <p:nvSpPr>
          <p:cNvPr id="3" name="Subtitle 2"/>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US" dirty="0"/>
              <a:t>Learning Objectives</a:t>
            </a:r>
          </a:p>
          <a:p>
            <a:r>
              <a:rPr lang="en-US" dirty="0">
                <a:solidFill>
                  <a:srgbClr val="008000"/>
                </a:solidFill>
              </a:rPr>
              <a:t>Core: To understand the style and tone of newspaper writing.</a:t>
            </a:r>
          </a:p>
          <a:p>
            <a:r>
              <a:rPr lang="en-US" dirty="0">
                <a:solidFill>
                  <a:srgbClr val="0000FF"/>
                </a:solidFill>
              </a:rPr>
              <a:t>Challenge: To consider language, structure and punctuation choices when writing a newspaper article.</a:t>
            </a:r>
          </a:p>
        </p:txBody>
      </p:sp>
      <p:pic>
        <p:nvPicPr>
          <p:cNvPr id="4" name="Have I Got News For You - Intro-[www_flvto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1800" y="388209"/>
            <a:ext cx="812800" cy="812800"/>
          </a:xfrm>
          <a:prstGeom prst="rect">
            <a:avLst/>
          </a:prstGeom>
        </p:spPr>
      </p:pic>
    </p:spTree>
    <p:extLst>
      <p:ext uri="{BB962C8B-B14F-4D97-AF65-F5344CB8AC3E}">
        <p14:creationId xmlns:p14="http://schemas.microsoft.com/office/powerpoint/2010/main" val="18011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9256" fill="hold"/>
                                        <p:tgtEl>
                                          <p:spTgt spid="4"/>
                                        </p:tgtEl>
                                      </p:cBhvr>
                                    </p:cmd>
                                  </p:childTnLst>
                                </p:cTn>
                              </p:par>
                            </p:childTnLst>
                          </p:cTn>
                        </p:par>
                      </p:childTnLst>
                    </p:cTn>
                  </p:par>
                </p:childTnLst>
              </p:cTn>
              <p:nextCondLst>
                <p:cond evt="onClick" delay="0">
                  <p:tgtEl>
                    <p:spTgt spid="4"/>
                  </p:tgtEl>
                </p:cond>
              </p:nextCondLst>
            </p:seq>
            <p:audio>
              <p:cMediaNode vol="80000">
                <p:cTn id="4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800" dirty="0">
                <a:latin typeface="KG Shake it Off Popped"/>
                <a:cs typeface="KG Shake it Off Popped"/>
              </a:rPr>
              <a:t>How might you punctuate the following?</a:t>
            </a:r>
          </a:p>
        </p:txBody>
      </p:sp>
      <p:pic>
        <p:nvPicPr>
          <p:cNvPr id="4" name="Content Placeholder 3" descr="Screen Shot 2014-07-14 at 10.44.3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366" t="39077" r="7491" b="3325"/>
          <a:stretch/>
        </p:blipFill>
        <p:spPr>
          <a:xfrm>
            <a:off x="2700421" y="1658268"/>
            <a:ext cx="4090737" cy="3468235"/>
          </a:xfrm>
        </p:spPr>
      </p:pic>
      <p:sp>
        <p:nvSpPr>
          <p:cNvPr id="5" name="Title 1"/>
          <p:cNvSpPr txBox="1">
            <a:spLocks/>
          </p:cNvSpPr>
          <p:nvPr/>
        </p:nvSpPr>
        <p:spPr>
          <a:xfrm>
            <a:off x="457200" y="5533775"/>
            <a:ext cx="8229600" cy="1143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latin typeface="Noteworthy Light"/>
                <a:cs typeface="Noteworthy Light"/>
              </a:rPr>
              <a:t>Lets eat Grandma</a:t>
            </a:r>
          </a:p>
        </p:txBody>
      </p:sp>
    </p:spTree>
    <p:extLst>
      <p:ext uri="{BB962C8B-B14F-4D97-AF65-F5344CB8AC3E}">
        <p14:creationId xmlns:p14="http://schemas.microsoft.com/office/powerpoint/2010/main" val="281218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800" dirty="0">
                <a:latin typeface="KG Shake it Off Popped"/>
                <a:cs typeface="KG Shake it Off Popped"/>
              </a:rPr>
              <a:t>How might you punctuate the following?</a:t>
            </a:r>
          </a:p>
        </p:txBody>
      </p:sp>
      <p:sp>
        <p:nvSpPr>
          <p:cNvPr id="5" name="Title 1"/>
          <p:cNvSpPr txBox="1">
            <a:spLocks/>
          </p:cNvSpPr>
          <p:nvPr/>
        </p:nvSpPr>
        <p:spPr>
          <a:xfrm>
            <a:off x="457200" y="5533775"/>
            <a:ext cx="8229600" cy="1143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latin typeface="Noteworthy Light"/>
                <a:cs typeface="Noteworthy Light"/>
              </a:rPr>
              <a:t>A woman without her man is nothing</a:t>
            </a:r>
          </a:p>
        </p:txBody>
      </p:sp>
      <p:pic>
        <p:nvPicPr>
          <p:cNvPr id="8" name="Content Placeholder 7" descr="Screen Shot 2015-04-23 at 16.24.15.png"/>
          <p:cNvPicPr>
            <a:picLocks noGrp="1" noChangeAspect="1"/>
          </p:cNvPicPr>
          <p:nvPr>
            <p:ph idx="1"/>
          </p:nvPr>
        </p:nvPicPr>
        <p:blipFill>
          <a:blip r:embed="rId2">
            <a:extLst>
              <a:ext uri="{28A0092B-C50C-407E-A947-70E740481C1C}">
                <a14:useLocalDpi xmlns:a14="http://schemas.microsoft.com/office/drawing/2010/main" val="0"/>
              </a:ext>
            </a:extLst>
          </a:blip>
          <a:srcRect l="-71839" r="-71839"/>
          <a:stretch>
            <a:fillRect/>
          </a:stretch>
        </p:blipFill>
        <p:spPr>
          <a:xfrm>
            <a:off x="1727200" y="1817212"/>
            <a:ext cx="5866063" cy="3226109"/>
          </a:xfrm>
        </p:spPr>
      </p:pic>
    </p:spTree>
    <p:extLst>
      <p:ext uri="{BB962C8B-B14F-4D97-AF65-F5344CB8AC3E}">
        <p14:creationId xmlns:p14="http://schemas.microsoft.com/office/powerpoint/2010/main" val="298436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2800" dirty="0">
                <a:latin typeface="KG Shake it Off Popped"/>
                <a:cs typeface="KG Shake it Off Popped"/>
              </a:rPr>
              <a:t>How might you punctuate the following?</a:t>
            </a:r>
          </a:p>
        </p:txBody>
      </p:sp>
      <p:sp>
        <p:nvSpPr>
          <p:cNvPr id="5" name="Title 1"/>
          <p:cNvSpPr txBox="1">
            <a:spLocks/>
          </p:cNvSpPr>
          <p:nvPr/>
        </p:nvSpPr>
        <p:spPr>
          <a:xfrm>
            <a:off x="457200" y="5533775"/>
            <a:ext cx="8229600" cy="1143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latin typeface="Noteworthy Light"/>
                <a:cs typeface="Noteworthy Light"/>
              </a:rPr>
              <a:t>We should run over Mum</a:t>
            </a:r>
          </a:p>
        </p:txBody>
      </p:sp>
      <p:pic>
        <p:nvPicPr>
          <p:cNvPr id="6" name="Content Placeholder 5" descr="Screen Shot 2015-04-23 at 16.28.52.png"/>
          <p:cNvPicPr>
            <a:picLocks noGrp="1" noChangeAspect="1"/>
          </p:cNvPicPr>
          <p:nvPr>
            <p:ph idx="1"/>
          </p:nvPr>
        </p:nvPicPr>
        <p:blipFill>
          <a:blip r:embed="rId2">
            <a:extLst>
              <a:ext uri="{28A0092B-C50C-407E-A947-70E740481C1C}">
                <a14:useLocalDpi xmlns:a14="http://schemas.microsoft.com/office/drawing/2010/main" val="0"/>
              </a:ext>
            </a:extLst>
          </a:blip>
          <a:srcRect l="-37264" r="-37264"/>
          <a:stretch>
            <a:fillRect/>
          </a:stretch>
        </p:blipFill>
        <p:spPr>
          <a:xfrm>
            <a:off x="1272673" y="1568597"/>
            <a:ext cx="6828589" cy="3755461"/>
          </a:xfrm>
        </p:spPr>
      </p:pic>
    </p:spTree>
    <p:extLst>
      <p:ext uri="{BB962C8B-B14F-4D97-AF65-F5344CB8AC3E}">
        <p14:creationId xmlns:p14="http://schemas.microsoft.com/office/powerpoint/2010/main" val="140553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defRPr/>
            </a:pPr>
            <a:r>
              <a:rPr lang="en-US" sz="3200" dirty="0">
                <a:latin typeface="KG Shake it Off Popped"/>
                <a:cs typeface="KG Shake it Off Popped"/>
              </a:rPr>
              <a:t>Do we really need to Punctuate?</a:t>
            </a:r>
          </a:p>
        </p:txBody>
      </p:sp>
      <p:sp>
        <p:nvSpPr>
          <p:cNvPr id="9219" name="Rectangle 3"/>
          <p:cNvSpPr>
            <a:spLocks noGrp="1" noChangeArrowheads="1"/>
          </p:cNvSpPr>
          <p:nvPr>
            <p:ph type="body" idx="1"/>
          </p:nvPr>
        </p:nvSpPr>
        <p:spPr/>
        <p:style>
          <a:lnRef idx="2">
            <a:schemeClr val="dk1"/>
          </a:lnRef>
          <a:fillRef idx="1">
            <a:schemeClr val="lt1"/>
          </a:fillRef>
          <a:effectRef idx="0">
            <a:schemeClr val="dk1"/>
          </a:effectRef>
          <a:fontRef idx="minor">
            <a:schemeClr val="dk1"/>
          </a:fontRef>
        </p:style>
        <p:txBody>
          <a:bodyPr/>
          <a:lstStyle/>
          <a:p>
            <a:pPr eaLnBrk="1" hangingPunct="1">
              <a:buFontTx/>
              <a:buNone/>
              <a:defRPr/>
            </a:pPr>
            <a:r>
              <a:rPr lang="en-US" sz="2800" dirty="0"/>
              <a:t>📹Imagine you are a news anchor and you are delivering a news bulletin through a piece to camera.</a:t>
            </a:r>
          </a:p>
          <a:p>
            <a:pPr eaLnBrk="1" hangingPunct="1">
              <a:buFontTx/>
              <a:buNone/>
              <a:defRPr/>
            </a:pPr>
            <a:r>
              <a:rPr lang="en-US" sz="2800" dirty="0"/>
              <a:t>📹Write your bulletin on a topic of your choice WITHOUT any punctuation.</a:t>
            </a:r>
          </a:p>
          <a:p>
            <a:pPr eaLnBrk="1" hangingPunct="1">
              <a:buFontTx/>
              <a:buNone/>
              <a:defRPr/>
            </a:pPr>
            <a:r>
              <a:rPr lang="en-US" sz="2800" dirty="0"/>
              <a:t>📹Read the bulletin aloud to someone else and discuss any obstacles that you have had as a result of not having punctuation. Ask the person you read it to, how it affected them</a:t>
            </a:r>
            <a:r>
              <a:rPr lang="en-US" dirty="0"/>
              <a:t>.</a:t>
            </a:r>
            <a:endParaRPr lang="en-US" dirty="0">
              <a:cs typeface="+mn-cs"/>
            </a:endParaRPr>
          </a:p>
        </p:txBody>
      </p:sp>
      <p:pic>
        <p:nvPicPr>
          <p:cNvPr id="9222" name="E3F05695.WAV">
            <a:hlinkClick r:id="" action="ppaction://media"/>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0" y="26035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2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bg/>
                                          </p:spTgt>
                                        </p:tgtEl>
                                        <p:attrNameLst>
                                          <p:attrName>style.visibility</p:attrName>
                                        </p:attrNameLst>
                                      </p:cBhvr>
                                      <p:to>
                                        <p:strVal val="visible"/>
                                      </p:to>
                                    </p:set>
                                    <p:anim calcmode="lin" valueType="num">
                                      <p:cBhvr additive="base">
                                        <p:cTn id="13"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 calcmode="lin" valueType="num">
                                      <p:cBhvr additive="base">
                                        <p:cTn id="1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additive="base">
                                        <p:cTn id="2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defRPr/>
            </a:pPr>
            <a:r>
              <a:rPr lang="en-US" sz="3200" dirty="0">
                <a:latin typeface="KG Shake it Off Popped"/>
                <a:cs typeface="KG Shake it Off Popped"/>
              </a:rPr>
              <a:t>Do we really need to Punctuate?</a:t>
            </a:r>
          </a:p>
        </p:txBody>
      </p:sp>
      <p:sp>
        <p:nvSpPr>
          <p:cNvPr id="9219" name="Rectangle 3"/>
          <p:cNvSpPr>
            <a:spLocks noGrp="1" noChangeArrowheads="1"/>
          </p:cNvSpPr>
          <p:nvPr>
            <p:ph type="body" idx="1"/>
          </p:nvPr>
        </p:nvSpPr>
        <p:spPr/>
        <p:style>
          <a:lnRef idx="2">
            <a:schemeClr val="dk1"/>
          </a:lnRef>
          <a:fillRef idx="1">
            <a:schemeClr val="lt1"/>
          </a:fillRef>
          <a:effectRef idx="0">
            <a:schemeClr val="dk1"/>
          </a:effectRef>
          <a:fontRef idx="minor">
            <a:schemeClr val="dk1"/>
          </a:fontRef>
        </p:style>
        <p:txBody>
          <a:bodyPr/>
          <a:lstStyle/>
          <a:p>
            <a:pPr eaLnBrk="1" hangingPunct="1">
              <a:buFontTx/>
              <a:buNone/>
              <a:defRPr/>
            </a:pPr>
            <a:r>
              <a:rPr lang="en-US" sz="2800" dirty="0"/>
              <a:t>Rewrite your bulletin, putting in the punctuation. </a:t>
            </a:r>
          </a:p>
          <a:p>
            <a:pPr eaLnBrk="1" hangingPunct="1">
              <a:buFontTx/>
              <a:buNone/>
              <a:defRPr/>
            </a:pPr>
            <a:r>
              <a:rPr lang="en-US" sz="2800" dirty="0"/>
              <a:t>📹Now, re-read the bulletin to someone and discuss:</a:t>
            </a:r>
          </a:p>
          <a:p>
            <a:pPr algn="ctr" eaLnBrk="1" hangingPunct="1">
              <a:buFont typeface="Wingdings" charset="2"/>
              <a:buChar char="ü"/>
              <a:defRPr/>
            </a:pPr>
            <a:r>
              <a:rPr lang="en-US" sz="2800" dirty="0"/>
              <a:t>Whether you have noticed any changes. If so, what are they?</a:t>
            </a:r>
          </a:p>
          <a:p>
            <a:pPr algn="ctr" eaLnBrk="1" hangingPunct="1">
              <a:buFont typeface="Wingdings" charset="2"/>
              <a:buChar char="ü"/>
              <a:defRPr/>
            </a:pPr>
            <a:r>
              <a:rPr lang="en-US" sz="2800" dirty="0"/>
              <a:t>How has the audience been affected?</a:t>
            </a:r>
          </a:p>
          <a:p>
            <a:pPr algn="ctr" eaLnBrk="1" hangingPunct="1">
              <a:buFont typeface="Wingdings" charset="2"/>
              <a:buChar char="ü"/>
              <a:defRPr/>
            </a:pPr>
            <a:r>
              <a:rPr lang="en-US" sz="2800" dirty="0">
                <a:cs typeface="+mn-cs"/>
              </a:rPr>
              <a:t>How has the punctuation been effective?</a:t>
            </a:r>
            <a:endParaRPr lang="en-US" dirty="0">
              <a:cs typeface="+mn-cs"/>
            </a:endParaRPr>
          </a:p>
        </p:txBody>
      </p:sp>
      <p:pic>
        <p:nvPicPr>
          <p:cNvPr id="9222" name="E3F05695.WAV">
            <a:hlinkClick r:id="" action="ppaction://media"/>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0" y="26035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8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bg/>
                                          </p:spTgt>
                                        </p:tgtEl>
                                        <p:attrNameLst>
                                          <p:attrName>style.visibility</p:attrName>
                                        </p:attrNameLst>
                                      </p:cBhvr>
                                      <p:to>
                                        <p:strVal val="visible"/>
                                      </p:to>
                                    </p:set>
                                    <p:anim calcmode="lin" valueType="num">
                                      <p:cBhvr additive="base">
                                        <p:cTn id="13"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 calcmode="lin" valueType="num">
                                      <p:cBhvr additive="base">
                                        <p:cTn id="1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additive="base">
                                        <p:cTn id="2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19">
                                            <p:txEl>
                                              <p:pRg st="3" end="3"/>
                                            </p:txEl>
                                          </p:spTgt>
                                        </p:tgtEl>
                                        <p:attrNameLst>
                                          <p:attrName>style.visibility</p:attrName>
                                        </p:attrNameLst>
                                      </p:cBhvr>
                                      <p:to>
                                        <p:strVal val="visible"/>
                                      </p:to>
                                    </p:set>
                                    <p:anim calcmode="lin" valueType="num">
                                      <p:cBhvr additive="base">
                                        <p:cTn id="2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19">
                                            <p:txEl>
                                              <p:pRg st="4" end="4"/>
                                            </p:txEl>
                                          </p:spTgt>
                                        </p:tgtEl>
                                        <p:attrNameLst>
                                          <p:attrName>style.visibility</p:attrName>
                                        </p:attrNameLst>
                                      </p:cBhvr>
                                      <p:to>
                                        <p:strVal val="visible"/>
                                      </p:to>
                                    </p:set>
                                    <p:anim calcmode="lin" valueType="num">
                                      <p:cBhvr additive="base">
                                        <p:cTn id="3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Text Box 4"/>
          <p:cNvSpPr txBox="1">
            <a:spLocks noChangeArrowheads="1"/>
          </p:cNvSpPr>
          <p:nvPr/>
        </p:nvSpPr>
        <p:spPr bwMode="auto">
          <a:xfrm>
            <a:off x="466725" y="1268413"/>
            <a:ext cx="8382000" cy="95410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l">
              <a:spcBef>
                <a:spcPct val="50000"/>
              </a:spcBef>
              <a:defRPr/>
            </a:pPr>
            <a:r>
              <a:rPr lang="en-GB" sz="2800" dirty="0">
                <a:solidFill>
                  <a:srgbClr val="010066"/>
                </a:solidFill>
                <a:cs typeface="+mn-cs"/>
              </a:rPr>
              <a:t>The language which you use when writing your articles is very important. Newspapers have a style all their own.</a:t>
            </a:r>
          </a:p>
        </p:txBody>
      </p:sp>
      <p:sp>
        <p:nvSpPr>
          <p:cNvPr id="206853" name="Rectangle 5"/>
          <p:cNvSpPr>
            <a:spLocks noChangeArrowheads="1"/>
          </p:cNvSpPr>
          <p:nvPr/>
        </p:nvSpPr>
        <p:spPr bwMode="auto">
          <a:xfrm>
            <a:off x="214833" y="71438"/>
            <a:ext cx="8777287"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GB" sz="3600" dirty="0">
                <a:solidFill>
                  <a:srgbClr val="5B0091"/>
                </a:solidFill>
                <a:latin typeface="KG Shake it Off Popped"/>
                <a:cs typeface="KG Shake it Off Popped"/>
              </a:rPr>
              <a:t>Looking at style</a:t>
            </a:r>
            <a:endParaRPr lang="en-US" sz="3600" dirty="0">
              <a:solidFill>
                <a:srgbClr val="5B0091"/>
              </a:solidFill>
              <a:latin typeface="KG Shake it Off Popped"/>
              <a:cs typeface="KG Shake it Off Popped"/>
            </a:endParaRPr>
          </a:p>
        </p:txBody>
      </p:sp>
      <p:sp>
        <p:nvSpPr>
          <p:cNvPr id="206854" name="Rectangle 6"/>
          <p:cNvSpPr>
            <a:spLocks noChangeArrowheads="1"/>
          </p:cNvSpPr>
          <p:nvPr/>
        </p:nvSpPr>
        <p:spPr bwMode="auto">
          <a:xfrm>
            <a:off x="466725" y="3644900"/>
            <a:ext cx="8208963"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l">
              <a:spcBef>
                <a:spcPct val="50000"/>
              </a:spcBef>
              <a:defRPr/>
            </a:pPr>
            <a:r>
              <a:rPr lang="en-GB" sz="3200" dirty="0">
                <a:solidFill>
                  <a:srgbClr val="010066"/>
                </a:solidFill>
                <a:cs typeface="+mn-cs"/>
              </a:rPr>
              <a:t>Look at the extracts on the next two slides.</a:t>
            </a:r>
          </a:p>
        </p:txBody>
      </p:sp>
    </p:spTree>
    <p:extLst>
      <p:ext uri="{BB962C8B-B14F-4D97-AF65-F5344CB8AC3E}">
        <p14:creationId xmlns:p14="http://schemas.microsoft.com/office/powerpoint/2010/main" val="4265665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4"/>
                                        </p:tgtEl>
                                        <p:attrNameLst>
                                          <p:attrName>style.visibility</p:attrName>
                                        </p:attrNameLst>
                                      </p:cBhvr>
                                      <p:to>
                                        <p:strVal val="visible"/>
                                      </p:to>
                                    </p:set>
                                    <p:animEffect transition="in" filter="dissolve">
                                      <p:cBhvr>
                                        <p:cTn id="7" dur="5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p:cNvSpPr txBox="1">
            <a:spLocks noChangeArrowheads="1"/>
          </p:cNvSpPr>
          <p:nvPr/>
        </p:nvSpPr>
        <p:spPr bwMode="auto">
          <a:xfrm>
            <a:off x="1565275" y="1284288"/>
            <a:ext cx="7543800" cy="4665662"/>
          </a:xfrm>
          <a:prstGeom prst="rect">
            <a:avLst/>
          </a:prstGeom>
          <a:solidFill>
            <a:schemeClr val="bg1"/>
          </a:solidFill>
          <a:ln w="9525">
            <a:solidFill>
              <a:srgbClr val="000099"/>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5000"/>
              </a:lnSpc>
              <a:spcBef>
                <a:spcPct val="15000"/>
              </a:spcBef>
              <a:defRPr/>
            </a:pPr>
            <a:r>
              <a:rPr lang="en-GB" sz="2000" dirty="0">
                <a:solidFill>
                  <a:srgbClr val="010066"/>
                </a:solidFill>
                <a:cs typeface="+mn-cs"/>
              </a:rPr>
              <a:t>  A lonely pensioner was brutally beaten up by a mugger, just yards from her own front door. All she had on her was £7.00.</a:t>
            </a:r>
          </a:p>
          <a:p>
            <a:pPr algn="l">
              <a:lnSpc>
                <a:spcPct val="95000"/>
              </a:lnSpc>
              <a:spcBef>
                <a:spcPct val="15000"/>
              </a:spcBef>
              <a:defRPr/>
            </a:pPr>
            <a:r>
              <a:rPr lang="en-GB" sz="2000" dirty="0">
                <a:solidFill>
                  <a:srgbClr val="010066"/>
                </a:solidFill>
                <a:cs typeface="+mn-cs"/>
              </a:rPr>
              <a:t>  </a:t>
            </a:r>
            <a:r>
              <a:rPr lang="ja-JP" altLang="en-GB" sz="2000" dirty="0">
                <a:solidFill>
                  <a:srgbClr val="010066"/>
                </a:solidFill>
                <a:latin typeface="Arial"/>
                <a:cs typeface="+mn-cs"/>
              </a:rPr>
              <a:t>“</a:t>
            </a:r>
            <a:r>
              <a:rPr lang="en-GB" sz="2000" dirty="0">
                <a:solidFill>
                  <a:srgbClr val="010066"/>
                </a:solidFill>
                <a:cs typeface="+mn-cs"/>
              </a:rPr>
              <a:t>I was just walking home from my weekly lunch at the local Day Centre,</a:t>
            </a:r>
            <a:r>
              <a:rPr lang="ja-JP" altLang="en-GB" sz="2000" dirty="0">
                <a:solidFill>
                  <a:srgbClr val="010066"/>
                </a:solidFill>
                <a:latin typeface="Arial"/>
                <a:cs typeface="+mn-cs"/>
              </a:rPr>
              <a:t>”</a:t>
            </a:r>
            <a:r>
              <a:rPr lang="en-GB" sz="2000" dirty="0">
                <a:solidFill>
                  <a:srgbClr val="010066"/>
                </a:solidFill>
                <a:cs typeface="+mn-cs"/>
              </a:rPr>
              <a:t> says widow Mary Evans, 86, of South Court, Devenish. </a:t>
            </a:r>
          </a:p>
          <a:p>
            <a:pPr algn="l">
              <a:lnSpc>
                <a:spcPct val="95000"/>
              </a:lnSpc>
              <a:spcBef>
                <a:spcPct val="15000"/>
              </a:spcBef>
              <a:defRPr/>
            </a:pPr>
            <a:r>
              <a:rPr lang="en-GB" sz="2000" dirty="0">
                <a:solidFill>
                  <a:srgbClr val="010066"/>
                </a:solidFill>
                <a:cs typeface="+mn-cs"/>
              </a:rPr>
              <a:t>  It wasn</a:t>
            </a:r>
            <a:r>
              <a:rPr lang="en-GB" sz="2000" dirty="0">
                <a:solidFill>
                  <a:srgbClr val="010066"/>
                </a:solidFill>
                <a:latin typeface="Arial"/>
              </a:rPr>
              <a:t>’</a:t>
            </a:r>
            <a:r>
              <a:rPr lang="en-GB" sz="2000" dirty="0">
                <a:solidFill>
                  <a:srgbClr val="010066"/>
                </a:solidFill>
                <a:cs typeface="+mn-cs"/>
              </a:rPr>
              <a:t>t even dark, only 3pm on a September afternoon. And this isn’t a big city. Are we safe anywhere these days?</a:t>
            </a:r>
          </a:p>
          <a:p>
            <a:pPr algn="l">
              <a:lnSpc>
                <a:spcPct val="95000"/>
              </a:lnSpc>
              <a:spcBef>
                <a:spcPct val="15000"/>
              </a:spcBef>
              <a:defRPr/>
            </a:pPr>
            <a:r>
              <a:rPr lang="en-GB" sz="2000" dirty="0">
                <a:solidFill>
                  <a:srgbClr val="010066"/>
                </a:solidFill>
                <a:cs typeface="+mn-cs"/>
              </a:rPr>
              <a:t>			</a:t>
            </a:r>
          </a:p>
          <a:p>
            <a:pPr algn="l">
              <a:lnSpc>
                <a:spcPct val="95000"/>
              </a:lnSpc>
              <a:spcBef>
                <a:spcPct val="15000"/>
              </a:spcBef>
              <a:defRPr/>
            </a:pPr>
            <a:r>
              <a:rPr lang="en-GB" sz="2000" dirty="0">
                <a:solidFill>
                  <a:srgbClr val="010066"/>
                </a:solidFill>
                <a:cs typeface="+mn-cs"/>
              </a:rPr>
              <a:t>  D.C. Matthew Johns of Green Lane Police Station, Wilborough said, </a:t>
            </a:r>
            <a:r>
              <a:rPr lang="ja-JP" altLang="en-GB" sz="2000" dirty="0">
                <a:solidFill>
                  <a:srgbClr val="010066"/>
                </a:solidFill>
                <a:latin typeface="Arial"/>
                <a:cs typeface="+mn-cs"/>
              </a:rPr>
              <a:t>“</a:t>
            </a:r>
            <a:r>
              <a:rPr lang="en-GB" sz="2000" dirty="0">
                <a:solidFill>
                  <a:srgbClr val="010066"/>
                </a:solidFill>
                <a:cs typeface="+mn-cs"/>
              </a:rPr>
              <a:t>This is a really nasty attack on a defenceless old lady. It</a:t>
            </a:r>
            <a:r>
              <a:rPr lang="ja-JP" altLang="en-GB" sz="2000" dirty="0">
                <a:solidFill>
                  <a:srgbClr val="010066"/>
                </a:solidFill>
                <a:latin typeface="Arial"/>
                <a:cs typeface="+mn-cs"/>
              </a:rPr>
              <a:t>’</a:t>
            </a:r>
            <a:r>
              <a:rPr lang="en-GB" sz="2000" dirty="0">
                <a:solidFill>
                  <a:srgbClr val="010066"/>
                </a:solidFill>
                <a:cs typeface="+mn-cs"/>
              </a:rPr>
              <a:t>s not even as though she had anything on her worth stealing.</a:t>
            </a:r>
            <a:r>
              <a:rPr lang="ja-JP" altLang="en-GB" sz="2000" dirty="0">
                <a:solidFill>
                  <a:srgbClr val="010066"/>
                </a:solidFill>
                <a:latin typeface="Arial"/>
                <a:cs typeface="+mn-cs"/>
              </a:rPr>
              <a:t>”</a:t>
            </a:r>
            <a:endParaRPr lang="en-GB" sz="2000" dirty="0">
              <a:solidFill>
                <a:srgbClr val="010066"/>
              </a:solidFill>
              <a:cs typeface="+mn-cs"/>
            </a:endParaRPr>
          </a:p>
          <a:p>
            <a:pPr algn="l">
              <a:lnSpc>
                <a:spcPct val="95000"/>
              </a:lnSpc>
              <a:spcBef>
                <a:spcPct val="15000"/>
              </a:spcBef>
              <a:defRPr/>
            </a:pPr>
            <a:r>
              <a:rPr lang="en-GB" sz="2000" dirty="0">
                <a:solidFill>
                  <a:srgbClr val="010066"/>
                </a:solidFill>
                <a:cs typeface="+mn-cs"/>
              </a:rPr>
              <a:t>  So, now we can</a:t>
            </a:r>
            <a:r>
              <a:rPr lang="ja-JP" altLang="en-GB" sz="2000" dirty="0">
                <a:solidFill>
                  <a:srgbClr val="010066"/>
                </a:solidFill>
                <a:latin typeface="Arial"/>
                <a:cs typeface="+mn-cs"/>
              </a:rPr>
              <a:t>’</a:t>
            </a:r>
            <a:r>
              <a:rPr lang="en-GB" sz="2000" dirty="0">
                <a:solidFill>
                  <a:srgbClr val="010066"/>
                </a:solidFill>
                <a:cs typeface="+mn-cs"/>
              </a:rPr>
              <a:t>t even feel safe in our own street. When are the government going to wake up and realise they’ve got to do something about it? After all, we</a:t>
            </a:r>
            <a:r>
              <a:rPr lang="ja-JP" altLang="en-GB" sz="2000" dirty="0">
                <a:solidFill>
                  <a:srgbClr val="010066"/>
                </a:solidFill>
                <a:latin typeface="Arial"/>
                <a:cs typeface="+mn-cs"/>
              </a:rPr>
              <a:t>’</a:t>
            </a:r>
            <a:r>
              <a:rPr lang="en-GB" sz="2000" dirty="0">
                <a:solidFill>
                  <a:srgbClr val="010066"/>
                </a:solidFill>
                <a:cs typeface="+mn-cs"/>
              </a:rPr>
              <a:t>re the ones who put them there. Shouldn’t they earn their keep by looking after us and making sure that old ladies don</a:t>
            </a:r>
            <a:r>
              <a:rPr lang="ja-JP" altLang="en-GB" sz="2000" dirty="0">
                <a:solidFill>
                  <a:srgbClr val="010066"/>
                </a:solidFill>
                <a:latin typeface="Arial"/>
                <a:cs typeface="+mn-cs"/>
              </a:rPr>
              <a:t>’</a:t>
            </a:r>
            <a:r>
              <a:rPr lang="en-GB" sz="2000" dirty="0">
                <a:solidFill>
                  <a:srgbClr val="010066"/>
                </a:solidFill>
                <a:cs typeface="+mn-cs"/>
              </a:rPr>
              <a:t>t have to live in fear? </a:t>
            </a:r>
          </a:p>
        </p:txBody>
      </p:sp>
      <p:sp>
        <p:nvSpPr>
          <p:cNvPr id="210948" name="Text Box 4"/>
          <p:cNvSpPr txBox="1">
            <a:spLocks noChangeArrowheads="1"/>
          </p:cNvSpPr>
          <p:nvPr/>
        </p:nvSpPr>
        <p:spPr bwMode="auto">
          <a:xfrm>
            <a:off x="0" y="549275"/>
            <a:ext cx="2374900" cy="7270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Emotive adverbs and adjectives.</a:t>
            </a:r>
          </a:p>
        </p:txBody>
      </p:sp>
      <p:sp>
        <p:nvSpPr>
          <p:cNvPr id="210949" name="Rectangle 5"/>
          <p:cNvSpPr>
            <a:spLocks noChangeArrowheads="1"/>
          </p:cNvSpPr>
          <p:nvPr/>
        </p:nvSpPr>
        <p:spPr bwMode="auto">
          <a:xfrm>
            <a:off x="2741613" y="3146425"/>
            <a:ext cx="3775075" cy="427038"/>
          </a:xfrm>
          <a:prstGeom prst="rect">
            <a:avLst/>
          </a:prstGeom>
          <a:noFill/>
          <a:ln>
            <a:noFill/>
          </a:ln>
          <a:effectLst/>
          <a:extLst>
            <a:ext uri="{909E8E84-426E-40dd-AFC4-6F175D3DCCD1}">
              <a14:hiddenFill xmlns="" xmlns:a14="http://schemas.microsoft.com/office/drawing/2010/main">
                <a:solidFill>
                  <a:srgbClr val="00FFFF"/>
                </a:solidFill>
              </a14:hiddenFill>
            </a:ext>
            <a:ext uri="{91240B29-F687-4f45-9708-019B960494DF}">
              <a14:hiddenLine xmlns="" xmlns:a14="http://schemas.microsoft.com/office/drawing/2010/main" w="12700">
                <a:solidFill>
                  <a:srgbClr val="000099"/>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sz="2200" b="1" dirty="0">
                <a:solidFill>
                  <a:srgbClr val="010066"/>
                </a:solidFill>
                <a:cs typeface="+mn-cs"/>
              </a:rPr>
              <a:t>Not safe in our own streets</a:t>
            </a:r>
          </a:p>
        </p:txBody>
      </p:sp>
      <p:sp>
        <p:nvSpPr>
          <p:cNvPr id="210950" name="Text Box 6"/>
          <p:cNvSpPr txBox="1">
            <a:spLocks noChangeArrowheads="1"/>
          </p:cNvSpPr>
          <p:nvPr/>
        </p:nvSpPr>
        <p:spPr bwMode="auto">
          <a:xfrm>
            <a:off x="0" y="0"/>
            <a:ext cx="5486400" cy="57943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GB" sz="3200" b="1" dirty="0">
                <a:solidFill>
                  <a:srgbClr val="5B0091"/>
                </a:solidFill>
                <a:cs typeface="+mn-cs"/>
              </a:rPr>
              <a:t>Brutal Attack on Pensioner</a:t>
            </a:r>
          </a:p>
        </p:txBody>
      </p:sp>
      <p:sp>
        <p:nvSpPr>
          <p:cNvPr id="210951" name="Text Box 7"/>
          <p:cNvSpPr txBox="1">
            <a:spLocks noChangeArrowheads="1"/>
          </p:cNvSpPr>
          <p:nvPr/>
        </p:nvSpPr>
        <p:spPr bwMode="auto">
          <a:xfrm>
            <a:off x="3924300" y="765175"/>
            <a:ext cx="1828800" cy="4222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Direct speech</a:t>
            </a:r>
          </a:p>
        </p:txBody>
      </p:sp>
      <p:sp>
        <p:nvSpPr>
          <p:cNvPr id="210952" name="Text Box 8"/>
          <p:cNvSpPr txBox="1">
            <a:spLocks noChangeArrowheads="1"/>
          </p:cNvSpPr>
          <p:nvPr/>
        </p:nvSpPr>
        <p:spPr bwMode="auto">
          <a:xfrm>
            <a:off x="6011863" y="765175"/>
            <a:ext cx="2808287" cy="4222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Personal details given</a:t>
            </a:r>
          </a:p>
        </p:txBody>
      </p:sp>
      <p:sp>
        <p:nvSpPr>
          <p:cNvPr id="210953" name="Text Box 9"/>
          <p:cNvSpPr txBox="1">
            <a:spLocks noChangeArrowheads="1"/>
          </p:cNvSpPr>
          <p:nvPr/>
        </p:nvSpPr>
        <p:spPr bwMode="auto">
          <a:xfrm>
            <a:off x="0" y="1773238"/>
            <a:ext cx="1619250" cy="7270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Use of contractions</a:t>
            </a:r>
          </a:p>
        </p:txBody>
      </p:sp>
      <p:sp>
        <p:nvSpPr>
          <p:cNvPr id="210954" name="Rectangle 10"/>
          <p:cNvSpPr>
            <a:spLocks noChangeArrowheads="1"/>
          </p:cNvSpPr>
          <p:nvPr/>
        </p:nvSpPr>
        <p:spPr bwMode="auto">
          <a:xfrm>
            <a:off x="0" y="1557338"/>
            <a:ext cx="18288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99"/>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chemeClr val="bg1"/>
              </a:solidFill>
              <a:cs typeface="+mn-cs"/>
            </a:endParaRPr>
          </a:p>
        </p:txBody>
      </p:sp>
      <p:sp>
        <p:nvSpPr>
          <p:cNvPr id="210956" name="Text Box 12"/>
          <p:cNvSpPr txBox="1">
            <a:spLocks noChangeArrowheads="1"/>
          </p:cNvSpPr>
          <p:nvPr/>
        </p:nvSpPr>
        <p:spPr bwMode="auto">
          <a:xfrm>
            <a:off x="6877050" y="5805488"/>
            <a:ext cx="1524000" cy="7270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Rhetorical questions.</a:t>
            </a:r>
          </a:p>
        </p:txBody>
      </p:sp>
      <p:sp>
        <p:nvSpPr>
          <p:cNvPr id="210957" name="Text Box 13"/>
          <p:cNvSpPr txBox="1">
            <a:spLocks noChangeArrowheads="1"/>
          </p:cNvSpPr>
          <p:nvPr/>
        </p:nvSpPr>
        <p:spPr bwMode="auto">
          <a:xfrm>
            <a:off x="0" y="3055938"/>
            <a:ext cx="1692275" cy="10318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lgn="l">
              <a:spcBef>
                <a:spcPct val="50000"/>
              </a:spcBef>
              <a:defRPr/>
            </a:pPr>
            <a:r>
              <a:rPr lang="en-GB" sz="2000" dirty="0">
                <a:solidFill>
                  <a:srgbClr val="010066"/>
                </a:solidFill>
                <a:cs typeface="+mn-cs"/>
              </a:rPr>
              <a:t>Sub-heading breaks up text.</a:t>
            </a:r>
          </a:p>
        </p:txBody>
      </p:sp>
      <p:sp>
        <p:nvSpPr>
          <p:cNvPr id="210958" name="Text Box 14"/>
          <p:cNvSpPr txBox="1">
            <a:spLocks noChangeArrowheads="1"/>
          </p:cNvSpPr>
          <p:nvPr/>
        </p:nvSpPr>
        <p:spPr bwMode="auto">
          <a:xfrm>
            <a:off x="755650" y="5949950"/>
            <a:ext cx="4321175" cy="7270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Short sentences and very short </a:t>
            </a:r>
            <a:r>
              <a:rPr lang="ja-JP" altLang="en-GB" sz="2000">
                <a:solidFill>
                  <a:srgbClr val="010066"/>
                </a:solidFill>
                <a:latin typeface="Arial"/>
                <a:cs typeface="+mn-cs"/>
              </a:rPr>
              <a:t>“</a:t>
            </a:r>
            <a:r>
              <a:rPr lang="en-GB" sz="2000" dirty="0">
                <a:solidFill>
                  <a:srgbClr val="010066"/>
                </a:solidFill>
                <a:cs typeface="+mn-cs"/>
              </a:rPr>
              <a:t>paragraphs</a:t>
            </a:r>
            <a:r>
              <a:rPr lang="ja-JP" altLang="en-GB" sz="2000">
                <a:solidFill>
                  <a:srgbClr val="010066"/>
                </a:solidFill>
                <a:latin typeface="Arial"/>
                <a:cs typeface="+mn-cs"/>
              </a:rPr>
              <a:t>”</a:t>
            </a:r>
            <a:r>
              <a:rPr lang="en-GB" sz="2000" dirty="0">
                <a:solidFill>
                  <a:srgbClr val="010066"/>
                </a:solidFill>
                <a:cs typeface="+mn-cs"/>
              </a:rPr>
              <a:t> throughout.</a:t>
            </a:r>
          </a:p>
        </p:txBody>
      </p:sp>
      <p:sp>
        <p:nvSpPr>
          <p:cNvPr id="210960" name="Line 16"/>
          <p:cNvSpPr>
            <a:spLocks noChangeShapeType="1"/>
          </p:cNvSpPr>
          <p:nvPr/>
        </p:nvSpPr>
        <p:spPr bwMode="auto">
          <a:xfrm flipH="1">
            <a:off x="2051050" y="1196975"/>
            <a:ext cx="2233613" cy="792163"/>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61" name="Line 17"/>
          <p:cNvSpPr>
            <a:spLocks noChangeShapeType="1"/>
          </p:cNvSpPr>
          <p:nvPr/>
        </p:nvSpPr>
        <p:spPr bwMode="auto">
          <a:xfrm flipH="1">
            <a:off x="5580063" y="1196975"/>
            <a:ext cx="1296987" cy="1079500"/>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62" name="Line 18"/>
          <p:cNvSpPr>
            <a:spLocks noChangeShapeType="1"/>
          </p:cNvSpPr>
          <p:nvPr/>
        </p:nvSpPr>
        <p:spPr bwMode="auto">
          <a:xfrm>
            <a:off x="1116013" y="2492375"/>
            <a:ext cx="1258887" cy="191413"/>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64" name="Line 20"/>
          <p:cNvSpPr>
            <a:spLocks noChangeShapeType="1"/>
          </p:cNvSpPr>
          <p:nvPr/>
        </p:nvSpPr>
        <p:spPr bwMode="auto">
          <a:xfrm flipH="1" flipV="1">
            <a:off x="6659563" y="5876925"/>
            <a:ext cx="217487" cy="215900"/>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65" name="Line 21"/>
          <p:cNvSpPr>
            <a:spLocks noChangeShapeType="1"/>
          </p:cNvSpPr>
          <p:nvPr/>
        </p:nvSpPr>
        <p:spPr bwMode="auto">
          <a:xfrm flipH="1" flipV="1">
            <a:off x="6659563" y="3055938"/>
            <a:ext cx="217487" cy="3036887"/>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66" name="Line 22"/>
          <p:cNvSpPr>
            <a:spLocks noChangeShapeType="1"/>
          </p:cNvSpPr>
          <p:nvPr/>
        </p:nvSpPr>
        <p:spPr bwMode="auto">
          <a:xfrm flipH="1">
            <a:off x="2411413" y="1196975"/>
            <a:ext cx="1944687" cy="2592388"/>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68" name="Line 24"/>
          <p:cNvSpPr>
            <a:spLocks noChangeShapeType="1"/>
          </p:cNvSpPr>
          <p:nvPr/>
        </p:nvSpPr>
        <p:spPr bwMode="auto">
          <a:xfrm flipV="1">
            <a:off x="1692275" y="3357563"/>
            <a:ext cx="863600" cy="142875"/>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69" name="Line 25"/>
          <p:cNvSpPr>
            <a:spLocks noChangeShapeType="1"/>
          </p:cNvSpPr>
          <p:nvPr/>
        </p:nvSpPr>
        <p:spPr bwMode="auto">
          <a:xfrm flipH="1" flipV="1">
            <a:off x="2555875" y="5300663"/>
            <a:ext cx="4321175" cy="792162"/>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70" name="Line 26"/>
          <p:cNvSpPr>
            <a:spLocks noChangeShapeType="1"/>
          </p:cNvSpPr>
          <p:nvPr/>
        </p:nvSpPr>
        <p:spPr bwMode="auto">
          <a:xfrm>
            <a:off x="1763713" y="1268413"/>
            <a:ext cx="504825" cy="144462"/>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10971" name="Line 27"/>
          <p:cNvSpPr>
            <a:spLocks noChangeShapeType="1"/>
          </p:cNvSpPr>
          <p:nvPr/>
        </p:nvSpPr>
        <p:spPr bwMode="auto">
          <a:xfrm>
            <a:off x="1763713" y="1268413"/>
            <a:ext cx="2952750" cy="144462"/>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Tree>
    <p:extLst>
      <p:ext uri="{BB962C8B-B14F-4D97-AF65-F5344CB8AC3E}">
        <p14:creationId xmlns:p14="http://schemas.microsoft.com/office/powerpoint/2010/main" val="31424476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dissolve">
                                      <p:cBhvr>
                                        <p:cTn id="7" dur="500"/>
                                        <p:tgtEl>
                                          <p:spTgt spid="210948"/>
                                        </p:tgtEl>
                                      </p:cBhvr>
                                    </p:animEffect>
                                  </p:childTnLst>
                                </p:cTn>
                              </p:par>
                              <p:par>
                                <p:cTn id="8" presetID="22" presetClass="entr" presetSubtype="8" fill="hold" nodeType="withEffect">
                                  <p:stCondLst>
                                    <p:cond delay="0"/>
                                  </p:stCondLst>
                                  <p:childTnLst>
                                    <p:set>
                                      <p:cBhvr>
                                        <p:cTn id="9" dur="1" fill="hold">
                                          <p:stCondLst>
                                            <p:cond delay="0"/>
                                          </p:stCondLst>
                                        </p:cTn>
                                        <p:tgtEl>
                                          <p:spTgt spid="210971"/>
                                        </p:tgtEl>
                                        <p:attrNameLst>
                                          <p:attrName>style.visibility</p:attrName>
                                        </p:attrNameLst>
                                      </p:cBhvr>
                                      <p:to>
                                        <p:strVal val="visible"/>
                                      </p:to>
                                    </p:set>
                                    <p:animEffect transition="in" filter="wipe(left)">
                                      <p:cBhvr>
                                        <p:cTn id="10" dur="500"/>
                                        <p:tgtEl>
                                          <p:spTgt spid="210971"/>
                                        </p:tgtEl>
                                      </p:cBhvr>
                                    </p:animEffect>
                                  </p:childTnLst>
                                </p:cTn>
                              </p:par>
                              <p:par>
                                <p:cTn id="11" presetID="22" presetClass="entr" presetSubtype="8" fill="hold" nodeType="withEffect">
                                  <p:stCondLst>
                                    <p:cond delay="0"/>
                                  </p:stCondLst>
                                  <p:childTnLst>
                                    <p:set>
                                      <p:cBhvr>
                                        <p:cTn id="12" dur="1" fill="hold">
                                          <p:stCondLst>
                                            <p:cond delay="0"/>
                                          </p:stCondLst>
                                        </p:cTn>
                                        <p:tgtEl>
                                          <p:spTgt spid="210970"/>
                                        </p:tgtEl>
                                        <p:attrNameLst>
                                          <p:attrName>style.visibility</p:attrName>
                                        </p:attrNameLst>
                                      </p:cBhvr>
                                      <p:to>
                                        <p:strVal val="visible"/>
                                      </p:to>
                                    </p:set>
                                    <p:animEffect transition="in" filter="wipe(left)">
                                      <p:cBhvr>
                                        <p:cTn id="13" dur="500"/>
                                        <p:tgtEl>
                                          <p:spTgt spid="2109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0951"/>
                                        </p:tgtEl>
                                        <p:attrNameLst>
                                          <p:attrName>style.visibility</p:attrName>
                                        </p:attrNameLst>
                                      </p:cBhvr>
                                      <p:to>
                                        <p:strVal val="visible"/>
                                      </p:to>
                                    </p:set>
                                    <p:animEffect transition="in" filter="dissolve">
                                      <p:cBhvr>
                                        <p:cTn id="18" dur="500"/>
                                        <p:tgtEl>
                                          <p:spTgt spid="210951"/>
                                        </p:tgtEl>
                                      </p:cBhvr>
                                    </p:animEffect>
                                  </p:childTnLst>
                                </p:cTn>
                              </p:par>
                              <p:par>
                                <p:cTn id="19" presetID="22" presetClass="entr" presetSubtype="2" fill="hold" nodeType="withEffect">
                                  <p:stCondLst>
                                    <p:cond delay="0"/>
                                  </p:stCondLst>
                                  <p:childTnLst>
                                    <p:set>
                                      <p:cBhvr>
                                        <p:cTn id="20" dur="1" fill="hold">
                                          <p:stCondLst>
                                            <p:cond delay="0"/>
                                          </p:stCondLst>
                                        </p:cTn>
                                        <p:tgtEl>
                                          <p:spTgt spid="210960"/>
                                        </p:tgtEl>
                                        <p:attrNameLst>
                                          <p:attrName>style.visibility</p:attrName>
                                        </p:attrNameLst>
                                      </p:cBhvr>
                                      <p:to>
                                        <p:strVal val="visible"/>
                                      </p:to>
                                    </p:set>
                                    <p:animEffect transition="in" filter="wipe(right)">
                                      <p:cBhvr>
                                        <p:cTn id="21" dur="500"/>
                                        <p:tgtEl>
                                          <p:spTgt spid="210960"/>
                                        </p:tgtEl>
                                      </p:cBhvr>
                                    </p:animEffect>
                                  </p:childTnLst>
                                </p:cTn>
                              </p:par>
                              <p:par>
                                <p:cTn id="22" presetID="22" presetClass="entr" presetSubtype="1" fill="hold" nodeType="withEffect">
                                  <p:stCondLst>
                                    <p:cond delay="0"/>
                                  </p:stCondLst>
                                  <p:childTnLst>
                                    <p:set>
                                      <p:cBhvr>
                                        <p:cTn id="23" dur="1" fill="hold">
                                          <p:stCondLst>
                                            <p:cond delay="0"/>
                                          </p:stCondLst>
                                        </p:cTn>
                                        <p:tgtEl>
                                          <p:spTgt spid="210966"/>
                                        </p:tgtEl>
                                        <p:attrNameLst>
                                          <p:attrName>style.visibility</p:attrName>
                                        </p:attrNameLst>
                                      </p:cBhvr>
                                      <p:to>
                                        <p:strVal val="visible"/>
                                      </p:to>
                                    </p:set>
                                    <p:animEffect transition="in" filter="wipe(up)">
                                      <p:cBhvr>
                                        <p:cTn id="24" dur="500"/>
                                        <p:tgtEl>
                                          <p:spTgt spid="2109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0952"/>
                                        </p:tgtEl>
                                        <p:attrNameLst>
                                          <p:attrName>style.visibility</p:attrName>
                                        </p:attrNameLst>
                                      </p:cBhvr>
                                      <p:to>
                                        <p:strVal val="visible"/>
                                      </p:to>
                                    </p:set>
                                    <p:animEffect transition="in" filter="dissolve">
                                      <p:cBhvr>
                                        <p:cTn id="29" dur="500"/>
                                        <p:tgtEl>
                                          <p:spTgt spid="210952"/>
                                        </p:tgtEl>
                                      </p:cBhvr>
                                    </p:animEffect>
                                  </p:childTnLst>
                                </p:cTn>
                              </p:par>
                              <p:par>
                                <p:cTn id="30" presetID="22" presetClass="entr" presetSubtype="1" fill="hold" nodeType="withEffect">
                                  <p:stCondLst>
                                    <p:cond delay="0"/>
                                  </p:stCondLst>
                                  <p:childTnLst>
                                    <p:set>
                                      <p:cBhvr>
                                        <p:cTn id="31" dur="1" fill="hold">
                                          <p:stCondLst>
                                            <p:cond delay="0"/>
                                          </p:stCondLst>
                                        </p:cTn>
                                        <p:tgtEl>
                                          <p:spTgt spid="210961"/>
                                        </p:tgtEl>
                                        <p:attrNameLst>
                                          <p:attrName>style.visibility</p:attrName>
                                        </p:attrNameLst>
                                      </p:cBhvr>
                                      <p:to>
                                        <p:strVal val="visible"/>
                                      </p:to>
                                    </p:set>
                                    <p:animEffect transition="in" filter="wipe(up)">
                                      <p:cBhvr>
                                        <p:cTn id="32" dur="500"/>
                                        <p:tgtEl>
                                          <p:spTgt spid="2109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0953"/>
                                        </p:tgtEl>
                                        <p:attrNameLst>
                                          <p:attrName>style.visibility</p:attrName>
                                        </p:attrNameLst>
                                      </p:cBhvr>
                                      <p:to>
                                        <p:strVal val="visible"/>
                                      </p:to>
                                    </p:set>
                                    <p:animEffect transition="in" filter="dissolve">
                                      <p:cBhvr>
                                        <p:cTn id="37" dur="500"/>
                                        <p:tgtEl>
                                          <p:spTgt spid="210953"/>
                                        </p:tgtEl>
                                      </p:cBhvr>
                                    </p:animEffect>
                                  </p:childTnLst>
                                </p:cTn>
                              </p:par>
                              <p:par>
                                <p:cTn id="38" presetID="22" presetClass="entr" presetSubtype="8" fill="hold" nodeType="withEffect">
                                  <p:stCondLst>
                                    <p:cond delay="0"/>
                                  </p:stCondLst>
                                  <p:childTnLst>
                                    <p:set>
                                      <p:cBhvr>
                                        <p:cTn id="39" dur="1" fill="hold">
                                          <p:stCondLst>
                                            <p:cond delay="0"/>
                                          </p:stCondLst>
                                        </p:cTn>
                                        <p:tgtEl>
                                          <p:spTgt spid="210962"/>
                                        </p:tgtEl>
                                        <p:attrNameLst>
                                          <p:attrName>style.visibility</p:attrName>
                                        </p:attrNameLst>
                                      </p:cBhvr>
                                      <p:to>
                                        <p:strVal val="visible"/>
                                      </p:to>
                                    </p:set>
                                    <p:animEffect transition="in" filter="wipe(left)">
                                      <p:cBhvr>
                                        <p:cTn id="40" dur="500"/>
                                        <p:tgtEl>
                                          <p:spTgt spid="21096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10957"/>
                                        </p:tgtEl>
                                        <p:attrNameLst>
                                          <p:attrName>style.visibility</p:attrName>
                                        </p:attrNameLst>
                                      </p:cBhvr>
                                      <p:to>
                                        <p:strVal val="visible"/>
                                      </p:to>
                                    </p:set>
                                    <p:animEffect transition="in" filter="dissolve">
                                      <p:cBhvr>
                                        <p:cTn id="45" dur="500"/>
                                        <p:tgtEl>
                                          <p:spTgt spid="210957"/>
                                        </p:tgtEl>
                                      </p:cBhvr>
                                    </p:animEffect>
                                  </p:childTnLst>
                                </p:cTn>
                              </p:par>
                              <p:par>
                                <p:cTn id="46" presetID="22" presetClass="entr" presetSubtype="8" fill="hold" nodeType="withEffect">
                                  <p:stCondLst>
                                    <p:cond delay="0"/>
                                  </p:stCondLst>
                                  <p:childTnLst>
                                    <p:set>
                                      <p:cBhvr>
                                        <p:cTn id="47" dur="1" fill="hold">
                                          <p:stCondLst>
                                            <p:cond delay="0"/>
                                          </p:stCondLst>
                                        </p:cTn>
                                        <p:tgtEl>
                                          <p:spTgt spid="210968"/>
                                        </p:tgtEl>
                                        <p:attrNameLst>
                                          <p:attrName>style.visibility</p:attrName>
                                        </p:attrNameLst>
                                      </p:cBhvr>
                                      <p:to>
                                        <p:strVal val="visible"/>
                                      </p:to>
                                    </p:set>
                                    <p:animEffect transition="in" filter="wipe(left)">
                                      <p:cBhvr>
                                        <p:cTn id="48" dur="500"/>
                                        <p:tgtEl>
                                          <p:spTgt spid="21096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0956"/>
                                        </p:tgtEl>
                                        <p:attrNameLst>
                                          <p:attrName>style.visibility</p:attrName>
                                        </p:attrNameLst>
                                      </p:cBhvr>
                                      <p:to>
                                        <p:strVal val="visible"/>
                                      </p:to>
                                    </p:set>
                                    <p:animEffect transition="in" filter="dissolve">
                                      <p:cBhvr>
                                        <p:cTn id="53" dur="500"/>
                                        <p:tgtEl>
                                          <p:spTgt spid="210956"/>
                                        </p:tgtEl>
                                      </p:cBhvr>
                                    </p:animEffect>
                                  </p:childTnLst>
                                </p:cTn>
                              </p:par>
                              <p:par>
                                <p:cTn id="54" presetID="22" presetClass="entr" presetSubtype="4" fill="hold" nodeType="withEffect">
                                  <p:stCondLst>
                                    <p:cond delay="0"/>
                                  </p:stCondLst>
                                  <p:childTnLst>
                                    <p:set>
                                      <p:cBhvr>
                                        <p:cTn id="55" dur="1" fill="hold">
                                          <p:stCondLst>
                                            <p:cond delay="0"/>
                                          </p:stCondLst>
                                        </p:cTn>
                                        <p:tgtEl>
                                          <p:spTgt spid="210965"/>
                                        </p:tgtEl>
                                        <p:attrNameLst>
                                          <p:attrName>style.visibility</p:attrName>
                                        </p:attrNameLst>
                                      </p:cBhvr>
                                      <p:to>
                                        <p:strVal val="visible"/>
                                      </p:to>
                                    </p:set>
                                    <p:animEffect transition="in" filter="wipe(down)">
                                      <p:cBhvr>
                                        <p:cTn id="56" dur="500"/>
                                        <p:tgtEl>
                                          <p:spTgt spid="210965"/>
                                        </p:tgtEl>
                                      </p:cBhvr>
                                    </p:animEffect>
                                  </p:childTnLst>
                                </p:cTn>
                              </p:par>
                              <p:par>
                                <p:cTn id="57" presetID="22" presetClass="entr" presetSubtype="4" fill="hold" nodeType="withEffect">
                                  <p:stCondLst>
                                    <p:cond delay="0"/>
                                  </p:stCondLst>
                                  <p:childTnLst>
                                    <p:set>
                                      <p:cBhvr>
                                        <p:cTn id="58" dur="1" fill="hold">
                                          <p:stCondLst>
                                            <p:cond delay="0"/>
                                          </p:stCondLst>
                                        </p:cTn>
                                        <p:tgtEl>
                                          <p:spTgt spid="210964"/>
                                        </p:tgtEl>
                                        <p:attrNameLst>
                                          <p:attrName>style.visibility</p:attrName>
                                        </p:attrNameLst>
                                      </p:cBhvr>
                                      <p:to>
                                        <p:strVal val="visible"/>
                                      </p:to>
                                    </p:set>
                                    <p:animEffect transition="in" filter="wipe(down)">
                                      <p:cBhvr>
                                        <p:cTn id="59" dur="500"/>
                                        <p:tgtEl>
                                          <p:spTgt spid="210964"/>
                                        </p:tgtEl>
                                      </p:cBhvr>
                                    </p:animEffect>
                                  </p:childTnLst>
                                </p:cTn>
                              </p:par>
                              <p:par>
                                <p:cTn id="60" presetID="22" presetClass="entr" presetSubtype="4" fill="hold" nodeType="withEffect">
                                  <p:stCondLst>
                                    <p:cond delay="0"/>
                                  </p:stCondLst>
                                  <p:childTnLst>
                                    <p:set>
                                      <p:cBhvr>
                                        <p:cTn id="61" dur="1" fill="hold">
                                          <p:stCondLst>
                                            <p:cond delay="0"/>
                                          </p:stCondLst>
                                        </p:cTn>
                                        <p:tgtEl>
                                          <p:spTgt spid="210969"/>
                                        </p:tgtEl>
                                        <p:attrNameLst>
                                          <p:attrName>style.visibility</p:attrName>
                                        </p:attrNameLst>
                                      </p:cBhvr>
                                      <p:to>
                                        <p:strVal val="visible"/>
                                      </p:to>
                                    </p:set>
                                    <p:animEffect transition="in" filter="wipe(down)">
                                      <p:cBhvr>
                                        <p:cTn id="62" dur="500"/>
                                        <p:tgtEl>
                                          <p:spTgt spid="2109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0958"/>
                                        </p:tgtEl>
                                        <p:attrNameLst>
                                          <p:attrName>style.visibility</p:attrName>
                                        </p:attrNameLst>
                                      </p:cBhvr>
                                      <p:to>
                                        <p:strVal val="visible"/>
                                      </p:to>
                                    </p:set>
                                    <p:animEffect transition="in" filter="dissolve">
                                      <p:cBhvr>
                                        <p:cTn id="67" dur="500"/>
                                        <p:tgtEl>
                                          <p:spTgt spid="210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51" grpId="0" animBg="1"/>
      <p:bldP spid="210952" grpId="0" animBg="1"/>
      <p:bldP spid="210953" grpId="0" animBg="1"/>
      <p:bldP spid="210956" grpId="0" animBg="1"/>
      <p:bldP spid="210957" grpId="0" animBg="1"/>
      <p:bldP spid="2109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p:cNvSpPr txBox="1">
            <a:spLocks noChangeArrowheads="1"/>
          </p:cNvSpPr>
          <p:nvPr/>
        </p:nvSpPr>
        <p:spPr bwMode="auto">
          <a:xfrm>
            <a:off x="0" y="0"/>
            <a:ext cx="6324600" cy="57943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GB" sz="3200" b="1" dirty="0">
                <a:solidFill>
                  <a:srgbClr val="5B0091"/>
                </a:solidFill>
                <a:cs typeface="+mn-cs"/>
              </a:rPr>
              <a:t>Random Street Crime is Rising</a:t>
            </a:r>
          </a:p>
        </p:txBody>
      </p:sp>
      <p:sp>
        <p:nvSpPr>
          <p:cNvPr id="225284" name="Text Box 4"/>
          <p:cNvSpPr txBox="1">
            <a:spLocks noChangeArrowheads="1"/>
          </p:cNvSpPr>
          <p:nvPr/>
        </p:nvSpPr>
        <p:spPr bwMode="auto">
          <a:xfrm>
            <a:off x="498475" y="1371600"/>
            <a:ext cx="8610600" cy="4957767"/>
          </a:xfrm>
          <a:prstGeom prst="rect">
            <a:avLst/>
          </a:prstGeom>
          <a:solidFill>
            <a:schemeClr val="bg1"/>
          </a:solidFill>
          <a:ln w="9525">
            <a:solidFill>
              <a:srgbClr val="01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5000"/>
              </a:lnSpc>
              <a:spcBef>
                <a:spcPct val="20000"/>
              </a:spcBef>
              <a:defRPr/>
            </a:pPr>
            <a:r>
              <a:rPr lang="en-GB" sz="2000" dirty="0">
                <a:solidFill>
                  <a:srgbClr val="010066"/>
                </a:solidFill>
                <a:cs typeface="+mn-cs"/>
              </a:rPr>
              <a:t>  A national survey conducted by the Police Federation, reveals that we really are less safe on the streets than we were ten years ago.</a:t>
            </a:r>
          </a:p>
          <a:p>
            <a:pPr algn="l">
              <a:lnSpc>
                <a:spcPct val="95000"/>
              </a:lnSpc>
              <a:spcBef>
                <a:spcPct val="20000"/>
              </a:spcBef>
              <a:defRPr/>
            </a:pPr>
            <a:r>
              <a:rPr lang="en-GB" sz="2000" dirty="0">
                <a:solidFill>
                  <a:srgbClr val="010066"/>
                </a:solidFill>
                <a:cs typeface="+mn-cs"/>
              </a:rPr>
              <a:t>  The recent, well-publicised attack on an elderly pensioner, Mrs Mary Evans, aged 86 of Devenish, brought the issue of street muggings back to the public</a:t>
            </a:r>
            <a:r>
              <a:rPr lang="ja-JP" altLang="en-GB" sz="2000" dirty="0">
                <a:solidFill>
                  <a:srgbClr val="010066"/>
                </a:solidFill>
                <a:latin typeface="Arial"/>
                <a:cs typeface="+mn-cs"/>
              </a:rPr>
              <a:t>’</a:t>
            </a:r>
            <a:r>
              <a:rPr lang="en-GB" sz="2000" dirty="0">
                <a:solidFill>
                  <a:srgbClr val="010066"/>
                </a:solidFill>
                <a:cs typeface="+mn-cs"/>
              </a:rPr>
              <a:t>s attention. The publication of this report will simply confirm what many ordinary people have felt for some time: that police efforts to control street crime have failed.</a:t>
            </a:r>
          </a:p>
          <a:p>
            <a:pPr algn="l">
              <a:lnSpc>
                <a:spcPct val="95000"/>
              </a:lnSpc>
              <a:spcBef>
                <a:spcPct val="20000"/>
              </a:spcBef>
              <a:defRPr/>
            </a:pPr>
            <a:r>
              <a:rPr lang="en-GB" sz="2000" dirty="0">
                <a:solidFill>
                  <a:srgbClr val="010066"/>
                </a:solidFill>
                <a:cs typeface="+mn-cs"/>
              </a:rPr>
              <a:t>  </a:t>
            </a:r>
            <a:r>
              <a:rPr lang="ja-JP" altLang="en-GB" sz="2000" dirty="0">
                <a:solidFill>
                  <a:srgbClr val="010066"/>
                </a:solidFill>
                <a:latin typeface="Arial"/>
                <a:cs typeface="+mn-cs"/>
              </a:rPr>
              <a:t>“</a:t>
            </a:r>
            <a:r>
              <a:rPr lang="en-GB" sz="2000" dirty="0">
                <a:solidFill>
                  <a:srgbClr val="010066"/>
                </a:solidFill>
                <a:cs typeface="+mn-cs"/>
              </a:rPr>
              <a:t>It is now a matter of urgency that the government should recognise that it is its responsibility to tackle this issue. It cannot be right that the elderly should have to take their lives in their hands every time they step beyond their own front doors,</a:t>
            </a:r>
            <a:r>
              <a:rPr lang="ja-JP" altLang="en-GB" sz="2000" dirty="0">
                <a:solidFill>
                  <a:srgbClr val="010066"/>
                </a:solidFill>
                <a:latin typeface="Arial"/>
                <a:cs typeface="+mn-cs"/>
              </a:rPr>
              <a:t>”</a:t>
            </a:r>
            <a:r>
              <a:rPr lang="en-GB" sz="2000" dirty="0">
                <a:solidFill>
                  <a:srgbClr val="010066"/>
                </a:solidFill>
                <a:cs typeface="+mn-cs"/>
              </a:rPr>
              <a:t> said Help The Aged</a:t>
            </a:r>
            <a:r>
              <a:rPr lang="ja-JP" altLang="en-GB" sz="2000" dirty="0">
                <a:solidFill>
                  <a:srgbClr val="010066"/>
                </a:solidFill>
                <a:latin typeface="Arial"/>
                <a:cs typeface="+mn-cs"/>
              </a:rPr>
              <a:t>’</a:t>
            </a:r>
            <a:r>
              <a:rPr lang="en-GB" sz="2000" dirty="0">
                <a:solidFill>
                  <a:srgbClr val="010066"/>
                </a:solidFill>
                <a:cs typeface="+mn-cs"/>
              </a:rPr>
              <a:t>s spokesperson Helen Smith.</a:t>
            </a:r>
          </a:p>
          <a:p>
            <a:pPr algn="l">
              <a:lnSpc>
                <a:spcPct val="95000"/>
              </a:lnSpc>
              <a:spcBef>
                <a:spcPct val="20000"/>
              </a:spcBef>
              <a:defRPr/>
            </a:pPr>
            <a:r>
              <a:rPr lang="en-GB" sz="2000" dirty="0">
                <a:solidFill>
                  <a:srgbClr val="010066"/>
                </a:solidFill>
                <a:cs typeface="+mn-cs"/>
              </a:rPr>
              <a:t>  We claim to be a civilised country, yet it seems that our streets are not as safe as we should like to think. Perhaps it is time to reassess the priorities of the police force and target the unglamorous side of community policing: drugs seizures are undoubtedly important, but so is the day to day safety of vulnerable members of the community.</a:t>
            </a:r>
          </a:p>
        </p:txBody>
      </p:sp>
      <p:sp>
        <p:nvSpPr>
          <p:cNvPr id="225288" name="Text Box 8"/>
          <p:cNvSpPr txBox="1">
            <a:spLocks noChangeArrowheads="1"/>
          </p:cNvSpPr>
          <p:nvPr/>
        </p:nvSpPr>
        <p:spPr bwMode="auto">
          <a:xfrm>
            <a:off x="971550" y="6200775"/>
            <a:ext cx="4321175" cy="4222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Sophisticated sentence structure.</a:t>
            </a:r>
          </a:p>
        </p:txBody>
      </p:sp>
      <p:sp>
        <p:nvSpPr>
          <p:cNvPr id="225289" name="Text Box 9"/>
          <p:cNvSpPr txBox="1">
            <a:spLocks noChangeArrowheads="1"/>
          </p:cNvSpPr>
          <p:nvPr/>
        </p:nvSpPr>
        <p:spPr bwMode="auto">
          <a:xfrm>
            <a:off x="2268538" y="765175"/>
            <a:ext cx="3024187" cy="4222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Grammatical accuracy.</a:t>
            </a:r>
          </a:p>
        </p:txBody>
      </p:sp>
      <p:sp>
        <p:nvSpPr>
          <p:cNvPr id="225291" name="Text Box 11"/>
          <p:cNvSpPr txBox="1">
            <a:spLocks noChangeArrowheads="1"/>
          </p:cNvSpPr>
          <p:nvPr/>
        </p:nvSpPr>
        <p:spPr bwMode="auto">
          <a:xfrm>
            <a:off x="6588125" y="614363"/>
            <a:ext cx="2089150" cy="7270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Brief personal details.</a:t>
            </a:r>
          </a:p>
        </p:txBody>
      </p:sp>
      <p:sp>
        <p:nvSpPr>
          <p:cNvPr id="225292" name="Text Box 12"/>
          <p:cNvSpPr txBox="1">
            <a:spLocks noChangeArrowheads="1"/>
          </p:cNvSpPr>
          <p:nvPr/>
        </p:nvSpPr>
        <p:spPr bwMode="auto">
          <a:xfrm>
            <a:off x="0" y="908050"/>
            <a:ext cx="1981200" cy="4222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Direct speech</a:t>
            </a:r>
            <a:r>
              <a:rPr lang="en-GB" sz="2000" dirty="0">
                <a:solidFill>
                  <a:schemeClr val="bg1"/>
                </a:solidFill>
                <a:cs typeface="+mn-cs"/>
              </a:rPr>
              <a:t>.</a:t>
            </a:r>
          </a:p>
        </p:txBody>
      </p:sp>
      <p:sp>
        <p:nvSpPr>
          <p:cNvPr id="225293" name="Text Box 13"/>
          <p:cNvSpPr txBox="1">
            <a:spLocks noChangeArrowheads="1"/>
          </p:cNvSpPr>
          <p:nvPr/>
        </p:nvSpPr>
        <p:spPr bwMode="auto">
          <a:xfrm>
            <a:off x="5508625" y="6237288"/>
            <a:ext cx="2447925" cy="422275"/>
          </a:xfrm>
          <a:prstGeom prst="rect">
            <a:avLst/>
          </a:prstGeom>
          <a:solidFill>
            <a:schemeClr val="bg1"/>
          </a:solidFill>
          <a:ln w="25400">
            <a:solidFill>
              <a:srgbClr val="FF66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2000" dirty="0">
                <a:solidFill>
                  <a:srgbClr val="010066"/>
                </a:solidFill>
                <a:cs typeface="+mn-cs"/>
              </a:rPr>
              <a:t>Formal vocabulary.</a:t>
            </a:r>
          </a:p>
        </p:txBody>
      </p:sp>
      <p:sp>
        <p:nvSpPr>
          <p:cNvPr id="225294" name="Line 14"/>
          <p:cNvSpPr>
            <a:spLocks noChangeShapeType="1"/>
          </p:cNvSpPr>
          <p:nvPr/>
        </p:nvSpPr>
        <p:spPr bwMode="auto">
          <a:xfrm flipH="1">
            <a:off x="2484438" y="1341438"/>
            <a:ext cx="4319587" cy="1079500"/>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25295" name="Line 15"/>
          <p:cNvSpPr>
            <a:spLocks noChangeShapeType="1"/>
          </p:cNvSpPr>
          <p:nvPr/>
        </p:nvSpPr>
        <p:spPr bwMode="auto">
          <a:xfrm>
            <a:off x="323850" y="1341438"/>
            <a:ext cx="360363" cy="2303462"/>
          </a:xfrm>
          <a:prstGeom prst="line">
            <a:avLst/>
          </a:prstGeom>
          <a:noFill/>
          <a:ln w="25400">
            <a:solidFill>
              <a:srgbClr val="5B009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Tree>
    <p:extLst>
      <p:ext uri="{BB962C8B-B14F-4D97-AF65-F5344CB8AC3E}">
        <p14:creationId xmlns:p14="http://schemas.microsoft.com/office/powerpoint/2010/main" val="4197653563"/>
      </p:ext>
    </p:extLst>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291"/>
                                        </p:tgtEl>
                                        <p:attrNameLst>
                                          <p:attrName>style.visibility</p:attrName>
                                        </p:attrNameLst>
                                      </p:cBhvr>
                                      <p:to>
                                        <p:strVal val="visible"/>
                                      </p:to>
                                    </p:set>
                                    <p:animEffect transition="in" filter="dissolve">
                                      <p:cBhvr>
                                        <p:cTn id="7" dur="500"/>
                                        <p:tgtEl>
                                          <p:spTgt spid="225291"/>
                                        </p:tgtEl>
                                      </p:cBhvr>
                                    </p:animEffect>
                                  </p:childTnLst>
                                </p:cTn>
                              </p:par>
                              <p:par>
                                <p:cTn id="8" presetID="22" presetClass="entr" presetSubtype="2" fill="hold" nodeType="withEffect">
                                  <p:stCondLst>
                                    <p:cond delay="0"/>
                                  </p:stCondLst>
                                  <p:childTnLst>
                                    <p:set>
                                      <p:cBhvr>
                                        <p:cTn id="9" dur="1" fill="hold">
                                          <p:stCondLst>
                                            <p:cond delay="0"/>
                                          </p:stCondLst>
                                        </p:cTn>
                                        <p:tgtEl>
                                          <p:spTgt spid="225294"/>
                                        </p:tgtEl>
                                        <p:attrNameLst>
                                          <p:attrName>style.visibility</p:attrName>
                                        </p:attrNameLst>
                                      </p:cBhvr>
                                      <p:to>
                                        <p:strVal val="visible"/>
                                      </p:to>
                                    </p:set>
                                    <p:animEffect transition="in" filter="wipe(right)">
                                      <p:cBhvr>
                                        <p:cTn id="10" dur="500"/>
                                        <p:tgtEl>
                                          <p:spTgt spid="2252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5289"/>
                                        </p:tgtEl>
                                        <p:attrNameLst>
                                          <p:attrName>style.visibility</p:attrName>
                                        </p:attrNameLst>
                                      </p:cBhvr>
                                      <p:to>
                                        <p:strVal val="visible"/>
                                      </p:to>
                                    </p:set>
                                    <p:animEffect transition="in" filter="dissolve">
                                      <p:cBhvr>
                                        <p:cTn id="15" dur="500"/>
                                        <p:tgtEl>
                                          <p:spTgt spid="2252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5292"/>
                                        </p:tgtEl>
                                        <p:attrNameLst>
                                          <p:attrName>style.visibility</p:attrName>
                                        </p:attrNameLst>
                                      </p:cBhvr>
                                      <p:to>
                                        <p:strVal val="visible"/>
                                      </p:to>
                                    </p:set>
                                    <p:animEffect transition="in" filter="dissolve">
                                      <p:cBhvr>
                                        <p:cTn id="20" dur="500"/>
                                        <p:tgtEl>
                                          <p:spTgt spid="225292"/>
                                        </p:tgtEl>
                                      </p:cBhvr>
                                    </p:animEffect>
                                  </p:childTnLst>
                                </p:cTn>
                              </p:par>
                              <p:par>
                                <p:cTn id="21" presetID="22" presetClass="entr" presetSubtype="1" fill="hold" nodeType="withEffect">
                                  <p:stCondLst>
                                    <p:cond delay="0"/>
                                  </p:stCondLst>
                                  <p:childTnLst>
                                    <p:set>
                                      <p:cBhvr>
                                        <p:cTn id="22" dur="1" fill="hold">
                                          <p:stCondLst>
                                            <p:cond delay="0"/>
                                          </p:stCondLst>
                                        </p:cTn>
                                        <p:tgtEl>
                                          <p:spTgt spid="225295"/>
                                        </p:tgtEl>
                                        <p:attrNameLst>
                                          <p:attrName>style.visibility</p:attrName>
                                        </p:attrNameLst>
                                      </p:cBhvr>
                                      <p:to>
                                        <p:strVal val="visible"/>
                                      </p:to>
                                    </p:set>
                                    <p:animEffect transition="in" filter="wipe(up)">
                                      <p:cBhvr>
                                        <p:cTn id="23" dur="500"/>
                                        <p:tgtEl>
                                          <p:spTgt spid="2252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25288"/>
                                        </p:tgtEl>
                                        <p:attrNameLst>
                                          <p:attrName>style.visibility</p:attrName>
                                        </p:attrNameLst>
                                      </p:cBhvr>
                                      <p:to>
                                        <p:strVal val="visible"/>
                                      </p:to>
                                    </p:set>
                                    <p:animEffect transition="in" filter="dissolve">
                                      <p:cBhvr>
                                        <p:cTn id="28" dur="500"/>
                                        <p:tgtEl>
                                          <p:spTgt spid="2252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5293"/>
                                        </p:tgtEl>
                                        <p:attrNameLst>
                                          <p:attrName>style.visibility</p:attrName>
                                        </p:attrNameLst>
                                      </p:cBhvr>
                                      <p:to>
                                        <p:strVal val="visible"/>
                                      </p:to>
                                    </p:set>
                                    <p:animEffect transition="in" filter="dissolve">
                                      <p:cBhvr>
                                        <p:cTn id="33" dur="500"/>
                                        <p:tgtEl>
                                          <p:spTgt spid="225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animBg="1"/>
      <p:bldP spid="225289" grpId="0" animBg="1"/>
      <p:bldP spid="225291" grpId="0" animBg="1"/>
      <p:bldP spid="225292" grpId="0" animBg="1"/>
      <p:bldP spid="2252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en-GB" sz="2800" b="1" dirty="0">
                <a:latin typeface="News Gothic MT"/>
                <a:cs typeface="News Gothic MT"/>
              </a:rPr>
              <a:t>A seven-tonne whale makes its way up the River Thames in central London.</a:t>
            </a:r>
            <a:endParaRPr lang="en-US" sz="2800" b="1" dirty="0">
              <a:latin typeface="News Gothic MT"/>
              <a:cs typeface="News Gothic MT"/>
            </a:endParaRPr>
          </a:p>
        </p:txBody>
      </p:sp>
      <p:sp>
        <p:nvSpPr>
          <p:cNvPr id="58371" name="Rectangle 3"/>
          <p:cNvSpPr>
            <a:spLocks noGrp="1" noChangeArrowheads="1"/>
          </p:cNvSpPr>
          <p:nvPr>
            <p:ph type="body" idx="1"/>
          </p:nvPr>
        </p:nvSpPr>
        <p:spPr/>
        <p:txBody>
          <a:bodyPr/>
          <a:lstStyle/>
          <a:p>
            <a:pPr eaLnBrk="1" hangingPunct="1">
              <a:defRPr/>
            </a:pPr>
            <a:endParaRPr lang="en-GB" dirty="0">
              <a:cs typeface="+mn-cs"/>
            </a:endParaRPr>
          </a:p>
        </p:txBody>
      </p:sp>
      <p:sp>
        <p:nvSpPr>
          <p:cNvPr id="58373" name="Text Box 5"/>
          <p:cNvSpPr txBox="1">
            <a:spLocks noChangeArrowheads="1"/>
          </p:cNvSpPr>
          <p:nvPr/>
        </p:nvSpPr>
        <p:spPr bwMode="auto">
          <a:xfrm>
            <a:off x="1774093" y="5949950"/>
            <a:ext cx="5614863" cy="369332"/>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GB" dirty="0">
                <a:cs typeface="+mn-cs"/>
              </a:rPr>
              <a:t>Write a positive and negative headline for the same story. </a:t>
            </a:r>
          </a:p>
        </p:txBody>
      </p:sp>
      <p:pic>
        <p:nvPicPr>
          <p:cNvPr id="2" name="Picture 1" descr="Screen Shot 2015-04-22 at 20.15.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70" y="1600200"/>
            <a:ext cx="6626742" cy="4280517"/>
          </a:xfrm>
          <a:prstGeom prst="rect">
            <a:avLst/>
          </a:prstGeom>
        </p:spPr>
      </p:pic>
    </p:spTree>
    <p:extLst>
      <p:ext uri="{BB962C8B-B14F-4D97-AF65-F5344CB8AC3E}">
        <p14:creationId xmlns:p14="http://schemas.microsoft.com/office/powerpoint/2010/main" val="247555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eaLnBrk="1" hangingPunct="1">
              <a:defRPr/>
            </a:pPr>
            <a:r>
              <a:rPr lang="en-GB" sz="2400" b="1" dirty="0">
                <a:latin typeface="News Gothic MT"/>
                <a:cs typeface="News Gothic MT"/>
              </a:rPr>
              <a:t>A concerned member of the public calls 999 and requests an ambulance for a squirrel that has been knocked down.</a:t>
            </a:r>
            <a:endParaRPr lang="en-US" sz="2400" b="1" dirty="0">
              <a:latin typeface="News Gothic MT"/>
              <a:cs typeface="News Gothic MT"/>
            </a:endParaRPr>
          </a:p>
        </p:txBody>
      </p:sp>
      <p:sp>
        <p:nvSpPr>
          <p:cNvPr id="59395" name="Rectangle 3"/>
          <p:cNvSpPr>
            <a:spLocks noGrp="1" noChangeArrowheads="1"/>
          </p:cNvSpPr>
          <p:nvPr>
            <p:ph type="body" idx="1"/>
          </p:nvPr>
        </p:nvSpPr>
        <p:spPr/>
        <p:txBody>
          <a:bodyPr/>
          <a:lstStyle/>
          <a:p>
            <a:pPr eaLnBrk="1" hangingPunct="1">
              <a:defRPr/>
            </a:pPr>
            <a:endParaRPr lang="en-GB" dirty="0">
              <a:cs typeface="+mn-cs"/>
            </a:endParaRPr>
          </a:p>
        </p:txBody>
      </p:sp>
      <p:sp>
        <p:nvSpPr>
          <p:cNvPr id="59397" name="Text Box 5"/>
          <p:cNvSpPr txBox="1">
            <a:spLocks noChangeArrowheads="1"/>
          </p:cNvSpPr>
          <p:nvPr/>
        </p:nvSpPr>
        <p:spPr bwMode="auto">
          <a:xfrm>
            <a:off x="2176463" y="5753100"/>
            <a:ext cx="4700587" cy="40011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2000" b="1" dirty="0">
                <a:cs typeface="+mn-cs"/>
              </a:rPr>
              <a:t>Write a humorous headline for this story.</a:t>
            </a:r>
          </a:p>
        </p:txBody>
      </p:sp>
      <p:pic>
        <p:nvPicPr>
          <p:cNvPr id="2" name="Picture 1" descr="Screen Shot 2015-04-22 at 20.17.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36" y="1516356"/>
            <a:ext cx="6298876" cy="4236744"/>
          </a:xfrm>
          <a:prstGeom prst="rect">
            <a:avLst/>
          </a:prstGeom>
        </p:spPr>
      </p:pic>
    </p:spTree>
    <p:extLst>
      <p:ext uri="{BB962C8B-B14F-4D97-AF65-F5344CB8AC3E}">
        <p14:creationId xmlns:p14="http://schemas.microsoft.com/office/powerpoint/2010/main" val="158866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en-US" sz="2400" b="1" dirty="0">
                <a:latin typeface="News Gothic MT"/>
                <a:cs typeface="News Gothic MT"/>
              </a:rPr>
              <a:t>Cat trapped upside down in a wall for two hours is rescued by a fireman with a chisel.</a:t>
            </a:r>
          </a:p>
        </p:txBody>
      </p:sp>
      <p:sp>
        <p:nvSpPr>
          <p:cNvPr id="60419" name="Rectangle 3"/>
          <p:cNvSpPr>
            <a:spLocks noGrp="1" noChangeArrowheads="1"/>
          </p:cNvSpPr>
          <p:nvPr>
            <p:ph type="body" idx="1"/>
          </p:nvPr>
        </p:nvSpPr>
        <p:spPr/>
        <p:txBody>
          <a:bodyPr/>
          <a:lstStyle/>
          <a:p>
            <a:pPr eaLnBrk="1" hangingPunct="1">
              <a:defRPr/>
            </a:pPr>
            <a:endParaRPr lang="en-GB" dirty="0">
              <a:cs typeface="+mn-cs"/>
            </a:endParaRPr>
          </a:p>
        </p:txBody>
      </p:sp>
      <p:sp>
        <p:nvSpPr>
          <p:cNvPr id="60421" name="Text Box 5"/>
          <p:cNvSpPr txBox="1">
            <a:spLocks noChangeArrowheads="1"/>
          </p:cNvSpPr>
          <p:nvPr/>
        </p:nvSpPr>
        <p:spPr bwMode="auto">
          <a:xfrm>
            <a:off x="2091921" y="6256338"/>
            <a:ext cx="5404657" cy="369332"/>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GB" dirty="0">
                <a:cs typeface="+mn-cs"/>
              </a:rPr>
              <a:t>Write a headline that contains alliteration for this story.</a:t>
            </a:r>
          </a:p>
        </p:txBody>
      </p:sp>
      <p:pic>
        <p:nvPicPr>
          <p:cNvPr id="2" name="Picture 1" descr="Screen Shot 2015-04-22 at 20.19.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184" y="1600200"/>
            <a:ext cx="6637640" cy="4432300"/>
          </a:xfrm>
          <a:prstGeom prst="rect">
            <a:avLst/>
          </a:prstGeom>
        </p:spPr>
      </p:pic>
    </p:spTree>
    <p:extLst>
      <p:ext uri="{BB962C8B-B14F-4D97-AF65-F5344CB8AC3E}">
        <p14:creationId xmlns:p14="http://schemas.microsoft.com/office/powerpoint/2010/main" val="221196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en-US" sz="2400" b="1" dirty="0">
                <a:latin typeface="News Gothic MT"/>
                <a:cs typeface="News Gothic MT"/>
              </a:rPr>
              <a:t>900 refugees drowned in the Mediterranean trying to flee to Italy from Libya.</a:t>
            </a:r>
          </a:p>
        </p:txBody>
      </p:sp>
      <p:sp>
        <p:nvSpPr>
          <p:cNvPr id="61443" name="Rectangle 3"/>
          <p:cNvSpPr>
            <a:spLocks noGrp="1" noChangeArrowheads="1"/>
          </p:cNvSpPr>
          <p:nvPr>
            <p:ph type="body" idx="1"/>
          </p:nvPr>
        </p:nvSpPr>
        <p:spPr/>
        <p:txBody>
          <a:bodyPr/>
          <a:lstStyle/>
          <a:p>
            <a:pPr eaLnBrk="1" hangingPunct="1">
              <a:defRPr/>
            </a:pPr>
            <a:endParaRPr lang="en-GB" dirty="0">
              <a:cs typeface="+mn-cs"/>
            </a:endParaRPr>
          </a:p>
        </p:txBody>
      </p:sp>
      <p:sp>
        <p:nvSpPr>
          <p:cNvPr id="61445" name="Text Box 5"/>
          <p:cNvSpPr txBox="1">
            <a:spLocks noChangeArrowheads="1"/>
          </p:cNvSpPr>
          <p:nvPr/>
        </p:nvSpPr>
        <p:spPr bwMode="auto">
          <a:xfrm>
            <a:off x="2393950" y="5962652"/>
            <a:ext cx="5062538" cy="40011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2000" b="1" dirty="0">
                <a:cs typeface="+mn-cs"/>
              </a:rPr>
              <a:t>Write an emotional headline for this story.</a:t>
            </a:r>
          </a:p>
        </p:txBody>
      </p:sp>
      <p:pic>
        <p:nvPicPr>
          <p:cNvPr id="2" name="Picture 1" descr="Screen Shot 2015-04-22 at 20.22.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1764096"/>
            <a:ext cx="7594600" cy="3949700"/>
          </a:xfrm>
          <a:prstGeom prst="rect">
            <a:avLst/>
          </a:prstGeom>
        </p:spPr>
      </p:pic>
    </p:spTree>
    <p:extLst>
      <p:ext uri="{BB962C8B-B14F-4D97-AF65-F5344CB8AC3E}">
        <p14:creationId xmlns:p14="http://schemas.microsoft.com/office/powerpoint/2010/main" val="19912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en-US" dirty="0">
                <a:latin typeface="KG Shake it Off Popped"/>
                <a:cs typeface="KG Shake it Off Popped"/>
              </a:rPr>
              <a:t>Sentence Structure and Punctuation</a:t>
            </a:r>
          </a:p>
        </p:txBody>
      </p:sp>
      <p:sp>
        <p:nvSpPr>
          <p:cNvPr id="3" name="Subtitle 2"/>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en-US" dirty="0"/>
              <a:t>Learning Objectives</a:t>
            </a:r>
          </a:p>
          <a:p>
            <a:r>
              <a:rPr lang="en-US" dirty="0">
                <a:solidFill>
                  <a:srgbClr val="008000"/>
                </a:solidFill>
                <a:latin typeface="Century Gothic"/>
                <a:cs typeface="Century Gothic"/>
              </a:rPr>
              <a:t>CORE: To understand how a range of punctuation can be used.</a:t>
            </a:r>
          </a:p>
          <a:p>
            <a:r>
              <a:rPr lang="en-US" dirty="0">
                <a:solidFill>
                  <a:srgbClr val="0000FF"/>
                </a:solidFill>
                <a:latin typeface="Century Gothic"/>
                <a:cs typeface="Century Gothic"/>
              </a:rPr>
              <a:t>CHALLENGE: To develop relevant information with some imagination.</a:t>
            </a:r>
            <a:endParaRPr lang="en-US" dirty="0"/>
          </a:p>
        </p:txBody>
      </p:sp>
      <p:pic>
        <p:nvPicPr>
          <p:cNvPr id="4" name="Have I Got News For You - Intro-[www_flvto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9351" y="406400"/>
            <a:ext cx="812800" cy="812800"/>
          </a:xfrm>
          <a:prstGeom prst="rect">
            <a:avLst/>
          </a:prstGeom>
        </p:spPr>
      </p:pic>
    </p:spTree>
    <p:extLst>
      <p:ext uri="{BB962C8B-B14F-4D97-AF65-F5344CB8AC3E}">
        <p14:creationId xmlns:p14="http://schemas.microsoft.com/office/powerpoint/2010/main" val="23412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256" fill="hold"/>
                                        <p:tgtEl>
                                          <p:spTgt spid="4"/>
                                        </p:tgtEl>
                                      </p:cBhvr>
                                    </p:cmd>
                                  </p:childTnLst>
                                </p:cTn>
                              </p:par>
                            </p:childTnLst>
                          </p:cTn>
                        </p:par>
                      </p:childTnLst>
                    </p:cTn>
                  </p:par>
                </p:childTnLst>
              </p:cTn>
              <p:nextCondLst>
                <p:cond evt="onClick" delay="0">
                  <p:tgtEl>
                    <p:spTgt spid="4"/>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TotalTime>
  <Words>870</Words>
  <Application>Microsoft Office PowerPoint</Application>
  <PresentationFormat>On-screen Show (4:3)</PresentationFormat>
  <Paragraphs>62</Paragraphs>
  <Slides>14</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KG Shake it Off Popped</vt:lpstr>
      <vt:lpstr>News Gothic MT</vt:lpstr>
      <vt:lpstr>Noteworthy Light</vt:lpstr>
      <vt:lpstr>Wingdings</vt:lpstr>
      <vt:lpstr>Office Theme</vt:lpstr>
      <vt:lpstr>AMND BIG Writing</vt:lpstr>
      <vt:lpstr>PowerPoint Presentation</vt:lpstr>
      <vt:lpstr>PowerPoint Presentation</vt:lpstr>
      <vt:lpstr>PowerPoint Presentation</vt:lpstr>
      <vt:lpstr>A seven-tonne whale makes its way up the River Thames in central London.</vt:lpstr>
      <vt:lpstr>A concerned member of the public calls 999 and requests an ambulance for a squirrel that has been knocked down.</vt:lpstr>
      <vt:lpstr>Cat trapped upside down in a wall for two hours is rescued by a fireman with a chisel.</vt:lpstr>
      <vt:lpstr>900 refugees drowned in the Mediterranean trying to flee to Italy from Libya.</vt:lpstr>
      <vt:lpstr>Sentence Structure and Punctuation</vt:lpstr>
      <vt:lpstr>How might you punctuate the following?</vt:lpstr>
      <vt:lpstr>How might you punctuate the following?</vt:lpstr>
      <vt:lpstr>How might you punctuate the following?</vt:lpstr>
      <vt:lpstr>Do we really need to Punctuate?</vt:lpstr>
      <vt:lpstr>Do we really need to Punctuate?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AMND BIG Writing</dc:title>
  <dc:creator>Amanda Uffendell</dc:creator>
  <cp:lastModifiedBy>Toni-Louise</cp:lastModifiedBy>
  <cp:revision>14</cp:revision>
  <dcterms:created xsi:type="dcterms:W3CDTF">2015-04-21T19:03:35Z</dcterms:created>
  <dcterms:modified xsi:type="dcterms:W3CDTF">2020-07-07T09:08:25Z</dcterms:modified>
</cp:coreProperties>
</file>