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66" r:id="rId3"/>
    <p:sldId id="265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7F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700047-962C-E84D-B393-ED6D7FA1295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E0B92-98A5-0E4D-BCE7-7FEDB2F9FA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800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 2 Scene 1 </a:t>
            </a:r>
          </a:p>
          <a:p>
            <a:r>
              <a:rPr lang="en-US" dirty="0"/>
              <a:t>Lines 148 -268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E0B92-98A5-0E4D-BCE7-7FEDB2F9FA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67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set for home work if time is short.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E0B92-98A5-0E4D-BCE7-7FEDB2F9FA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56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08DD-14BB-8449-9119-D3B7256938E7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1ED5-2249-944B-9545-90053874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9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08DD-14BB-8449-9119-D3B7256938E7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1ED5-2249-944B-9545-90053874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60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08DD-14BB-8449-9119-D3B7256938E7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1ED5-2249-944B-9545-90053874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32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08DD-14BB-8449-9119-D3B7256938E7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1ED5-2249-944B-9545-90053874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111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08DD-14BB-8449-9119-D3B7256938E7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1ED5-2249-944B-9545-90053874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40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08DD-14BB-8449-9119-D3B7256938E7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1ED5-2249-944B-9545-90053874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57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08DD-14BB-8449-9119-D3B7256938E7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1ED5-2249-944B-9545-90053874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37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08DD-14BB-8449-9119-D3B7256938E7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1ED5-2249-944B-9545-90053874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4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08DD-14BB-8449-9119-D3B7256938E7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1ED5-2249-944B-9545-90053874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93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08DD-14BB-8449-9119-D3B7256938E7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1ED5-2249-944B-9545-90053874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4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08DD-14BB-8449-9119-D3B7256938E7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81ED5-2249-944B-9545-90053874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762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D08DD-14BB-8449-9119-D3B7256938E7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81ED5-2249-944B-9545-90053874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890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ln w="44450" cmpd="dbl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latin typeface="KG Shake it Off Popped"/>
                <a:cs typeface="KG Shake it Off Popped"/>
              </a:rPr>
              <a:t>Robin…Master of Disorder?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680" y="4762500"/>
            <a:ext cx="6400800" cy="17526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Learning objectives</a:t>
            </a:r>
          </a:p>
          <a:p>
            <a:r>
              <a:rPr lang="en-US" dirty="0">
                <a:solidFill>
                  <a:srgbClr val="008000"/>
                </a:solidFill>
              </a:rPr>
              <a:t>Core: To reflect on roles in light of theme.</a:t>
            </a:r>
          </a:p>
          <a:p>
            <a:r>
              <a:rPr lang="en-US" dirty="0">
                <a:solidFill>
                  <a:srgbClr val="0000FF"/>
                </a:solidFill>
              </a:rPr>
              <a:t>Challenge: To make analytical comment on character and language.</a:t>
            </a:r>
          </a:p>
        </p:txBody>
      </p:sp>
    </p:spTree>
    <p:extLst>
      <p:ext uri="{BB962C8B-B14F-4D97-AF65-F5344CB8AC3E}">
        <p14:creationId xmlns:p14="http://schemas.microsoft.com/office/powerpoint/2010/main" val="43697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Have another look at these quotes from Robin </a:t>
            </a:r>
            <a:r>
              <a:rPr lang="en-US" dirty="0" err="1"/>
              <a:t>Goodfellow</a:t>
            </a:r>
            <a:r>
              <a:rPr lang="en-US" dirty="0"/>
              <a:t> (Puck)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7278" y="1583977"/>
            <a:ext cx="3478272" cy="2001407"/>
          </a:xfrm>
          <a:prstGeom prst="wedgeEllipseCallout">
            <a:avLst>
              <a:gd name="adj1" fmla="val 57405"/>
              <a:gd name="adj2" fmla="val -3855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chemeClr val="tx1"/>
                </a:solidFill>
              </a:rPr>
              <a:t>Fetch me that flower, the herb I showed thee once; The juice of it on sleeping eyelids laid Will make man or woman madly dote Upon the next live creature that it sees.</a:t>
            </a:r>
          </a:p>
        </p:txBody>
      </p:sp>
      <p:sp>
        <p:nvSpPr>
          <p:cNvPr id="5" name="Oval Callout 4"/>
          <p:cNvSpPr/>
          <p:nvPr/>
        </p:nvSpPr>
        <p:spPr>
          <a:xfrm>
            <a:off x="5649031" y="2454571"/>
            <a:ext cx="2723444" cy="1919111"/>
          </a:xfrm>
          <a:prstGeom prst="wedgeEllipseCallout">
            <a:avLst>
              <a:gd name="adj1" fmla="val 58777"/>
              <a:gd name="adj2" fmla="val -45259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I’ll put a girdle round about the earth in forty minutes!</a:t>
            </a:r>
          </a:p>
        </p:txBody>
      </p:sp>
      <p:sp>
        <p:nvSpPr>
          <p:cNvPr id="6" name="Oval Callout 5"/>
          <p:cNvSpPr/>
          <p:nvPr/>
        </p:nvSpPr>
        <p:spPr>
          <a:xfrm>
            <a:off x="229174" y="3751724"/>
            <a:ext cx="4737651" cy="2453064"/>
          </a:xfrm>
          <a:prstGeom prst="wedgeEllipseCallout">
            <a:avLst>
              <a:gd name="adj1" fmla="val 55706"/>
              <a:gd name="adj2" fmla="val -2661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000000"/>
                </a:solidFill>
              </a:rPr>
              <a:t>Having once this juice I’ll watch </a:t>
            </a:r>
            <a:r>
              <a:rPr lang="en-US" sz="1600" dirty="0" err="1">
                <a:solidFill>
                  <a:srgbClr val="000000"/>
                </a:solidFill>
              </a:rPr>
              <a:t>Titania</a:t>
            </a:r>
            <a:r>
              <a:rPr lang="en-US" sz="1600" dirty="0">
                <a:solidFill>
                  <a:srgbClr val="000000"/>
                </a:solidFill>
              </a:rPr>
              <a:t> when she is asleep, And drop the liquor of it in her eyes: The next thing then she, waking, looks upon – Be it on lion, bear or wolf, or bull, On meddling monkey, or on busy ape – She shall pursue it with the soul of love…I’ll make her render up her page to me.</a:t>
            </a:r>
          </a:p>
        </p:txBody>
      </p:sp>
      <p:sp>
        <p:nvSpPr>
          <p:cNvPr id="7" name="Oval Callout 6"/>
          <p:cNvSpPr/>
          <p:nvPr/>
        </p:nvSpPr>
        <p:spPr>
          <a:xfrm>
            <a:off x="4838238" y="4995640"/>
            <a:ext cx="3961144" cy="1841540"/>
          </a:xfrm>
          <a:prstGeom prst="wedgeEllipseCallout">
            <a:avLst>
              <a:gd name="adj1" fmla="val 49607"/>
              <a:gd name="adj2" fmla="val -5073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0000"/>
                </a:solidFill>
              </a:rPr>
              <a:t>What thou </a:t>
            </a:r>
            <a:r>
              <a:rPr lang="en-US" sz="1200" dirty="0" err="1">
                <a:solidFill>
                  <a:srgbClr val="000000"/>
                </a:solidFill>
              </a:rPr>
              <a:t>seest</a:t>
            </a:r>
            <a:r>
              <a:rPr lang="en-US" sz="1200" dirty="0">
                <a:solidFill>
                  <a:srgbClr val="000000"/>
                </a:solidFill>
              </a:rPr>
              <a:t> when thou dost wake,</a:t>
            </a:r>
          </a:p>
          <a:p>
            <a:pPr algn="ctr"/>
            <a:r>
              <a:rPr lang="en-US" sz="1200" dirty="0">
                <a:solidFill>
                  <a:srgbClr val="000000"/>
                </a:solidFill>
              </a:rPr>
              <a:t>Do it for thy true love take;</a:t>
            </a:r>
          </a:p>
          <a:p>
            <a:pPr algn="ctr"/>
            <a:r>
              <a:rPr lang="en-US" sz="1200" dirty="0">
                <a:solidFill>
                  <a:srgbClr val="000000"/>
                </a:solidFill>
              </a:rPr>
              <a:t>Love and languish for his sake.</a:t>
            </a:r>
          </a:p>
          <a:p>
            <a:pPr algn="ctr"/>
            <a:r>
              <a:rPr lang="en-US" sz="1200" dirty="0">
                <a:solidFill>
                  <a:srgbClr val="000000"/>
                </a:solidFill>
              </a:rPr>
              <a:t>Be it ounce or cat or bear,</a:t>
            </a:r>
          </a:p>
          <a:p>
            <a:pPr algn="ctr"/>
            <a:r>
              <a:rPr lang="en-US" sz="1200" dirty="0" err="1">
                <a:solidFill>
                  <a:srgbClr val="000000"/>
                </a:solidFill>
              </a:rPr>
              <a:t>Pard</a:t>
            </a:r>
            <a:r>
              <a:rPr lang="en-US" sz="1200" dirty="0">
                <a:solidFill>
                  <a:srgbClr val="000000"/>
                </a:solidFill>
              </a:rPr>
              <a:t>, or boar with bristled hair</a:t>
            </a:r>
          </a:p>
          <a:p>
            <a:pPr algn="ctr"/>
            <a:r>
              <a:rPr lang="en-US" sz="1200" dirty="0">
                <a:solidFill>
                  <a:srgbClr val="000000"/>
                </a:solidFill>
              </a:rPr>
              <a:t>In thy eye that shall appear</a:t>
            </a:r>
          </a:p>
          <a:p>
            <a:pPr algn="ctr"/>
            <a:r>
              <a:rPr lang="en-US" sz="1200" dirty="0">
                <a:solidFill>
                  <a:srgbClr val="000000"/>
                </a:solidFill>
              </a:rPr>
              <a:t>When thou </a:t>
            </a:r>
            <a:r>
              <a:rPr lang="en-US" sz="1200" dirty="0" err="1">
                <a:solidFill>
                  <a:srgbClr val="000000"/>
                </a:solidFill>
              </a:rPr>
              <a:t>wak’st</a:t>
            </a:r>
            <a:r>
              <a:rPr lang="en-US" sz="1200" dirty="0">
                <a:solidFill>
                  <a:srgbClr val="000000"/>
                </a:solidFill>
              </a:rPr>
              <a:t>, it is thy my dear.</a:t>
            </a:r>
          </a:p>
          <a:p>
            <a:pPr algn="ctr"/>
            <a:r>
              <a:rPr lang="en-US" sz="1200" dirty="0">
                <a:solidFill>
                  <a:srgbClr val="000000"/>
                </a:solidFill>
              </a:rPr>
              <a:t>Wake when some vile thing is near!</a:t>
            </a:r>
          </a:p>
        </p:txBody>
      </p:sp>
    </p:spTree>
    <p:extLst>
      <p:ext uri="{BB962C8B-B14F-4D97-AF65-F5344CB8AC3E}">
        <p14:creationId xmlns:p14="http://schemas.microsoft.com/office/powerpoint/2010/main" val="1207235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952822"/>
            <a:ext cx="8229600" cy="490517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Look back over all your work from last lesson. </a:t>
            </a:r>
          </a:p>
          <a:p>
            <a:pPr marL="0" indent="0">
              <a:buNone/>
            </a:pPr>
            <a:r>
              <a:rPr lang="en-US" dirty="0"/>
              <a:t>Write a PEE paragraph exploring who is ultimately responsible for the chaos that is about to ensue. Is it Robin or is he merely Oberon’s puppet?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ln w="44450" cmpd="dbl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600" dirty="0">
                <a:latin typeface="KG Shake it Off Popped"/>
                <a:cs typeface="KG Shake it Off Popped"/>
              </a:rPr>
              <a:t>Robin…Master of Disorder or Mere Minion?</a:t>
            </a:r>
          </a:p>
        </p:txBody>
      </p:sp>
    </p:spTree>
    <p:extLst>
      <p:ext uri="{BB962C8B-B14F-4D97-AF65-F5344CB8AC3E}">
        <p14:creationId xmlns:p14="http://schemas.microsoft.com/office/powerpoint/2010/main" val="315626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293</Words>
  <Application>Microsoft Office PowerPoint</Application>
  <PresentationFormat>On-screen Show (4:3)</PresentationFormat>
  <Paragraphs>24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KG Shake it Off Popped</vt:lpstr>
      <vt:lpstr>Office Theme</vt:lpstr>
      <vt:lpstr>Robin…Master of Disorder?</vt:lpstr>
      <vt:lpstr>Have another look at these quotes from Robin Goodfellow (Puck)</vt:lpstr>
      <vt:lpstr>Robin…Master of Disorder or Mere Minion?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Puck…Master of Disorder?</dc:title>
  <dc:creator>Amanda Uffendell</dc:creator>
  <cp:lastModifiedBy>Toni-Louise</cp:lastModifiedBy>
  <cp:revision>25</cp:revision>
  <dcterms:created xsi:type="dcterms:W3CDTF">2015-04-19T19:11:00Z</dcterms:created>
  <dcterms:modified xsi:type="dcterms:W3CDTF">2020-06-18T08:14:35Z</dcterms:modified>
</cp:coreProperties>
</file>