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358" r:id="rId6"/>
    <p:sldId id="258" r:id="rId7"/>
    <p:sldId id="335" r:id="rId8"/>
    <p:sldId id="261" r:id="rId9"/>
    <p:sldId id="268" r:id="rId10"/>
    <p:sldId id="269" r:id="rId11"/>
    <p:sldId id="262" r:id="rId12"/>
    <p:sldId id="348" r:id="rId13"/>
    <p:sldId id="350" r:id="rId14"/>
    <p:sldId id="351" r:id="rId15"/>
    <p:sldId id="349" r:id="rId16"/>
    <p:sldId id="353" r:id="rId17"/>
    <p:sldId id="352" r:id="rId18"/>
    <p:sldId id="356" r:id="rId19"/>
    <p:sldId id="357" r:id="rId20"/>
    <p:sldId id="264" r:id="rId21"/>
    <p:sldId id="354" r:id="rId22"/>
    <p:sldId id="342" r:id="rId23"/>
    <p:sldId id="355" r:id="rId24"/>
    <p:sldId id="265" r:id="rId25"/>
    <p:sldId id="292" r:id="rId26"/>
    <p:sldId id="34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48" autoAdjust="0"/>
  </p:normalViewPr>
  <p:slideViewPr>
    <p:cSldViewPr snapToGrid="0">
      <p:cViewPr varScale="1">
        <p:scale>
          <a:sx n="68" d="100"/>
          <a:sy n="68"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415FA-112A-4B54-A617-6521FD5848A1}" type="datetimeFigureOut">
              <a:rPr lang="en-GB" smtClean="0"/>
              <a:t>31/03/2020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51287-1C5B-4607-869E-69590B8A8311}" type="slidenum">
              <a:rPr lang="en-GB" smtClean="0"/>
              <a:t>‹#›</a:t>
            </a:fld>
            <a:endParaRPr lang="en-GB"/>
          </a:p>
        </p:txBody>
      </p:sp>
    </p:spTree>
    <p:extLst>
      <p:ext uri="{BB962C8B-B14F-4D97-AF65-F5344CB8AC3E}">
        <p14:creationId xmlns:p14="http://schemas.microsoft.com/office/powerpoint/2010/main" val="265934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Trees/lake</a:t>
            </a:r>
            <a:r>
              <a:rPr lang="en-GB" baseline="0" dirty="0"/>
              <a:t> – they are withering and silent, like he is haggard and ailing. He must also be silent as he does not reply until a later stanza.</a:t>
            </a:r>
          </a:p>
          <a:p>
            <a:r>
              <a:rPr lang="en-GB" baseline="0" dirty="0"/>
              <a:t>Time of year = autumn. Squirrel/harvest are the clues. This is significant because this is the end of the time of fertility, linking thematically to the cycle of life. The poem is also cyclical and represents the knight’s entrapment.</a:t>
            </a:r>
            <a:endParaRPr lang="en-GB" dirty="0"/>
          </a:p>
        </p:txBody>
      </p:sp>
      <p:sp>
        <p:nvSpPr>
          <p:cNvPr id="4" name="Slide Number Placeholder 3"/>
          <p:cNvSpPr>
            <a:spLocks noGrp="1"/>
          </p:cNvSpPr>
          <p:nvPr>
            <p:ph type="sldNum" sz="quarter" idx="10"/>
          </p:nvPr>
        </p:nvSpPr>
        <p:spPr/>
        <p:txBody>
          <a:bodyPr/>
          <a:lstStyle/>
          <a:p>
            <a:fld id="{12F51287-1C5B-4607-869E-69590B8A8311}" type="slidenum">
              <a:rPr lang="en-GB" smtClean="0"/>
              <a:t>9</a:t>
            </a:fld>
            <a:endParaRPr lang="en-GB"/>
          </a:p>
        </p:txBody>
      </p:sp>
    </p:spTree>
    <p:extLst>
      <p:ext uri="{BB962C8B-B14F-4D97-AF65-F5344CB8AC3E}">
        <p14:creationId xmlns:p14="http://schemas.microsoft.com/office/powerpoint/2010/main" val="328969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knight may have put the lady on his horse, or this may be a euphemism for his penis – in this case ‘all day long’ suggests an extended session of lovemaking.</a:t>
            </a:r>
            <a:endParaRPr lang="en-GB" dirty="0"/>
          </a:p>
        </p:txBody>
      </p:sp>
      <p:sp>
        <p:nvSpPr>
          <p:cNvPr id="4" name="Slide Number Placeholder 3"/>
          <p:cNvSpPr>
            <a:spLocks noGrp="1"/>
          </p:cNvSpPr>
          <p:nvPr>
            <p:ph type="sldNum" sz="quarter" idx="10"/>
          </p:nvPr>
        </p:nvSpPr>
        <p:spPr/>
        <p:txBody>
          <a:bodyPr/>
          <a:lstStyle/>
          <a:p>
            <a:fld id="{12F51287-1C5B-4607-869E-69590B8A8311}" type="slidenum">
              <a:rPr lang="en-GB" smtClean="0"/>
              <a:t>11</a:t>
            </a:fld>
            <a:endParaRPr lang="en-GB"/>
          </a:p>
        </p:txBody>
      </p:sp>
    </p:spTree>
    <p:extLst>
      <p:ext uri="{BB962C8B-B14F-4D97-AF65-F5344CB8AC3E}">
        <p14:creationId xmlns:p14="http://schemas.microsoft.com/office/powerpoint/2010/main" val="396055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a:t>
            </a:r>
            <a:r>
              <a:rPr lang="en-GB" baseline="0" dirty="0"/>
              <a:t> are her previous ‘victims’ – the paleness represents death; it could also represent the shadow of TB hanging over Keats. ‘Pale’ also links to the first description of the knight. He is now one of them.</a:t>
            </a:r>
            <a:endParaRPr lang="en-GB" dirty="0"/>
          </a:p>
        </p:txBody>
      </p:sp>
      <p:sp>
        <p:nvSpPr>
          <p:cNvPr id="4" name="Slide Number Placeholder 3"/>
          <p:cNvSpPr>
            <a:spLocks noGrp="1"/>
          </p:cNvSpPr>
          <p:nvPr>
            <p:ph type="sldNum" sz="quarter" idx="10"/>
          </p:nvPr>
        </p:nvSpPr>
        <p:spPr/>
        <p:txBody>
          <a:bodyPr/>
          <a:lstStyle/>
          <a:p>
            <a:fld id="{12F51287-1C5B-4607-869E-69590B8A8311}" type="slidenum">
              <a:rPr lang="en-GB" smtClean="0"/>
              <a:t>13</a:t>
            </a:fld>
            <a:endParaRPr lang="en-GB"/>
          </a:p>
        </p:txBody>
      </p:sp>
    </p:spTree>
    <p:extLst>
      <p:ext uri="{BB962C8B-B14F-4D97-AF65-F5344CB8AC3E}">
        <p14:creationId xmlns:p14="http://schemas.microsoft.com/office/powerpoint/2010/main" val="93771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Closing lines/repetition = emphasising the fate</a:t>
            </a:r>
            <a:r>
              <a:rPr lang="en-GB" baseline="0" dirty="0"/>
              <a:t> of the knight; we have returned to the first image. This also encloses the poem and creates a sense of his entrapment. </a:t>
            </a:r>
            <a:endParaRPr lang="en-GB" dirty="0"/>
          </a:p>
        </p:txBody>
      </p:sp>
      <p:sp>
        <p:nvSpPr>
          <p:cNvPr id="4" name="Slide Number Placeholder 3"/>
          <p:cNvSpPr>
            <a:spLocks noGrp="1"/>
          </p:cNvSpPr>
          <p:nvPr>
            <p:ph type="sldNum" sz="quarter" idx="10"/>
          </p:nvPr>
        </p:nvSpPr>
        <p:spPr/>
        <p:txBody>
          <a:bodyPr/>
          <a:lstStyle/>
          <a:p>
            <a:fld id="{12F51287-1C5B-4607-869E-69590B8A8311}" type="slidenum">
              <a:rPr lang="en-GB" smtClean="0"/>
              <a:t>14</a:t>
            </a:fld>
            <a:endParaRPr lang="en-GB"/>
          </a:p>
        </p:txBody>
      </p:sp>
    </p:spTree>
    <p:extLst>
      <p:ext uri="{BB962C8B-B14F-4D97-AF65-F5344CB8AC3E}">
        <p14:creationId xmlns:p14="http://schemas.microsoft.com/office/powerpoint/2010/main" val="299113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F0C45-5812-4F13-91E6-5247DAF3F3D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73389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0C45-5812-4F13-91E6-5247DAF3F3D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226243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0C45-5812-4F13-91E6-5247DAF3F3D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193675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0C45-5812-4F13-91E6-5247DAF3F3D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42212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F0C45-5812-4F13-91E6-5247DAF3F3D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45743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F0C45-5812-4F13-91E6-5247DAF3F3D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260817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F0C45-5812-4F13-91E6-5247DAF3F3DC}" type="datetimeFigureOut">
              <a:rPr lang="en-GB" smtClean="0"/>
              <a:t>31/03/2020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296280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F0C45-5812-4F13-91E6-5247DAF3F3DC}" type="datetimeFigureOut">
              <a:rPr lang="en-GB" smtClean="0"/>
              <a:t>31/03/2020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252818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F0C45-5812-4F13-91E6-5247DAF3F3DC}" type="datetimeFigureOut">
              <a:rPr lang="en-GB" smtClean="0"/>
              <a:t>31/03/2020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178501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F0C45-5812-4F13-91E6-5247DAF3F3D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255741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F0C45-5812-4F13-91E6-5247DAF3F3D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1AB46-C67C-4D79-B754-8BBF203B98D6}" type="slidenum">
              <a:rPr lang="en-GB" smtClean="0"/>
              <a:t>‹#›</a:t>
            </a:fld>
            <a:endParaRPr lang="en-GB"/>
          </a:p>
        </p:txBody>
      </p:sp>
    </p:spTree>
    <p:extLst>
      <p:ext uri="{BB962C8B-B14F-4D97-AF65-F5344CB8AC3E}">
        <p14:creationId xmlns:p14="http://schemas.microsoft.com/office/powerpoint/2010/main" val="5561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F0C45-5812-4F13-91E6-5247DAF3F3DC}" type="datetimeFigureOut">
              <a:rPr lang="en-GB" smtClean="0"/>
              <a:t>31/03/2020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1AB46-C67C-4D79-B754-8BBF203B98D6}" type="slidenum">
              <a:rPr lang="en-GB" smtClean="0"/>
              <a:t>‹#›</a:t>
            </a:fld>
            <a:endParaRPr lang="en-GB"/>
          </a:p>
        </p:txBody>
      </p:sp>
    </p:spTree>
    <p:extLst>
      <p:ext uri="{BB962C8B-B14F-4D97-AF65-F5344CB8AC3E}">
        <p14:creationId xmlns:p14="http://schemas.microsoft.com/office/powerpoint/2010/main" val="797986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imgesiir.files.wordpress.com/2009/11/damesansmer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959022" y="98032"/>
            <a:ext cx="6360947" cy="25734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300" dirty="0">
                <a:solidFill>
                  <a:schemeClr val="bg1"/>
                </a:solidFill>
              </a:rPr>
              <a:t>La Belle Dame Sans </a:t>
            </a:r>
            <a:r>
              <a:rPr lang="en-GB" sz="4300" dirty="0" err="1">
                <a:solidFill>
                  <a:schemeClr val="bg1"/>
                </a:solidFill>
              </a:rPr>
              <a:t>Merci</a:t>
            </a:r>
            <a:endParaRPr lang="en-GB" sz="4300" dirty="0">
              <a:solidFill>
                <a:schemeClr val="bg1"/>
              </a:solidFill>
            </a:endParaRPr>
          </a:p>
        </p:txBody>
      </p:sp>
      <p:sp>
        <p:nvSpPr>
          <p:cNvPr id="3" name="Subtitle 2"/>
          <p:cNvSpPr txBox="1">
            <a:spLocks/>
          </p:cNvSpPr>
          <p:nvPr/>
        </p:nvSpPr>
        <p:spPr>
          <a:xfrm>
            <a:off x="6423106" y="898329"/>
            <a:ext cx="3178094" cy="1523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rPr>
              <a:t>By John Keats</a:t>
            </a:r>
          </a:p>
          <a:p>
            <a:pPr marL="0" indent="0" algn="ctr">
              <a:buNone/>
            </a:pPr>
            <a:r>
              <a:rPr lang="en-GB" dirty="0">
                <a:solidFill>
                  <a:schemeClr val="bg1"/>
                </a:solidFill>
              </a:rPr>
              <a:t>1795-1821</a:t>
            </a:r>
          </a:p>
        </p:txBody>
      </p:sp>
    </p:spTree>
    <p:extLst>
      <p:ext uri="{BB962C8B-B14F-4D97-AF65-F5344CB8AC3E}">
        <p14:creationId xmlns:p14="http://schemas.microsoft.com/office/powerpoint/2010/main" val="76305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4924" y="732475"/>
            <a:ext cx="4572000" cy="3970318"/>
          </a:xfrm>
          <a:prstGeom prst="rect">
            <a:avLst/>
          </a:prstGeom>
        </p:spPr>
        <p:txBody>
          <a:bodyPr>
            <a:spAutoFit/>
          </a:bodyPr>
          <a:lstStyle/>
          <a:p>
            <a:r>
              <a:rPr lang="en-GB" dirty="0">
                <a:solidFill>
                  <a:schemeClr val="bg1"/>
                </a:solidFill>
              </a:rPr>
              <a:t>III.</a:t>
            </a:r>
          </a:p>
          <a:p>
            <a:r>
              <a:rPr lang="en-GB" dirty="0">
                <a:solidFill>
                  <a:schemeClr val="bg1"/>
                </a:solidFill>
              </a:rPr>
              <a:t>I see a </a:t>
            </a:r>
            <a:r>
              <a:rPr lang="en-GB" dirty="0">
                <a:solidFill>
                  <a:srgbClr val="FF0000"/>
                </a:solidFill>
              </a:rPr>
              <a:t>lily</a:t>
            </a:r>
            <a:r>
              <a:rPr lang="en-GB" dirty="0">
                <a:solidFill>
                  <a:schemeClr val="bg1"/>
                </a:solidFill>
              </a:rPr>
              <a:t> on thy brow	</a:t>
            </a:r>
          </a:p>
          <a:p>
            <a:r>
              <a:rPr lang="en-GB" dirty="0">
                <a:solidFill>
                  <a:schemeClr val="bg1"/>
                </a:solidFill>
              </a:rPr>
              <a:t>  With anguish moist and fever dew,	        </a:t>
            </a:r>
          </a:p>
          <a:p>
            <a:r>
              <a:rPr lang="en-GB" dirty="0">
                <a:solidFill>
                  <a:schemeClr val="bg1"/>
                </a:solidFill>
              </a:rPr>
              <a:t>And on thy cheeks a fading rose	</a:t>
            </a:r>
          </a:p>
          <a:p>
            <a:r>
              <a:rPr lang="en-GB" dirty="0">
                <a:solidFill>
                  <a:schemeClr val="bg1"/>
                </a:solidFill>
              </a:rPr>
              <a:t>  Fast </a:t>
            </a:r>
            <a:r>
              <a:rPr lang="en-GB" dirty="0" err="1">
                <a:solidFill>
                  <a:schemeClr val="bg1"/>
                </a:solidFill>
              </a:rPr>
              <a:t>withereth</a:t>
            </a:r>
            <a:r>
              <a:rPr lang="en-GB" dirty="0">
                <a:solidFill>
                  <a:schemeClr val="bg1"/>
                </a:solidFill>
              </a:rPr>
              <a:t> too.</a:t>
            </a:r>
            <a:r>
              <a:rPr lang="en-GB" dirty="0"/>
              <a:t>	</a:t>
            </a:r>
          </a:p>
          <a:p>
            <a:r>
              <a:rPr lang="en-GB" dirty="0"/>
              <a:t> </a:t>
            </a:r>
          </a:p>
          <a:p>
            <a:r>
              <a:rPr lang="en-GB" dirty="0">
                <a:solidFill>
                  <a:schemeClr val="bg1"/>
                </a:solidFill>
              </a:rPr>
              <a:t>IV.</a:t>
            </a:r>
          </a:p>
          <a:p>
            <a:r>
              <a:rPr lang="en-GB" dirty="0">
                <a:solidFill>
                  <a:schemeClr val="bg1"/>
                </a:solidFill>
              </a:rPr>
              <a:t>I met a lady in the meads,	</a:t>
            </a:r>
          </a:p>
          <a:p>
            <a:r>
              <a:rPr lang="en-GB" dirty="0">
                <a:solidFill>
                  <a:schemeClr val="bg1"/>
                </a:solidFill>
              </a:rPr>
              <a:t>  Full beautiful—a faery’s child,	</a:t>
            </a:r>
          </a:p>
          <a:p>
            <a:r>
              <a:rPr lang="en-GB" dirty="0">
                <a:solidFill>
                  <a:schemeClr val="bg1"/>
                </a:solidFill>
              </a:rPr>
              <a:t>Her </a:t>
            </a:r>
            <a:r>
              <a:rPr lang="en-GB" b="1" dirty="0">
                <a:solidFill>
                  <a:srgbClr val="FF0000"/>
                </a:solidFill>
              </a:rPr>
              <a:t>hair was long</a:t>
            </a:r>
            <a:r>
              <a:rPr lang="en-GB" dirty="0">
                <a:solidFill>
                  <a:srgbClr val="FF0000"/>
                </a:solidFill>
              </a:rPr>
              <a:t>, </a:t>
            </a:r>
            <a:r>
              <a:rPr lang="en-GB" dirty="0">
                <a:solidFill>
                  <a:schemeClr val="bg1"/>
                </a:solidFill>
              </a:rPr>
              <a:t>her </a:t>
            </a:r>
            <a:r>
              <a:rPr lang="en-GB" b="1" dirty="0">
                <a:solidFill>
                  <a:srgbClr val="FF0000"/>
                </a:solidFill>
              </a:rPr>
              <a:t>foot was light</a:t>
            </a:r>
            <a:r>
              <a:rPr lang="en-GB" dirty="0">
                <a:solidFill>
                  <a:schemeClr val="bg1"/>
                </a:solidFill>
              </a:rPr>
              <a:t>,	        </a:t>
            </a:r>
          </a:p>
          <a:p>
            <a:r>
              <a:rPr lang="en-GB" dirty="0">
                <a:solidFill>
                  <a:schemeClr val="bg1"/>
                </a:solidFill>
              </a:rPr>
              <a:t>  And her </a:t>
            </a:r>
            <a:r>
              <a:rPr lang="en-GB" b="1" dirty="0">
                <a:solidFill>
                  <a:srgbClr val="FF0000"/>
                </a:solidFill>
              </a:rPr>
              <a:t>eyes were wild</a:t>
            </a:r>
            <a:r>
              <a:rPr lang="en-GB" dirty="0">
                <a:solidFill>
                  <a:srgbClr val="FF0000"/>
                </a:solidFill>
              </a:rPr>
              <a:t>.</a:t>
            </a:r>
            <a:r>
              <a:rPr lang="en-GB" dirty="0">
                <a:solidFill>
                  <a:schemeClr val="bg1"/>
                </a:solidFill>
              </a:rPr>
              <a:t>	</a:t>
            </a:r>
          </a:p>
          <a:p>
            <a:r>
              <a:rPr lang="en-GB" dirty="0">
                <a:solidFill>
                  <a:schemeClr val="bg1"/>
                </a:solidFill>
              </a:rPr>
              <a:t> </a:t>
            </a:r>
          </a:p>
          <a:p>
            <a:endParaRPr lang="en-GB" dirty="0"/>
          </a:p>
          <a:p>
            <a:endParaRPr lang="en-GB" dirty="0"/>
          </a:p>
        </p:txBody>
      </p:sp>
      <p:cxnSp>
        <p:nvCxnSpPr>
          <p:cNvPr id="3" name="Straight Arrow Connector 2"/>
          <p:cNvCxnSpPr/>
          <p:nvPr/>
        </p:nvCxnSpPr>
        <p:spPr>
          <a:xfrm flipV="1">
            <a:off x="3700130" y="574158"/>
            <a:ext cx="696433" cy="5316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80613" y="377456"/>
            <a:ext cx="3072809" cy="369332"/>
          </a:xfrm>
          <a:prstGeom prst="rect">
            <a:avLst/>
          </a:prstGeom>
          <a:noFill/>
        </p:spPr>
        <p:txBody>
          <a:bodyPr wrap="square" rtlCol="0">
            <a:spAutoFit/>
          </a:bodyPr>
          <a:lstStyle/>
          <a:p>
            <a:r>
              <a:rPr lang="en-GB" dirty="0">
                <a:solidFill>
                  <a:srgbClr val="FF0000"/>
                </a:solidFill>
              </a:rPr>
              <a:t>A symbol of death; he is pale</a:t>
            </a:r>
          </a:p>
        </p:txBody>
      </p:sp>
      <p:cxnSp>
        <p:nvCxnSpPr>
          <p:cNvPr id="8" name="Straight Arrow Connector 7"/>
          <p:cNvCxnSpPr/>
          <p:nvPr/>
        </p:nvCxnSpPr>
        <p:spPr>
          <a:xfrm flipV="1">
            <a:off x="4901609" y="1935126"/>
            <a:ext cx="1057940" cy="531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07395" y="1749056"/>
            <a:ext cx="1488558" cy="377456"/>
          </a:xfrm>
          <a:prstGeom prst="rect">
            <a:avLst/>
          </a:prstGeom>
          <a:noFill/>
        </p:spPr>
        <p:txBody>
          <a:bodyPr wrap="square" rtlCol="0">
            <a:spAutoFit/>
          </a:bodyPr>
          <a:lstStyle/>
          <a:p>
            <a:r>
              <a:rPr lang="en-GB" dirty="0">
                <a:solidFill>
                  <a:srgbClr val="FF0000"/>
                </a:solidFill>
              </a:rPr>
              <a:t>He is dying</a:t>
            </a:r>
          </a:p>
        </p:txBody>
      </p:sp>
      <p:cxnSp>
        <p:nvCxnSpPr>
          <p:cNvPr id="12" name="Straight Arrow Connector 11"/>
          <p:cNvCxnSpPr/>
          <p:nvPr/>
        </p:nvCxnSpPr>
        <p:spPr>
          <a:xfrm flipH="1" flipV="1">
            <a:off x="1844749" y="2541181"/>
            <a:ext cx="850175" cy="3030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8976" y="1935126"/>
            <a:ext cx="1663996" cy="1200329"/>
          </a:xfrm>
          <a:prstGeom prst="rect">
            <a:avLst/>
          </a:prstGeom>
          <a:noFill/>
        </p:spPr>
        <p:txBody>
          <a:bodyPr wrap="square" rtlCol="0">
            <a:spAutoFit/>
          </a:bodyPr>
          <a:lstStyle/>
          <a:p>
            <a:r>
              <a:rPr lang="en-GB" dirty="0">
                <a:solidFill>
                  <a:srgbClr val="FF0000"/>
                </a:solidFill>
              </a:rPr>
              <a:t>The </a:t>
            </a:r>
            <a:r>
              <a:rPr lang="en-GB" b="1" dirty="0">
                <a:solidFill>
                  <a:srgbClr val="FF0000"/>
                </a:solidFill>
              </a:rPr>
              <a:t>voice</a:t>
            </a:r>
            <a:r>
              <a:rPr lang="en-GB" dirty="0">
                <a:solidFill>
                  <a:srgbClr val="FF0000"/>
                </a:solidFill>
              </a:rPr>
              <a:t> shifts here: the knight tells his tale</a:t>
            </a:r>
          </a:p>
        </p:txBody>
      </p:sp>
      <p:cxnSp>
        <p:nvCxnSpPr>
          <p:cNvPr id="15" name="Straight Arrow Connector 14"/>
          <p:cNvCxnSpPr/>
          <p:nvPr/>
        </p:nvCxnSpPr>
        <p:spPr>
          <a:xfrm flipV="1">
            <a:off x="5151474" y="2626242"/>
            <a:ext cx="515679" cy="164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0" y="2477386"/>
            <a:ext cx="1408599" cy="369332"/>
          </a:xfrm>
          <a:prstGeom prst="rect">
            <a:avLst/>
          </a:prstGeom>
          <a:noFill/>
        </p:spPr>
        <p:txBody>
          <a:bodyPr wrap="square" rtlCol="0">
            <a:spAutoFit/>
          </a:bodyPr>
          <a:lstStyle/>
          <a:p>
            <a:r>
              <a:rPr lang="en-GB" dirty="0">
                <a:solidFill>
                  <a:srgbClr val="FF0000"/>
                </a:solidFill>
              </a:rPr>
              <a:t>A meadow</a:t>
            </a:r>
          </a:p>
        </p:txBody>
      </p:sp>
      <p:cxnSp>
        <p:nvCxnSpPr>
          <p:cNvPr id="18" name="Straight Arrow Connector 17"/>
          <p:cNvCxnSpPr/>
          <p:nvPr/>
        </p:nvCxnSpPr>
        <p:spPr>
          <a:xfrm flipV="1">
            <a:off x="5762739" y="2993065"/>
            <a:ext cx="680591" cy="1423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96493" y="2886740"/>
            <a:ext cx="1541721" cy="369332"/>
          </a:xfrm>
          <a:prstGeom prst="rect">
            <a:avLst/>
          </a:prstGeom>
          <a:noFill/>
        </p:spPr>
        <p:txBody>
          <a:bodyPr wrap="square" rtlCol="0">
            <a:spAutoFit/>
          </a:bodyPr>
          <a:lstStyle/>
          <a:p>
            <a:r>
              <a:rPr lang="en-GB" dirty="0">
                <a:solidFill>
                  <a:srgbClr val="FF0000"/>
                </a:solidFill>
              </a:rPr>
              <a:t>Supernatural </a:t>
            </a:r>
          </a:p>
        </p:txBody>
      </p:sp>
      <p:sp>
        <p:nvSpPr>
          <p:cNvPr id="21" name="TextBox 20"/>
          <p:cNvSpPr txBox="1"/>
          <p:nvPr/>
        </p:nvSpPr>
        <p:spPr>
          <a:xfrm>
            <a:off x="4789967" y="4243271"/>
            <a:ext cx="4035056" cy="1477328"/>
          </a:xfrm>
          <a:prstGeom prst="rect">
            <a:avLst/>
          </a:prstGeom>
          <a:noFill/>
          <a:ln>
            <a:solidFill>
              <a:schemeClr val="tx1"/>
            </a:solidFill>
          </a:ln>
        </p:spPr>
        <p:txBody>
          <a:bodyPr wrap="square" rtlCol="0">
            <a:spAutoFit/>
          </a:bodyPr>
          <a:lstStyle/>
          <a:p>
            <a:r>
              <a:rPr lang="en-GB" b="1" dirty="0">
                <a:solidFill>
                  <a:srgbClr val="FF0000"/>
                </a:solidFill>
              </a:rPr>
              <a:t>Long hair </a:t>
            </a:r>
            <a:r>
              <a:rPr lang="en-GB" dirty="0">
                <a:solidFill>
                  <a:srgbClr val="FF0000"/>
                </a:solidFill>
              </a:rPr>
              <a:t>– sensuality</a:t>
            </a:r>
          </a:p>
          <a:p>
            <a:r>
              <a:rPr lang="en-GB" b="1" dirty="0">
                <a:solidFill>
                  <a:srgbClr val="FF0000"/>
                </a:solidFill>
              </a:rPr>
              <a:t>Light of foot </a:t>
            </a:r>
            <a:r>
              <a:rPr lang="en-GB" dirty="0">
                <a:solidFill>
                  <a:srgbClr val="FF0000"/>
                </a:solidFill>
              </a:rPr>
              <a:t>– graceful or quick and unpredictable</a:t>
            </a:r>
          </a:p>
          <a:p>
            <a:r>
              <a:rPr lang="en-GB" b="1" dirty="0">
                <a:solidFill>
                  <a:srgbClr val="FF0000"/>
                </a:solidFill>
              </a:rPr>
              <a:t>Wild eyes </a:t>
            </a:r>
            <a:r>
              <a:rPr lang="en-GB" dirty="0">
                <a:solidFill>
                  <a:srgbClr val="FF0000"/>
                </a:solidFill>
              </a:rPr>
              <a:t>– supernatural? Or a promise of wild sex? </a:t>
            </a:r>
          </a:p>
        </p:txBody>
      </p:sp>
    </p:spTree>
    <p:extLst>
      <p:ext uri="{BB962C8B-B14F-4D97-AF65-F5344CB8AC3E}">
        <p14:creationId xmlns:p14="http://schemas.microsoft.com/office/powerpoint/2010/main" val="21923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1962" y="374666"/>
            <a:ext cx="4572000" cy="4247317"/>
          </a:xfrm>
          <a:prstGeom prst="rect">
            <a:avLst/>
          </a:prstGeom>
        </p:spPr>
        <p:txBody>
          <a:bodyPr>
            <a:spAutoFit/>
          </a:bodyPr>
          <a:lstStyle/>
          <a:p>
            <a:r>
              <a:rPr lang="en-GB" dirty="0"/>
              <a:t> </a:t>
            </a:r>
          </a:p>
          <a:p>
            <a:r>
              <a:rPr lang="en-GB" dirty="0">
                <a:solidFill>
                  <a:schemeClr val="bg1"/>
                </a:solidFill>
              </a:rPr>
              <a:t>V.</a:t>
            </a:r>
          </a:p>
          <a:p>
            <a:r>
              <a:rPr lang="en-GB" dirty="0">
                <a:solidFill>
                  <a:schemeClr val="bg1"/>
                </a:solidFill>
              </a:rPr>
              <a:t>I made a garland for her head,	</a:t>
            </a:r>
          </a:p>
          <a:p>
            <a:r>
              <a:rPr lang="en-GB" dirty="0">
                <a:solidFill>
                  <a:schemeClr val="bg1"/>
                </a:solidFill>
              </a:rPr>
              <a:t>  And bracelets too, and </a:t>
            </a:r>
            <a:r>
              <a:rPr lang="en-GB" dirty="0">
                <a:solidFill>
                  <a:srgbClr val="FF0000"/>
                </a:solidFill>
              </a:rPr>
              <a:t>fragrant zone;</a:t>
            </a:r>
            <a:r>
              <a:rPr lang="en-GB" dirty="0">
                <a:solidFill>
                  <a:schemeClr val="bg1"/>
                </a:solidFill>
              </a:rPr>
              <a:t>	</a:t>
            </a:r>
          </a:p>
          <a:p>
            <a:r>
              <a:rPr lang="en-GB" b="1" dirty="0">
                <a:solidFill>
                  <a:srgbClr val="FF0000"/>
                </a:solidFill>
              </a:rPr>
              <a:t>She </a:t>
            </a:r>
            <a:r>
              <a:rPr lang="en-GB" b="1" dirty="0" err="1">
                <a:solidFill>
                  <a:srgbClr val="FF0000"/>
                </a:solidFill>
              </a:rPr>
              <a:t>look’d</a:t>
            </a:r>
            <a:r>
              <a:rPr lang="en-GB" b="1" dirty="0">
                <a:solidFill>
                  <a:srgbClr val="FF0000"/>
                </a:solidFill>
              </a:rPr>
              <a:t> at me </a:t>
            </a:r>
            <a:r>
              <a:rPr lang="en-GB" dirty="0">
                <a:solidFill>
                  <a:schemeClr val="bg1"/>
                </a:solidFill>
              </a:rPr>
              <a:t>as she did love,	</a:t>
            </a:r>
          </a:p>
          <a:p>
            <a:r>
              <a:rPr lang="en-GB" dirty="0">
                <a:solidFill>
                  <a:schemeClr val="bg1"/>
                </a:solidFill>
              </a:rPr>
              <a:t>  And made </a:t>
            </a:r>
            <a:r>
              <a:rPr lang="en-GB" dirty="0">
                <a:solidFill>
                  <a:srgbClr val="FF0000"/>
                </a:solidFill>
              </a:rPr>
              <a:t>sweet moan.</a:t>
            </a:r>
            <a:r>
              <a:rPr lang="en-GB" dirty="0">
                <a:solidFill>
                  <a:schemeClr val="bg1"/>
                </a:solidFill>
              </a:rPr>
              <a:t>	</a:t>
            </a:r>
          </a:p>
          <a:p>
            <a:endParaRPr lang="en-GB" dirty="0"/>
          </a:p>
          <a:p>
            <a:r>
              <a:rPr lang="en-GB" dirty="0">
                <a:solidFill>
                  <a:schemeClr val="bg1"/>
                </a:solidFill>
              </a:rPr>
              <a:t>VI.</a:t>
            </a:r>
          </a:p>
          <a:p>
            <a:r>
              <a:rPr lang="en-GB" dirty="0">
                <a:solidFill>
                  <a:schemeClr val="bg1"/>
                </a:solidFill>
              </a:rPr>
              <a:t>I set her on my </a:t>
            </a:r>
            <a:r>
              <a:rPr lang="en-GB" dirty="0">
                <a:solidFill>
                  <a:srgbClr val="FF0000"/>
                </a:solidFill>
              </a:rPr>
              <a:t>pacing steed</a:t>
            </a:r>
            <a:r>
              <a:rPr lang="en-GB" dirty="0">
                <a:solidFill>
                  <a:schemeClr val="bg1"/>
                </a:solidFill>
              </a:rPr>
              <a:t>,	</a:t>
            </a:r>
          </a:p>
          <a:p>
            <a:r>
              <a:rPr lang="en-GB" dirty="0">
                <a:solidFill>
                  <a:schemeClr val="bg1"/>
                </a:solidFill>
              </a:rPr>
              <a:t>  And nothing else saw </a:t>
            </a:r>
            <a:r>
              <a:rPr lang="en-GB" dirty="0">
                <a:solidFill>
                  <a:srgbClr val="FF0000"/>
                </a:solidFill>
              </a:rPr>
              <a:t>all day long,</a:t>
            </a:r>
            <a:r>
              <a:rPr lang="en-GB" dirty="0">
                <a:solidFill>
                  <a:schemeClr val="bg1"/>
                </a:solidFill>
              </a:rPr>
              <a:t>	</a:t>
            </a:r>
          </a:p>
          <a:p>
            <a:r>
              <a:rPr lang="en-GB" dirty="0">
                <a:solidFill>
                  <a:schemeClr val="bg1"/>
                </a:solidFill>
              </a:rPr>
              <a:t>For sidelong would she bend, and sing	</a:t>
            </a:r>
          </a:p>
          <a:p>
            <a:r>
              <a:rPr lang="en-GB" dirty="0">
                <a:solidFill>
                  <a:schemeClr val="bg1"/>
                </a:solidFill>
              </a:rPr>
              <a:t>  A faery’s song.</a:t>
            </a:r>
          </a:p>
          <a:p>
            <a:endParaRPr lang="en-GB" dirty="0"/>
          </a:p>
          <a:p>
            <a:endParaRPr lang="en-GB" dirty="0"/>
          </a:p>
          <a:p>
            <a:endParaRPr lang="en-GB" dirty="0"/>
          </a:p>
        </p:txBody>
      </p:sp>
      <p:cxnSp>
        <p:nvCxnSpPr>
          <p:cNvPr id="3" name="Straight Arrow Connector 2"/>
          <p:cNvCxnSpPr/>
          <p:nvPr/>
        </p:nvCxnSpPr>
        <p:spPr>
          <a:xfrm flipV="1">
            <a:off x="6028660" y="776177"/>
            <a:ext cx="372140" cy="4890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5860" y="515679"/>
            <a:ext cx="2392326" cy="369332"/>
          </a:xfrm>
          <a:prstGeom prst="rect">
            <a:avLst/>
          </a:prstGeom>
          <a:noFill/>
        </p:spPr>
        <p:txBody>
          <a:bodyPr wrap="square" rtlCol="0">
            <a:spAutoFit/>
          </a:bodyPr>
          <a:lstStyle/>
          <a:p>
            <a:r>
              <a:rPr lang="en-GB" dirty="0">
                <a:solidFill>
                  <a:srgbClr val="FF0000"/>
                </a:solidFill>
              </a:rPr>
              <a:t>A belt of flowers. </a:t>
            </a:r>
            <a:endParaRPr lang="en-GB" b="1" dirty="0"/>
          </a:p>
        </p:txBody>
      </p:sp>
      <p:cxnSp>
        <p:nvCxnSpPr>
          <p:cNvPr id="10" name="Straight Arrow Connector 9"/>
          <p:cNvCxnSpPr/>
          <p:nvPr/>
        </p:nvCxnSpPr>
        <p:spPr>
          <a:xfrm flipH="1">
            <a:off x="1366284" y="1786270"/>
            <a:ext cx="1467293" cy="6113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8976" y="1682733"/>
            <a:ext cx="1323754" cy="1200329"/>
          </a:xfrm>
          <a:prstGeom prst="rect">
            <a:avLst/>
          </a:prstGeom>
          <a:noFill/>
        </p:spPr>
        <p:txBody>
          <a:bodyPr wrap="square" rtlCol="0">
            <a:spAutoFit/>
          </a:bodyPr>
          <a:lstStyle/>
          <a:p>
            <a:r>
              <a:rPr lang="en-GB" dirty="0">
                <a:solidFill>
                  <a:srgbClr val="FF0000"/>
                </a:solidFill>
              </a:rPr>
              <a:t>This suggests sexual confidence</a:t>
            </a:r>
          </a:p>
        </p:txBody>
      </p:sp>
      <p:sp>
        <p:nvSpPr>
          <p:cNvPr id="12" name="Right Brace 11"/>
          <p:cNvSpPr/>
          <p:nvPr/>
        </p:nvSpPr>
        <p:spPr>
          <a:xfrm>
            <a:off x="5932967" y="1610833"/>
            <a:ext cx="138224" cy="409353"/>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6214730" y="1504755"/>
            <a:ext cx="2610293" cy="646331"/>
          </a:xfrm>
          <a:prstGeom prst="rect">
            <a:avLst/>
          </a:prstGeom>
          <a:noFill/>
        </p:spPr>
        <p:txBody>
          <a:bodyPr wrap="square" rtlCol="0">
            <a:spAutoFit/>
          </a:bodyPr>
          <a:lstStyle/>
          <a:p>
            <a:r>
              <a:rPr lang="en-GB" dirty="0">
                <a:solidFill>
                  <a:srgbClr val="FF0000"/>
                </a:solidFill>
              </a:rPr>
              <a:t>This seems to suggest an erotic encounter.</a:t>
            </a:r>
          </a:p>
        </p:txBody>
      </p:sp>
    </p:spTree>
    <p:extLst>
      <p:ext uri="{BB962C8B-B14F-4D97-AF65-F5344CB8AC3E}">
        <p14:creationId xmlns:p14="http://schemas.microsoft.com/office/powerpoint/2010/main" val="179997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7764" y="543485"/>
            <a:ext cx="4875855" cy="3693319"/>
          </a:xfrm>
          <a:prstGeom prst="rect">
            <a:avLst/>
          </a:prstGeom>
        </p:spPr>
        <p:txBody>
          <a:bodyPr wrap="square">
            <a:spAutoFit/>
          </a:bodyPr>
          <a:lstStyle/>
          <a:p>
            <a:r>
              <a:rPr lang="en-GB" dirty="0">
                <a:solidFill>
                  <a:schemeClr val="bg1"/>
                </a:solidFill>
              </a:rPr>
              <a:t>VII.</a:t>
            </a:r>
          </a:p>
          <a:p>
            <a:r>
              <a:rPr lang="en-GB" dirty="0">
                <a:solidFill>
                  <a:schemeClr val="bg1"/>
                </a:solidFill>
              </a:rPr>
              <a:t>She found me roots of relish sweet,	 </a:t>
            </a:r>
          </a:p>
          <a:p>
            <a:r>
              <a:rPr lang="en-GB" dirty="0">
                <a:solidFill>
                  <a:schemeClr val="bg1"/>
                </a:solidFill>
              </a:rPr>
              <a:t>And honey wild, and </a:t>
            </a:r>
            <a:r>
              <a:rPr lang="en-GB" dirty="0">
                <a:solidFill>
                  <a:srgbClr val="FF0000"/>
                </a:solidFill>
              </a:rPr>
              <a:t>manna dew,</a:t>
            </a:r>
            <a:r>
              <a:rPr lang="en-GB" dirty="0">
                <a:solidFill>
                  <a:schemeClr val="bg1"/>
                </a:solidFill>
              </a:rPr>
              <a:t>	</a:t>
            </a:r>
          </a:p>
          <a:p>
            <a:r>
              <a:rPr lang="en-GB" dirty="0">
                <a:solidFill>
                  <a:schemeClr val="bg1"/>
                </a:solidFill>
              </a:rPr>
              <a:t>And sure in </a:t>
            </a:r>
            <a:r>
              <a:rPr lang="en-GB" b="1" dirty="0">
                <a:solidFill>
                  <a:srgbClr val="FF0000"/>
                </a:solidFill>
              </a:rPr>
              <a:t>language strange </a:t>
            </a:r>
            <a:r>
              <a:rPr lang="en-GB" dirty="0">
                <a:solidFill>
                  <a:schemeClr val="bg1"/>
                </a:solidFill>
              </a:rPr>
              <a:t>she said—	</a:t>
            </a:r>
          </a:p>
          <a:p>
            <a:r>
              <a:rPr lang="en-GB" dirty="0">
                <a:solidFill>
                  <a:schemeClr val="bg1"/>
                </a:solidFill>
              </a:rPr>
              <a:t>  “I love thee true.”	</a:t>
            </a:r>
          </a:p>
          <a:p>
            <a:r>
              <a:rPr lang="en-GB" dirty="0">
                <a:solidFill>
                  <a:schemeClr val="bg1"/>
                </a:solidFill>
              </a:rPr>
              <a:t> </a:t>
            </a:r>
          </a:p>
          <a:p>
            <a:r>
              <a:rPr lang="en-GB" dirty="0">
                <a:solidFill>
                  <a:schemeClr val="bg1"/>
                </a:solidFill>
              </a:rPr>
              <a:t>VIII.</a:t>
            </a:r>
          </a:p>
          <a:p>
            <a:r>
              <a:rPr lang="en-GB" dirty="0">
                <a:solidFill>
                  <a:schemeClr val="bg1"/>
                </a:solidFill>
              </a:rPr>
              <a:t>She took me to her elfin grot,	</a:t>
            </a:r>
          </a:p>
          <a:p>
            <a:r>
              <a:rPr lang="en-GB" dirty="0">
                <a:solidFill>
                  <a:schemeClr val="bg1"/>
                </a:solidFill>
              </a:rPr>
              <a:t>  And </a:t>
            </a:r>
            <a:r>
              <a:rPr lang="en-GB" b="1" dirty="0">
                <a:solidFill>
                  <a:schemeClr val="bg1"/>
                </a:solidFill>
              </a:rPr>
              <a:t>there </a:t>
            </a:r>
            <a:r>
              <a:rPr lang="en-GB" b="1" dirty="0">
                <a:solidFill>
                  <a:srgbClr val="FF0000"/>
                </a:solidFill>
              </a:rPr>
              <a:t>she wept</a:t>
            </a:r>
            <a:r>
              <a:rPr lang="en-GB" dirty="0">
                <a:solidFill>
                  <a:schemeClr val="bg1"/>
                </a:solidFill>
              </a:rPr>
              <a:t>, and </a:t>
            </a:r>
            <a:r>
              <a:rPr lang="en-GB" b="1" dirty="0" err="1">
                <a:solidFill>
                  <a:srgbClr val="FF0000"/>
                </a:solidFill>
              </a:rPr>
              <a:t>sigh’d</a:t>
            </a:r>
            <a:r>
              <a:rPr lang="en-GB" b="1" dirty="0">
                <a:solidFill>
                  <a:srgbClr val="FF0000"/>
                </a:solidFill>
              </a:rPr>
              <a:t> full sore</a:t>
            </a:r>
            <a:r>
              <a:rPr lang="en-GB" dirty="0">
                <a:solidFill>
                  <a:schemeClr val="bg1"/>
                </a:solidFill>
              </a:rPr>
              <a:t>,	        </a:t>
            </a:r>
          </a:p>
          <a:p>
            <a:r>
              <a:rPr lang="en-GB" dirty="0">
                <a:solidFill>
                  <a:schemeClr val="bg1"/>
                </a:solidFill>
              </a:rPr>
              <a:t>And there I shut her wild </a:t>
            </a:r>
            <a:r>
              <a:rPr lang="en-GB" dirty="0" err="1">
                <a:solidFill>
                  <a:schemeClr val="bg1"/>
                </a:solidFill>
              </a:rPr>
              <a:t>wild</a:t>
            </a:r>
            <a:r>
              <a:rPr lang="en-GB" dirty="0">
                <a:solidFill>
                  <a:schemeClr val="bg1"/>
                </a:solidFill>
              </a:rPr>
              <a:t> eyes	</a:t>
            </a:r>
          </a:p>
          <a:p>
            <a:r>
              <a:rPr lang="en-GB" dirty="0">
                <a:solidFill>
                  <a:schemeClr val="bg1"/>
                </a:solidFill>
              </a:rPr>
              <a:t>  With kisses four.	</a:t>
            </a:r>
          </a:p>
          <a:p>
            <a:r>
              <a:rPr lang="en-GB" dirty="0"/>
              <a:t> </a:t>
            </a:r>
          </a:p>
          <a:p>
            <a:endParaRPr lang="en-GB" dirty="0"/>
          </a:p>
        </p:txBody>
      </p:sp>
      <p:cxnSp>
        <p:nvCxnSpPr>
          <p:cNvPr id="3" name="Straight Arrow Connector 2"/>
          <p:cNvCxnSpPr/>
          <p:nvPr/>
        </p:nvCxnSpPr>
        <p:spPr>
          <a:xfrm flipV="1">
            <a:off x="5938284" y="834656"/>
            <a:ext cx="707065" cy="4040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25092" y="164804"/>
            <a:ext cx="2333847" cy="3970318"/>
          </a:xfrm>
          <a:prstGeom prst="rect">
            <a:avLst/>
          </a:prstGeom>
          <a:noFill/>
        </p:spPr>
        <p:txBody>
          <a:bodyPr wrap="square" rtlCol="0">
            <a:spAutoFit/>
          </a:bodyPr>
          <a:lstStyle/>
          <a:p>
            <a:r>
              <a:rPr lang="en-GB" dirty="0">
                <a:solidFill>
                  <a:schemeClr val="bg1"/>
                </a:solidFill>
              </a:rPr>
              <a:t>Manna = food from heaven; God provided this for the Israelites as they wandered in the desert after being freed from slavery. </a:t>
            </a:r>
          </a:p>
          <a:p>
            <a:endParaRPr lang="en-GB" dirty="0">
              <a:solidFill>
                <a:schemeClr val="bg1"/>
              </a:solidFill>
            </a:endParaRPr>
          </a:p>
          <a:p>
            <a:pPr marL="342900" indent="-342900">
              <a:buAutoNum type="arabicPeriod"/>
            </a:pPr>
            <a:r>
              <a:rPr lang="en-GB" dirty="0">
                <a:solidFill>
                  <a:schemeClr val="bg1"/>
                </a:solidFill>
              </a:rPr>
              <a:t>She is supernatural and has access to heavenly food</a:t>
            </a:r>
          </a:p>
          <a:p>
            <a:pPr marL="342900" indent="-342900">
              <a:buAutoNum type="arabicPeriod"/>
            </a:pPr>
            <a:endParaRPr lang="en-GB" dirty="0">
              <a:solidFill>
                <a:schemeClr val="bg1"/>
              </a:solidFill>
            </a:endParaRPr>
          </a:p>
          <a:p>
            <a:r>
              <a:rPr lang="en-GB" dirty="0">
                <a:solidFill>
                  <a:schemeClr val="bg1"/>
                </a:solidFill>
              </a:rPr>
              <a:t>2. This links to the man being enslaved by the lady.</a:t>
            </a:r>
          </a:p>
        </p:txBody>
      </p:sp>
      <p:cxnSp>
        <p:nvCxnSpPr>
          <p:cNvPr id="8" name="Straight Arrow Connector 7"/>
          <p:cNvCxnSpPr/>
          <p:nvPr/>
        </p:nvCxnSpPr>
        <p:spPr>
          <a:xfrm flipH="1" flipV="1">
            <a:off x="2046767" y="988828"/>
            <a:ext cx="1839433" cy="49973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7004" y="478465"/>
            <a:ext cx="1685261" cy="1200329"/>
          </a:xfrm>
          <a:prstGeom prst="rect">
            <a:avLst/>
          </a:prstGeom>
          <a:noFill/>
        </p:spPr>
        <p:txBody>
          <a:bodyPr wrap="square" rtlCol="0">
            <a:spAutoFit/>
          </a:bodyPr>
          <a:lstStyle/>
          <a:p>
            <a:r>
              <a:rPr lang="en-GB" b="1" dirty="0">
                <a:solidFill>
                  <a:schemeClr val="bg1"/>
                </a:solidFill>
              </a:rPr>
              <a:t>Paradox</a:t>
            </a:r>
            <a:r>
              <a:rPr lang="en-GB" dirty="0">
                <a:solidFill>
                  <a:schemeClr val="bg1"/>
                </a:solidFill>
              </a:rPr>
              <a:t>? Her language is strange but he understands it.</a:t>
            </a:r>
          </a:p>
        </p:txBody>
      </p:sp>
      <p:cxnSp>
        <p:nvCxnSpPr>
          <p:cNvPr id="12" name="Straight Arrow Connector 11"/>
          <p:cNvCxnSpPr/>
          <p:nvPr/>
        </p:nvCxnSpPr>
        <p:spPr>
          <a:xfrm flipH="1" flipV="1">
            <a:off x="4991986" y="2333847"/>
            <a:ext cx="260498" cy="2316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7752" y="1964515"/>
            <a:ext cx="1328468" cy="369332"/>
          </a:xfrm>
          <a:prstGeom prst="rect">
            <a:avLst/>
          </a:prstGeom>
          <a:noFill/>
        </p:spPr>
        <p:txBody>
          <a:bodyPr wrap="square" rtlCol="0">
            <a:spAutoFit/>
          </a:bodyPr>
          <a:lstStyle/>
          <a:p>
            <a:r>
              <a:rPr lang="en-GB" dirty="0">
                <a:solidFill>
                  <a:srgbClr val="FF0000"/>
                </a:solidFill>
              </a:rPr>
              <a:t>Grotto/cave</a:t>
            </a:r>
          </a:p>
        </p:txBody>
      </p:sp>
    </p:spTree>
    <p:extLst>
      <p:ext uri="{BB962C8B-B14F-4D97-AF65-F5344CB8AC3E}">
        <p14:creationId xmlns:p14="http://schemas.microsoft.com/office/powerpoint/2010/main" val="311854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35289" y="549164"/>
            <a:ext cx="4858817" cy="3970318"/>
          </a:xfrm>
          <a:prstGeom prst="rect">
            <a:avLst/>
          </a:prstGeom>
        </p:spPr>
        <p:txBody>
          <a:bodyPr wrap="square">
            <a:spAutoFit/>
          </a:bodyPr>
          <a:lstStyle/>
          <a:p>
            <a:r>
              <a:rPr lang="en-GB" dirty="0"/>
              <a:t> </a:t>
            </a:r>
          </a:p>
          <a:p>
            <a:r>
              <a:rPr lang="en-GB" dirty="0">
                <a:solidFill>
                  <a:schemeClr val="bg1"/>
                </a:solidFill>
              </a:rPr>
              <a:t>IX.</a:t>
            </a:r>
          </a:p>
          <a:p>
            <a:r>
              <a:rPr lang="en-GB" dirty="0">
                <a:solidFill>
                  <a:schemeClr val="bg1"/>
                </a:solidFill>
              </a:rPr>
              <a:t>And there she </a:t>
            </a:r>
            <a:r>
              <a:rPr lang="en-GB" dirty="0">
                <a:solidFill>
                  <a:srgbClr val="FF0000"/>
                </a:solidFill>
              </a:rPr>
              <a:t>lulled</a:t>
            </a:r>
            <a:r>
              <a:rPr lang="en-GB" dirty="0"/>
              <a:t> </a:t>
            </a:r>
            <a:r>
              <a:rPr lang="en-GB" dirty="0">
                <a:solidFill>
                  <a:schemeClr val="bg1"/>
                </a:solidFill>
              </a:rPr>
              <a:t>me asleep,</a:t>
            </a:r>
            <a:r>
              <a:rPr lang="en-GB" dirty="0"/>
              <a:t>	</a:t>
            </a:r>
          </a:p>
          <a:p>
            <a:r>
              <a:rPr lang="en-GB" dirty="0"/>
              <a:t>  </a:t>
            </a:r>
            <a:r>
              <a:rPr lang="en-GB" dirty="0">
                <a:solidFill>
                  <a:schemeClr val="bg1"/>
                </a:solidFill>
              </a:rPr>
              <a:t>And there I </a:t>
            </a:r>
            <a:r>
              <a:rPr lang="en-GB" b="1" dirty="0" err="1">
                <a:solidFill>
                  <a:srgbClr val="FF0000"/>
                </a:solidFill>
              </a:rPr>
              <a:t>dream’d</a:t>
            </a:r>
            <a:r>
              <a:rPr lang="en-GB" b="1" dirty="0">
                <a:solidFill>
                  <a:srgbClr val="FF0000"/>
                </a:solidFill>
              </a:rPr>
              <a:t> </a:t>
            </a:r>
            <a:r>
              <a:rPr lang="en-GB" dirty="0">
                <a:solidFill>
                  <a:srgbClr val="FF0000"/>
                </a:solidFill>
              </a:rPr>
              <a:t>—Ah! woe betide!</a:t>
            </a:r>
            <a:r>
              <a:rPr lang="en-GB" dirty="0"/>
              <a:t>	</a:t>
            </a:r>
          </a:p>
          <a:p>
            <a:r>
              <a:rPr lang="en-GB" dirty="0">
                <a:solidFill>
                  <a:schemeClr val="bg1"/>
                </a:solidFill>
              </a:rPr>
              <a:t>The latest </a:t>
            </a:r>
            <a:r>
              <a:rPr lang="en-GB" b="1" dirty="0">
                <a:solidFill>
                  <a:srgbClr val="FF0000"/>
                </a:solidFill>
              </a:rPr>
              <a:t>dream</a:t>
            </a:r>
            <a:r>
              <a:rPr lang="en-GB" dirty="0"/>
              <a:t> </a:t>
            </a:r>
            <a:r>
              <a:rPr lang="en-GB" dirty="0">
                <a:solidFill>
                  <a:schemeClr val="bg1"/>
                </a:solidFill>
              </a:rPr>
              <a:t>I ever </a:t>
            </a:r>
            <a:r>
              <a:rPr lang="en-GB" b="1" dirty="0" err="1">
                <a:solidFill>
                  <a:srgbClr val="FF0000"/>
                </a:solidFill>
              </a:rPr>
              <a:t>dream’d</a:t>
            </a:r>
            <a:r>
              <a:rPr lang="en-GB" dirty="0"/>
              <a:t>	        </a:t>
            </a:r>
          </a:p>
          <a:p>
            <a:r>
              <a:rPr lang="en-GB" dirty="0"/>
              <a:t>  </a:t>
            </a:r>
            <a:r>
              <a:rPr lang="en-GB" dirty="0">
                <a:solidFill>
                  <a:schemeClr val="bg1"/>
                </a:solidFill>
              </a:rPr>
              <a:t>On the cold hill’s side.</a:t>
            </a:r>
          </a:p>
          <a:p>
            <a:endParaRPr lang="en-GB" dirty="0"/>
          </a:p>
          <a:p>
            <a:r>
              <a:rPr lang="en-GB" dirty="0">
                <a:solidFill>
                  <a:schemeClr val="bg1"/>
                </a:solidFill>
              </a:rPr>
              <a:t>X.</a:t>
            </a:r>
          </a:p>
          <a:p>
            <a:r>
              <a:rPr lang="en-GB" dirty="0">
                <a:solidFill>
                  <a:schemeClr val="bg1"/>
                </a:solidFill>
              </a:rPr>
              <a:t>I saw </a:t>
            </a:r>
            <a:r>
              <a:rPr lang="en-GB" b="1" dirty="0">
                <a:solidFill>
                  <a:srgbClr val="FF0000"/>
                </a:solidFill>
              </a:rPr>
              <a:t>pale</a:t>
            </a:r>
            <a:r>
              <a:rPr lang="en-GB" b="1" dirty="0"/>
              <a:t> </a:t>
            </a:r>
            <a:r>
              <a:rPr lang="en-GB" dirty="0">
                <a:solidFill>
                  <a:schemeClr val="bg1"/>
                </a:solidFill>
              </a:rPr>
              <a:t>kings and princes too,</a:t>
            </a:r>
            <a:r>
              <a:rPr lang="en-GB" dirty="0"/>
              <a:t>	</a:t>
            </a:r>
          </a:p>
          <a:p>
            <a:r>
              <a:rPr lang="en-GB" dirty="0"/>
              <a:t>  </a:t>
            </a:r>
            <a:r>
              <a:rPr lang="en-GB" b="1" dirty="0">
                <a:solidFill>
                  <a:srgbClr val="FF0000"/>
                </a:solidFill>
              </a:rPr>
              <a:t>Pale</a:t>
            </a:r>
            <a:r>
              <a:rPr lang="en-GB" dirty="0"/>
              <a:t> </a:t>
            </a:r>
            <a:r>
              <a:rPr lang="en-GB" dirty="0">
                <a:solidFill>
                  <a:schemeClr val="bg1"/>
                </a:solidFill>
              </a:rPr>
              <a:t>warriors, death-</a:t>
            </a:r>
            <a:r>
              <a:rPr lang="en-GB" b="1" dirty="0">
                <a:solidFill>
                  <a:srgbClr val="FF0000"/>
                </a:solidFill>
              </a:rPr>
              <a:t>pale</a:t>
            </a:r>
            <a:r>
              <a:rPr lang="en-GB" b="1" dirty="0">
                <a:solidFill>
                  <a:schemeClr val="bg1"/>
                </a:solidFill>
              </a:rPr>
              <a:t> </a:t>
            </a:r>
            <a:r>
              <a:rPr lang="en-GB" dirty="0">
                <a:solidFill>
                  <a:schemeClr val="bg1"/>
                </a:solidFill>
              </a:rPr>
              <a:t>were they </a:t>
            </a:r>
            <a:r>
              <a:rPr lang="en-GB" dirty="0">
                <a:solidFill>
                  <a:srgbClr val="FF0000"/>
                </a:solidFill>
              </a:rPr>
              <a:t>all</a:t>
            </a:r>
            <a:r>
              <a:rPr lang="en-GB" dirty="0"/>
              <a:t>;	</a:t>
            </a:r>
          </a:p>
          <a:p>
            <a:r>
              <a:rPr lang="en-GB" dirty="0">
                <a:solidFill>
                  <a:schemeClr val="bg1"/>
                </a:solidFill>
              </a:rPr>
              <a:t>They cried—“La </a:t>
            </a:r>
            <a:r>
              <a:rPr lang="en-GB" dirty="0">
                <a:solidFill>
                  <a:srgbClr val="FF0000"/>
                </a:solidFill>
              </a:rPr>
              <a:t>Belle</a:t>
            </a:r>
            <a:r>
              <a:rPr lang="en-GB" dirty="0"/>
              <a:t> </a:t>
            </a:r>
            <a:r>
              <a:rPr lang="en-GB" dirty="0">
                <a:solidFill>
                  <a:schemeClr val="bg1"/>
                </a:solidFill>
              </a:rPr>
              <a:t>Dame sans </a:t>
            </a:r>
            <a:r>
              <a:rPr lang="en-GB" dirty="0" err="1">
                <a:solidFill>
                  <a:schemeClr val="bg1"/>
                </a:solidFill>
              </a:rPr>
              <a:t>Merci</a:t>
            </a:r>
            <a:r>
              <a:rPr lang="en-GB" dirty="0">
                <a:solidFill>
                  <a:schemeClr val="bg1"/>
                </a:solidFill>
              </a:rPr>
              <a:t>	</a:t>
            </a:r>
          </a:p>
          <a:p>
            <a:r>
              <a:rPr lang="en-GB" dirty="0"/>
              <a:t>  </a:t>
            </a:r>
            <a:r>
              <a:rPr lang="en-GB" dirty="0">
                <a:solidFill>
                  <a:schemeClr val="bg1"/>
                </a:solidFill>
              </a:rPr>
              <a:t>Ha</a:t>
            </a:r>
            <a:r>
              <a:rPr lang="en-GB" b="1" dirty="0">
                <a:solidFill>
                  <a:srgbClr val="FF0000"/>
                </a:solidFill>
              </a:rPr>
              <a:t>th</a:t>
            </a:r>
            <a:r>
              <a:rPr lang="en-GB" dirty="0"/>
              <a:t> </a:t>
            </a:r>
            <a:r>
              <a:rPr lang="en-GB" b="1" dirty="0">
                <a:solidFill>
                  <a:srgbClr val="FF0000"/>
                </a:solidFill>
              </a:rPr>
              <a:t>th</a:t>
            </a:r>
            <a:r>
              <a:rPr lang="en-GB" dirty="0">
                <a:solidFill>
                  <a:schemeClr val="bg1"/>
                </a:solidFill>
              </a:rPr>
              <a:t>ee in </a:t>
            </a:r>
            <a:r>
              <a:rPr lang="en-GB" b="1" dirty="0">
                <a:solidFill>
                  <a:srgbClr val="FF0000"/>
                </a:solidFill>
              </a:rPr>
              <a:t>th</a:t>
            </a:r>
            <a:r>
              <a:rPr lang="en-GB" dirty="0">
                <a:solidFill>
                  <a:srgbClr val="FF0000"/>
                </a:solidFill>
              </a:rPr>
              <a:t>rall</a:t>
            </a:r>
            <a:r>
              <a:rPr lang="en-GB" dirty="0">
                <a:solidFill>
                  <a:schemeClr val="bg1"/>
                </a:solidFill>
              </a:rPr>
              <a:t>!”</a:t>
            </a:r>
            <a:r>
              <a:rPr lang="en-GB" dirty="0"/>
              <a:t> 	</a:t>
            </a:r>
          </a:p>
          <a:p>
            <a:r>
              <a:rPr lang="en-GB" dirty="0"/>
              <a:t> </a:t>
            </a:r>
          </a:p>
          <a:p>
            <a:endParaRPr lang="en-GB" dirty="0"/>
          </a:p>
        </p:txBody>
      </p:sp>
      <p:cxnSp>
        <p:nvCxnSpPr>
          <p:cNvPr id="3" name="Straight Arrow Connector 2"/>
          <p:cNvCxnSpPr/>
          <p:nvPr/>
        </p:nvCxnSpPr>
        <p:spPr>
          <a:xfrm flipV="1">
            <a:off x="4412512" y="563526"/>
            <a:ext cx="292395" cy="5475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04907" y="190983"/>
            <a:ext cx="2955851" cy="646331"/>
          </a:xfrm>
          <a:prstGeom prst="rect">
            <a:avLst/>
          </a:prstGeom>
          <a:noFill/>
        </p:spPr>
        <p:txBody>
          <a:bodyPr wrap="square" rtlCol="0">
            <a:spAutoFit/>
          </a:bodyPr>
          <a:lstStyle/>
          <a:p>
            <a:r>
              <a:rPr lang="en-GB" dirty="0">
                <a:solidFill>
                  <a:schemeClr val="bg1"/>
                </a:solidFill>
              </a:rPr>
              <a:t>A gentle, almost onomatopoeic word</a:t>
            </a:r>
          </a:p>
        </p:txBody>
      </p:sp>
      <p:cxnSp>
        <p:nvCxnSpPr>
          <p:cNvPr id="8" name="Straight Arrow Connector 7"/>
          <p:cNvCxnSpPr/>
          <p:nvPr/>
        </p:nvCxnSpPr>
        <p:spPr>
          <a:xfrm flipV="1">
            <a:off x="6283842" y="1212112"/>
            <a:ext cx="574158" cy="2445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84581" y="837314"/>
            <a:ext cx="2057400" cy="1200329"/>
          </a:xfrm>
          <a:prstGeom prst="rect">
            <a:avLst/>
          </a:prstGeom>
          <a:noFill/>
        </p:spPr>
        <p:txBody>
          <a:bodyPr wrap="square" rtlCol="0">
            <a:spAutoFit/>
          </a:bodyPr>
          <a:lstStyle/>
          <a:p>
            <a:r>
              <a:rPr lang="en-GB" dirty="0">
                <a:solidFill>
                  <a:schemeClr val="bg1"/>
                </a:solidFill>
              </a:rPr>
              <a:t>Exclamation of extreme grief; note he interrupts himself to utter it</a:t>
            </a:r>
          </a:p>
        </p:txBody>
      </p:sp>
      <p:sp>
        <p:nvSpPr>
          <p:cNvPr id="11" name="Left Brace 10"/>
          <p:cNvSpPr/>
          <p:nvPr/>
        </p:nvSpPr>
        <p:spPr>
          <a:xfrm>
            <a:off x="2482702" y="1515140"/>
            <a:ext cx="152587" cy="65390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269265" y="930348"/>
            <a:ext cx="2137144" cy="1477328"/>
          </a:xfrm>
          <a:prstGeom prst="rect">
            <a:avLst/>
          </a:prstGeom>
          <a:noFill/>
        </p:spPr>
        <p:txBody>
          <a:bodyPr wrap="square" rtlCol="0">
            <a:spAutoFit/>
          </a:bodyPr>
          <a:lstStyle/>
          <a:p>
            <a:r>
              <a:rPr lang="en-GB" b="1" dirty="0">
                <a:solidFill>
                  <a:schemeClr val="bg1"/>
                </a:solidFill>
              </a:rPr>
              <a:t>Repetition</a:t>
            </a:r>
            <a:r>
              <a:rPr lang="en-GB" dirty="0">
                <a:solidFill>
                  <a:schemeClr val="bg1"/>
                </a:solidFill>
              </a:rPr>
              <a:t> reinforces the importance of this dream – the ‘latest’ (i.e. last) he will have</a:t>
            </a:r>
          </a:p>
        </p:txBody>
      </p:sp>
      <p:cxnSp>
        <p:nvCxnSpPr>
          <p:cNvPr id="14" name="Straight Arrow Connector 13"/>
          <p:cNvCxnSpPr/>
          <p:nvPr/>
        </p:nvCxnSpPr>
        <p:spPr>
          <a:xfrm>
            <a:off x="4912242" y="2169042"/>
            <a:ext cx="1658679" cy="3652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50665" y="2328530"/>
            <a:ext cx="1881963" cy="369332"/>
          </a:xfrm>
          <a:prstGeom prst="rect">
            <a:avLst/>
          </a:prstGeom>
          <a:noFill/>
        </p:spPr>
        <p:txBody>
          <a:bodyPr wrap="square" rtlCol="0">
            <a:spAutoFit/>
          </a:bodyPr>
          <a:lstStyle/>
          <a:p>
            <a:r>
              <a:rPr lang="en-GB" b="1" dirty="0">
                <a:solidFill>
                  <a:schemeClr val="bg1"/>
                </a:solidFill>
              </a:rPr>
              <a:t>A shift in tone</a:t>
            </a:r>
          </a:p>
        </p:txBody>
      </p:sp>
      <p:sp>
        <p:nvSpPr>
          <p:cNvPr id="16" name="Left Brace 15"/>
          <p:cNvSpPr/>
          <p:nvPr/>
        </p:nvSpPr>
        <p:spPr>
          <a:xfrm>
            <a:off x="2503968" y="2768009"/>
            <a:ext cx="152587" cy="65390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269265" y="2697862"/>
            <a:ext cx="2137144" cy="923330"/>
          </a:xfrm>
          <a:prstGeom prst="rect">
            <a:avLst/>
          </a:prstGeom>
          <a:noFill/>
        </p:spPr>
        <p:txBody>
          <a:bodyPr wrap="square" rtlCol="0">
            <a:spAutoFit/>
          </a:bodyPr>
          <a:lstStyle/>
          <a:p>
            <a:r>
              <a:rPr lang="en-GB" b="1" dirty="0">
                <a:solidFill>
                  <a:schemeClr val="bg1"/>
                </a:solidFill>
              </a:rPr>
              <a:t>Repetition</a:t>
            </a:r>
            <a:r>
              <a:rPr lang="en-GB" dirty="0">
                <a:solidFill>
                  <a:schemeClr val="bg1"/>
                </a:solidFill>
              </a:rPr>
              <a:t> of ‘pale’ echoes ‘dream’ and links the two</a:t>
            </a:r>
          </a:p>
        </p:txBody>
      </p:sp>
      <p:sp>
        <p:nvSpPr>
          <p:cNvPr id="19" name="Right Brace 18"/>
          <p:cNvSpPr/>
          <p:nvPr/>
        </p:nvSpPr>
        <p:spPr>
          <a:xfrm>
            <a:off x="6650665" y="3040912"/>
            <a:ext cx="85061" cy="797441"/>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6858000" y="3014330"/>
            <a:ext cx="1844749" cy="1754326"/>
          </a:xfrm>
          <a:prstGeom prst="rect">
            <a:avLst/>
          </a:prstGeom>
          <a:noFill/>
        </p:spPr>
        <p:txBody>
          <a:bodyPr wrap="square" rtlCol="0">
            <a:spAutoFit/>
          </a:bodyPr>
          <a:lstStyle/>
          <a:p>
            <a:r>
              <a:rPr lang="en-GB" b="1" dirty="0">
                <a:solidFill>
                  <a:schemeClr val="bg1"/>
                </a:solidFill>
              </a:rPr>
              <a:t>Consonance</a:t>
            </a:r>
            <a:r>
              <a:rPr lang="en-GB" dirty="0">
                <a:solidFill>
                  <a:schemeClr val="bg1"/>
                </a:solidFill>
              </a:rPr>
              <a:t> links these words, suggesting cause/effect – the shared fate of the knight</a:t>
            </a:r>
          </a:p>
        </p:txBody>
      </p:sp>
      <p:cxnSp>
        <p:nvCxnSpPr>
          <p:cNvPr id="22" name="Straight Arrow Connector 21"/>
          <p:cNvCxnSpPr/>
          <p:nvPr/>
        </p:nvCxnSpPr>
        <p:spPr>
          <a:xfrm>
            <a:off x="4077586" y="3949995"/>
            <a:ext cx="2727251" cy="11855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0" y="4933507"/>
            <a:ext cx="1717158" cy="1200329"/>
          </a:xfrm>
          <a:prstGeom prst="rect">
            <a:avLst/>
          </a:prstGeom>
          <a:noFill/>
        </p:spPr>
        <p:txBody>
          <a:bodyPr wrap="square" rtlCol="0">
            <a:spAutoFit/>
          </a:bodyPr>
          <a:lstStyle/>
          <a:p>
            <a:r>
              <a:rPr lang="en-GB" dirty="0">
                <a:solidFill>
                  <a:schemeClr val="bg1"/>
                </a:solidFill>
              </a:rPr>
              <a:t>Harsh sound of their cry – this wakes him in the next stanza</a:t>
            </a:r>
          </a:p>
        </p:txBody>
      </p:sp>
    </p:spTree>
    <p:extLst>
      <p:ext uri="{BB962C8B-B14F-4D97-AF65-F5344CB8AC3E}">
        <p14:creationId xmlns:p14="http://schemas.microsoft.com/office/powerpoint/2010/main" val="21026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66527" y="549436"/>
            <a:ext cx="4847456" cy="3416320"/>
          </a:xfrm>
          <a:prstGeom prst="rect">
            <a:avLst/>
          </a:prstGeom>
        </p:spPr>
        <p:txBody>
          <a:bodyPr wrap="square">
            <a:spAutoFit/>
          </a:bodyPr>
          <a:lstStyle/>
          <a:p>
            <a:r>
              <a:rPr lang="en-GB" dirty="0">
                <a:solidFill>
                  <a:schemeClr val="bg1"/>
                </a:solidFill>
              </a:rPr>
              <a:t>	</a:t>
            </a:r>
          </a:p>
          <a:p>
            <a:r>
              <a:rPr lang="en-GB" dirty="0">
                <a:solidFill>
                  <a:schemeClr val="bg1"/>
                </a:solidFill>
              </a:rPr>
              <a:t>XI.</a:t>
            </a:r>
          </a:p>
          <a:p>
            <a:r>
              <a:rPr lang="en-GB" dirty="0">
                <a:solidFill>
                  <a:schemeClr val="bg1"/>
                </a:solidFill>
              </a:rPr>
              <a:t>I saw their starved lips in the </a:t>
            </a:r>
            <a:r>
              <a:rPr lang="en-GB" dirty="0" err="1">
                <a:solidFill>
                  <a:schemeClr val="bg1"/>
                </a:solidFill>
              </a:rPr>
              <a:t>gloam</a:t>
            </a:r>
            <a:r>
              <a:rPr lang="en-GB" dirty="0">
                <a:solidFill>
                  <a:schemeClr val="bg1"/>
                </a:solidFill>
              </a:rPr>
              <a:t>,	</a:t>
            </a:r>
          </a:p>
          <a:p>
            <a:r>
              <a:rPr lang="en-GB" dirty="0">
                <a:solidFill>
                  <a:schemeClr val="bg1"/>
                </a:solidFill>
              </a:rPr>
              <a:t>  With </a:t>
            </a:r>
            <a:r>
              <a:rPr lang="en-GB" b="1" dirty="0">
                <a:solidFill>
                  <a:schemeClr val="bg1"/>
                </a:solidFill>
              </a:rPr>
              <a:t>horrid warning </a:t>
            </a:r>
            <a:r>
              <a:rPr lang="en-GB" dirty="0">
                <a:solidFill>
                  <a:schemeClr val="bg1"/>
                </a:solidFill>
              </a:rPr>
              <a:t>gaped wide,	</a:t>
            </a:r>
          </a:p>
          <a:p>
            <a:r>
              <a:rPr lang="en-GB" dirty="0">
                <a:solidFill>
                  <a:schemeClr val="bg1"/>
                </a:solidFill>
              </a:rPr>
              <a:t>And I awoke and found me here,	</a:t>
            </a:r>
          </a:p>
          <a:p>
            <a:r>
              <a:rPr lang="en-GB" dirty="0">
                <a:solidFill>
                  <a:schemeClr val="bg1"/>
                </a:solidFill>
              </a:rPr>
              <a:t>  On the cold hill’s side.	</a:t>
            </a:r>
          </a:p>
          <a:p>
            <a:r>
              <a:rPr lang="en-GB" dirty="0">
                <a:solidFill>
                  <a:schemeClr val="bg1"/>
                </a:solidFill>
              </a:rPr>
              <a:t> </a:t>
            </a:r>
          </a:p>
          <a:p>
            <a:r>
              <a:rPr lang="en-GB" dirty="0">
                <a:solidFill>
                  <a:schemeClr val="bg1"/>
                </a:solidFill>
              </a:rPr>
              <a:t>XII.</a:t>
            </a:r>
          </a:p>
          <a:p>
            <a:r>
              <a:rPr lang="en-GB" dirty="0">
                <a:solidFill>
                  <a:schemeClr val="bg1"/>
                </a:solidFill>
              </a:rPr>
              <a:t>And this is why I sojourn here,	 </a:t>
            </a:r>
          </a:p>
          <a:p>
            <a:r>
              <a:rPr lang="en-GB" dirty="0">
                <a:solidFill>
                  <a:schemeClr val="bg1"/>
                </a:solidFill>
              </a:rPr>
              <a:t>Alone and </a:t>
            </a:r>
            <a:r>
              <a:rPr lang="en-GB" b="1" dirty="0">
                <a:solidFill>
                  <a:schemeClr val="bg1"/>
                </a:solidFill>
              </a:rPr>
              <a:t>palely</a:t>
            </a:r>
            <a:r>
              <a:rPr lang="en-GB" dirty="0">
                <a:solidFill>
                  <a:schemeClr val="bg1"/>
                </a:solidFill>
              </a:rPr>
              <a:t> loitering,	</a:t>
            </a:r>
          </a:p>
          <a:p>
            <a:r>
              <a:rPr lang="en-GB" dirty="0">
                <a:solidFill>
                  <a:schemeClr val="bg1"/>
                </a:solidFill>
              </a:rPr>
              <a:t>Though the sedge is </a:t>
            </a:r>
            <a:r>
              <a:rPr lang="en-GB" dirty="0" err="1">
                <a:solidFill>
                  <a:schemeClr val="bg1"/>
                </a:solidFill>
              </a:rPr>
              <a:t>wither’d</a:t>
            </a:r>
            <a:r>
              <a:rPr lang="en-GB" dirty="0">
                <a:solidFill>
                  <a:schemeClr val="bg1"/>
                </a:solidFill>
              </a:rPr>
              <a:t> from the lake,	</a:t>
            </a:r>
          </a:p>
          <a:p>
            <a:r>
              <a:rPr lang="en-GB" dirty="0">
                <a:solidFill>
                  <a:schemeClr val="bg1"/>
                </a:solidFill>
              </a:rPr>
              <a:t>  And no birds sing.</a:t>
            </a:r>
          </a:p>
        </p:txBody>
      </p:sp>
      <p:cxnSp>
        <p:nvCxnSpPr>
          <p:cNvPr id="3" name="Straight Arrow Connector 2"/>
          <p:cNvCxnSpPr/>
          <p:nvPr/>
        </p:nvCxnSpPr>
        <p:spPr>
          <a:xfrm flipV="1">
            <a:off x="5677786" y="738963"/>
            <a:ext cx="350874" cy="4412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60558" y="483781"/>
            <a:ext cx="1398182" cy="369332"/>
          </a:xfrm>
          <a:prstGeom prst="rect">
            <a:avLst/>
          </a:prstGeom>
          <a:noFill/>
        </p:spPr>
        <p:txBody>
          <a:bodyPr wrap="square" rtlCol="0">
            <a:spAutoFit/>
          </a:bodyPr>
          <a:lstStyle/>
          <a:p>
            <a:r>
              <a:rPr lang="en-GB" dirty="0">
                <a:solidFill>
                  <a:schemeClr val="bg1"/>
                </a:solidFill>
              </a:rPr>
              <a:t>dusk</a:t>
            </a:r>
          </a:p>
        </p:txBody>
      </p:sp>
      <p:cxnSp>
        <p:nvCxnSpPr>
          <p:cNvPr id="8" name="Straight Arrow Connector 7"/>
          <p:cNvCxnSpPr/>
          <p:nvPr/>
        </p:nvCxnSpPr>
        <p:spPr>
          <a:xfrm flipH="1">
            <a:off x="1940442" y="1616149"/>
            <a:ext cx="829339" cy="1169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3028" y="1057267"/>
            <a:ext cx="1903228" cy="1200329"/>
          </a:xfrm>
          <a:prstGeom prst="rect">
            <a:avLst/>
          </a:prstGeom>
          <a:noFill/>
        </p:spPr>
        <p:txBody>
          <a:bodyPr wrap="square" rtlCol="0">
            <a:spAutoFit/>
          </a:bodyPr>
          <a:lstStyle/>
          <a:p>
            <a:r>
              <a:rPr lang="en-GB" dirty="0">
                <a:solidFill>
                  <a:schemeClr val="bg1"/>
                </a:solidFill>
              </a:rPr>
              <a:t>Love and illness/death are linked via this ‘horrid warning’</a:t>
            </a:r>
          </a:p>
        </p:txBody>
      </p:sp>
      <p:cxnSp>
        <p:nvCxnSpPr>
          <p:cNvPr id="12" name="Straight Arrow Connector 11"/>
          <p:cNvCxnSpPr/>
          <p:nvPr/>
        </p:nvCxnSpPr>
        <p:spPr>
          <a:xfrm flipV="1">
            <a:off x="4369981" y="2918637"/>
            <a:ext cx="1881963" cy="2445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42320" y="2733971"/>
            <a:ext cx="2009554" cy="369332"/>
          </a:xfrm>
          <a:prstGeom prst="rect">
            <a:avLst/>
          </a:prstGeom>
          <a:noFill/>
        </p:spPr>
        <p:txBody>
          <a:bodyPr wrap="square" rtlCol="0">
            <a:spAutoFit/>
          </a:bodyPr>
          <a:lstStyle/>
          <a:p>
            <a:r>
              <a:rPr lang="en-GB" dirty="0">
                <a:solidFill>
                  <a:schemeClr val="bg1"/>
                </a:solidFill>
              </a:rPr>
              <a:t>Death approaches</a:t>
            </a:r>
          </a:p>
        </p:txBody>
      </p:sp>
      <p:cxnSp>
        <p:nvCxnSpPr>
          <p:cNvPr id="15" name="Straight Arrow Connector 14"/>
          <p:cNvCxnSpPr/>
          <p:nvPr/>
        </p:nvCxnSpPr>
        <p:spPr>
          <a:xfrm>
            <a:off x="4699591" y="3811772"/>
            <a:ext cx="1178596" cy="4465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8916" y="4031411"/>
            <a:ext cx="2254103" cy="2031325"/>
          </a:xfrm>
          <a:prstGeom prst="rect">
            <a:avLst/>
          </a:prstGeom>
          <a:noFill/>
        </p:spPr>
        <p:txBody>
          <a:bodyPr wrap="square" rtlCol="0">
            <a:spAutoFit/>
          </a:bodyPr>
          <a:lstStyle/>
          <a:p>
            <a:r>
              <a:rPr lang="en-GB" dirty="0">
                <a:solidFill>
                  <a:schemeClr val="bg1"/>
                </a:solidFill>
              </a:rPr>
              <a:t>The closing lines are </a:t>
            </a:r>
            <a:r>
              <a:rPr lang="en-GB" b="1" dirty="0">
                <a:solidFill>
                  <a:schemeClr val="bg1"/>
                </a:solidFill>
              </a:rPr>
              <a:t>repeated</a:t>
            </a:r>
            <a:r>
              <a:rPr lang="en-GB" dirty="0">
                <a:solidFill>
                  <a:schemeClr val="bg1"/>
                </a:solidFill>
              </a:rPr>
              <a:t> from stanza 1 but spoken by a different voice</a:t>
            </a:r>
          </a:p>
          <a:p>
            <a:endParaRPr lang="en-GB" dirty="0">
              <a:solidFill>
                <a:schemeClr val="bg1"/>
              </a:solidFill>
            </a:endParaRPr>
          </a:p>
          <a:p>
            <a:r>
              <a:rPr lang="en-GB" b="1" dirty="0">
                <a:solidFill>
                  <a:schemeClr val="bg1"/>
                </a:solidFill>
              </a:rPr>
              <a:t>What is the effect of this?</a:t>
            </a:r>
          </a:p>
        </p:txBody>
      </p:sp>
      <p:sp>
        <p:nvSpPr>
          <p:cNvPr id="17" name="TextBox 16"/>
          <p:cNvSpPr txBox="1"/>
          <p:nvPr/>
        </p:nvSpPr>
        <p:spPr>
          <a:xfrm>
            <a:off x="303028" y="4758915"/>
            <a:ext cx="6267894" cy="646331"/>
          </a:xfrm>
          <a:prstGeom prst="rect">
            <a:avLst/>
          </a:prstGeom>
          <a:noFill/>
        </p:spPr>
        <p:txBody>
          <a:bodyPr wrap="square" rtlCol="0">
            <a:spAutoFit/>
          </a:bodyPr>
          <a:lstStyle/>
          <a:p>
            <a:r>
              <a:rPr lang="en-GB" b="1" dirty="0"/>
              <a:t>What is the poet saying here?</a:t>
            </a:r>
          </a:p>
          <a:p>
            <a:endParaRPr lang="en-GB" b="1" dirty="0"/>
          </a:p>
        </p:txBody>
      </p:sp>
    </p:spTree>
    <p:extLst>
      <p:ext uri="{BB962C8B-B14F-4D97-AF65-F5344CB8AC3E}">
        <p14:creationId xmlns:p14="http://schemas.microsoft.com/office/powerpoint/2010/main" val="266888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UUQwtNmGrsY/UFmUtNPwQ6I/AAAAAAAAnR4/IqSSWKx1CIw/s640/10-Imagenes-de-Flores-Full-HD_Fotos-de-Flores-Fotoblogx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6076"/>
            <a:ext cx="4163076" cy="2601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0629" y="68155"/>
            <a:ext cx="8740755" cy="646331"/>
          </a:xfrm>
          <a:prstGeom prst="rect">
            <a:avLst/>
          </a:prstGeom>
          <a:noFill/>
        </p:spPr>
        <p:txBody>
          <a:bodyPr wrap="square" rtlCol="0">
            <a:spAutoFit/>
          </a:bodyPr>
          <a:lstStyle/>
          <a:p>
            <a:r>
              <a:rPr lang="en-GB" sz="3600" b="1" dirty="0">
                <a:solidFill>
                  <a:srgbClr val="FF0000"/>
                </a:solidFill>
              </a:rPr>
              <a:t>Imagery: Flowers </a:t>
            </a:r>
          </a:p>
        </p:txBody>
      </p:sp>
      <p:sp>
        <p:nvSpPr>
          <p:cNvPr id="4" name="TextBox 3"/>
          <p:cNvSpPr txBox="1"/>
          <p:nvPr/>
        </p:nvSpPr>
        <p:spPr>
          <a:xfrm>
            <a:off x="147667" y="886002"/>
            <a:ext cx="8746435" cy="3785652"/>
          </a:xfrm>
          <a:prstGeom prst="rect">
            <a:avLst/>
          </a:prstGeom>
          <a:noFill/>
        </p:spPr>
        <p:txBody>
          <a:bodyPr wrap="square" rtlCol="0">
            <a:spAutoFit/>
          </a:bodyPr>
          <a:lstStyle/>
          <a:p>
            <a:r>
              <a:rPr lang="en-GB" sz="2000" b="1" dirty="0">
                <a:solidFill>
                  <a:srgbClr val="FF0000"/>
                </a:solidFill>
              </a:rPr>
              <a:t>Line 9: </a:t>
            </a:r>
            <a:r>
              <a:rPr lang="en-GB" sz="2000" dirty="0">
                <a:solidFill>
                  <a:schemeClr val="bg1"/>
                </a:solidFill>
              </a:rPr>
              <a:t>Lilies are often associated with death, so the ‘lily’ on the knight’s ‘brow’ (forehead) suggests that he is close to death. Lilies are also pale white, so reflect the knight’s colour.</a:t>
            </a:r>
          </a:p>
          <a:p>
            <a:endParaRPr lang="en-GB" sz="2000" dirty="0"/>
          </a:p>
          <a:p>
            <a:r>
              <a:rPr lang="en-GB" sz="2000" b="1" dirty="0">
                <a:solidFill>
                  <a:srgbClr val="FF0000"/>
                </a:solidFill>
              </a:rPr>
              <a:t>Line 11: </a:t>
            </a:r>
            <a:r>
              <a:rPr lang="en-GB" sz="2000" dirty="0">
                <a:solidFill>
                  <a:schemeClr val="bg1"/>
                </a:solidFill>
              </a:rPr>
              <a:t>Roses are associated with love – the knight’s ‘rose’ is ‘fading’ and ‘wither[</a:t>
            </a:r>
            <a:r>
              <a:rPr lang="en-GB" sz="2000" dirty="0" err="1">
                <a:solidFill>
                  <a:schemeClr val="bg1"/>
                </a:solidFill>
              </a:rPr>
              <a:t>ing</a:t>
            </a:r>
            <a:r>
              <a:rPr lang="en-GB" sz="2000" dirty="0">
                <a:solidFill>
                  <a:schemeClr val="bg1"/>
                </a:solidFill>
              </a:rPr>
              <a:t>]’. This implies the end of a romantic relationship. It also describes the knight’s complexion as the ‘rose’ in his cheeks fades. </a:t>
            </a:r>
          </a:p>
          <a:p>
            <a:endParaRPr lang="en-GB" sz="2000" dirty="0"/>
          </a:p>
          <a:p>
            <a:r>
              <a:rPr lang="en-GB" sz="2000" b="1" dirty="0">
                <a:solidFill>
                  <a:srgbClr val="FF0000"/>
                </a:solidFill>
              </a:rPr>
              <a:t>Lines 17-18: </a:t>
            </a:r>
            <a:r>
              <a:rPr lang="en-GB" sz="2000" dirty="0">
                <a:solidFill>
                  <a:schemeClr val="bg1"/>
                </a:solidFill>
              </a:rPr>
              <a:t>The knight makes a ‘garland’ and ‘bracelet’ of flowers for the lady. These seem to suggest that he is in love with her, the flowers representing his regard.</a:t>
            </a:r>
          </a:p>
          <a:p>
            <a:endParaRPr lang="en-GB" sz="2000" dirty="0"/>
          </a:p>
        </p:txBody>
      </p:sp>
      <p:sp>
        <p:nvSpPr>
          <p:cNvPr id="5" name="Rectangle 4"/>
          <p:cNvSpPr/>
          <p:nvPr/>
        </p:nvSpPr>
        <p:spPr>
          <a:xfrm>
            <a:off x="4242589" y="4541374"/>
            <a:ext cx="4572000" cy="1015663"/>
          </a:xfrm>
          <a:prstGeom prst="rect">
            <a:avLst/>
          </a:prstGeom>
        </p:spPr>
        <p:txBody>
          <a:bodyPr>
            <a:spAutoFit/>
          </a:bodyPr>
          <a:lstStyle/>
          <a:p>
            <a:r>
              <a:rPr lang="en-GB" sz="2000" b="1" dirty="0">
                <a:solidFill>
                  <a:srgbClr val="FF0000"/>
                </a:solidFill>
              </a:rPr>
              <a:t>Line 18: </a:t>
            </a:r>
            <a:r>
              <a:rPr lang="en-GB" sz="2000" dirty="0">
                <a:solidFill>
                  <a:schemeClr val="bg1"/>
                </a:solidFill>
              </a:rPr>
              <a:t>A ‘fragrant zone’ is a belt made from flowers; it could also be a euphemism for the lady’s genitals. </a:t>
            </a:r>
          </a:p>
        </p:txBody>
      </p:sp>
    </p:spTree>
    <p:extLst>
      <p:ext uri="{BB962C8B-B14F-4D97-AF65-F5344CB8AC3E}">
        <p14:creationId xmlns:p14="http://schemas.microsoft.com/office/powerpoint/2010/main" val="163002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1.squarespace.com/static/5576b102e4b09224e9c5bc44/t/55d920c9e4b0fded09285a67/1440293080367/water+Bubbles.jpg?format=1500w"/>
          <p:cNvPicPr>
            <a:picLocks noChangeAspect="1" noChangeArrowheads="1"/>
          </p:cNvPicPr>
          <p:nvPr/>
        </p:nvPicPr>
        <p:blipFill rotWithShape="1">
          <a:blip r:embed="rId2">
            <a:extLst>
              <a:ext uri="{28A0092B-C50C-407E-A947-70E740481C1C}">
                <a14:useLocalDpi xmlns:a14="http://schemas.microsoft.com/office/drawing/2010/main" val="0"/>
              </a:ext>
            </a:extLst>
          </a:blip>
          <a:srcRect r="837" b="29914"/>
          <a:stretch/>
        </p:blipFill>
        <p:spPr bwMode="auto">
          <a:xfrm>
            <a:off x="0" y="2554073"/>
            <a:ext cx="9151951" cy="4307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629" y="68155"/>
            <a:ext cx="8740755" cy="646331"/>
          </a:xfrm>
          <a:prstGeom prst="rect">
            <a:avLst/>
          </a:prstGeom>
          <a:noFill/>
        </p:spPr>
        <p:txBody>
          <a:bodyPr wrap="square" rtlCol="0">
            <a:spAutoFit/>
          </a:bodyPr>
          <a:lstStyle/>
          <a:p>
            <a:r>
              <a:rPr lang="en-GB" sz="3600" b="1" dirty="0">
                <a:solidFill>
                  <a:schemeClr val="bg1"/>
                </a:solidFill>
              </a:rPr>
              <a:t>Imagery: Water</a:t>
            </a:r>
          </a:p>
        </p:txBody>
      </p:sp>
      <p:sp>
        <p:nvSpPr>
          <p:cNvPr id="3" name="TextBox 2"/>
          <p:cNvSpPr txBox="1"/>
          <p:nvPr/>
        </p:nvSpPr>
        <p:spPr>
          <a:xfrm>
            <a:off x="193103" y="903041"/>
            <a:ext cx="8627165" cy="646331"/>
          </a:xfrm>
          <a:prstGeom prst="rect">
            <a:avLst/>
          </a:prstGeom>
          <a:noFill/>
        </p:spPr>
        <p:txBody>
          <a:bodyPr wrap="square" rtlCol="0">
            <a:spAutoFit/>
          </a:bodyPr>
          <a:lstStyle/>
          <a:p>
            <a:r>
              <a:rPr lang="en-GB" dirty="0">
                <a:solidFill>
                  <a:schemeClr val="bg1"/>
                </a:solidFill>
              </a:rPr>
              <a:t>Medieval romances often associate women with water; traditionally, men are weakened by their contact with these women.</a:t>
            </a:r>
          </a:p>
        </p:txBody>
      </p:sp>
      <p:sp>
        <p:nvSpPr>
          <p:cNvPr id="4" name="TextBox 3"/>
          <p:cNvSpPr txBox="1"/>
          <p:nvPr/>
        </p:nvSpPr>
        <p:spPr>
          <a:xfrm>
            <a:off x="193103" y="1664094"/>
            <a:ext cx="8604447" cy="2800767"/>
          </a:xfrm>
          <a:prstGeom prst="rect">
            <a:avLst/>
          </a:prstGeom>
          <a:noFill/>
        </p:spPr>
        <p:txBody>
          <a:bodyPr wrap="square" rtlCol="0">
            <a:spAutoFit/>
          </a:bodyPr>
          <a:lstStyle/>
          <a:p>
            <a:r>
              <a:rPr lang="en-GB" sz="2200" b="1" dirty="0">
                <a:solidFill>
                  <a:srgbClr val="FF0000"/>
                </a:solidFill>
              </a:rPr>
              <a:t>Line 3: </a:t>
            </a:r>
            <a:r>
              <a:rPr lang="en-GB" sz="2200" dirty="0">
                <a:solidFill>
                  <a:schemeClr val="bg1"/>
                </a:solidFill>
              </a:rPr>
              <a:t>death and ‘wither[</a:t>
            </a:r>
            <a:r>
              <a:rPr lang="en-GB" sz="2200" dirty="0" err="1">
                <a:solidFill>
                  <a:schemeClr val="bg1"/>
                </a:solidFill>
              </a:rPr>
              <a:t>ing</a:t>
            </a:r>
            <a:r>
              <a:rPr lang="en-GB" sz="2200" dirty="0">
                <a:solidFill>
                  <a:schemeClr val="bg1"/>
                </a:solidFill>
              </a:rPr>
              <a:t>]’ are associated with the ‘lake’. It is worth considering that lakes, unlike rivers, do not flow – they can stagnate.</a:t>
            </a:r>
          </a:p>
          <a:p>
            <a:endParaRPr lang="en-GB" sz="2200" dirty="0"/>
          </a:p>
          <a:p>
            <a:r>
              <a:rPr lang="en-GB" sz="2200" b="1" dirty="0">
                <a:solidFill>
                  <a:srgbClr val="FF0000"/>
                </a:solidFill>
              </a:rPr>
              <a:t>Line 10: </a:t>
            </a:r>
            <a:r>
              <a:rPr lang="en-GB" sz="2200" dirty="0"/>
              <a:t>the knight’s face is ‘moist’ with ‘fever dew’.</a:t>
            </a:r>
          </a:p>
          <a:p>
            <a:endParaRPr lang="en-GB" sz="2200" dirty="0"/>
          </a:p>
          <a:p>
            <a:r>
              <a:rPr lang="en-GB" sz="2200" b="1" dirty="0">
                <a:solidFill>
                  <a:srgbClr val="FF0000"/>
                </a:solidFill>
              </a:rPr>
              <a:t>Line 26: </a:t>
            </a:r>
            <a:r>
              <a:rPr lang="en-GB" sz="2200" dirty="0"/>
              <a:t>the knight tells us that the lady fed him ‘manna dew’. It is unusual for manna to be presented as a liquid; this links to the ‘fever’ that the knight has.  </a:t>
            </a:r>
          </a:p>
        </p:txBody>
      </p:sp>
    </p:spTree>
    <p:extLst>
      <p:ext uri="{BB962C8B-B14F-4D97-AF65-F5344CB8AC3E}">
        <p14:creationId xmlns:p14="http://schemas.microsoft.com/office/powerpoint/2010/main" val="98995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pPr algn="ctr"/>
            <a:r>
              <a:rPr lang="en-GB" b="1" dirty="0"/>
              <a:t>AO2: Form / Structure</a:t>
            </a:r>
          </a:p>
        </p:txBody>
      </p:sp>
    </p:spTree>
    <p:extLst>
      <p:ext uri="{BB962C8B-B14F-4D97-AF65-F5344CB8AC3E}">
        <p14:creationId xmlns:p14="http://schemas.microsoft.com/office/powerpoint/2010/main" val="52280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73" y="147486"/>
            <a:ext cx="4572000" cy="6771084"/>
          </a:xfrm>
          <a:prstGeom prst="rect">
            <a:avLst/>
          </a:prstGeom>
        </p:spPr>
        <p:txBody>
          <a:bodyPr>
            <a:spAutoFit/>
          </a:bodyPr>
          <a:lstStyle/>
          <a:p>
            <a:r>
              <a:rPr lang="en-GB" sz="1400" dirty="0"/>
              <a:t>I.</a:t>
            </a:r>
          </a:p>
          <a:p>
            <a:r>
              <a:rPr lang="en-GB" sz="1400" dirty="0"/>
              <a:t>O WHAT can ail thee, knight-at-arms,	</a:t>
            </a:r>
          </a:p>
          <a:p>
            <a:r>
              <a:rPr lang="en-GB" sz="1400" dirty="0"/>
              <a:t>  Alone and palely loitering?	</a:t>
            </a:r>
          </a:p>
          <a:p>
            <a:r>
              <a:rPr lang="en-GB" sz="1400" dirty="0"/>
              <a:t>The sedge has </a:t>
            </a:r>
            <a:r>
              <a:rPr lang="en-GB" sz="1400" dirty="0" err="1"/>
              <a:t>wither’d</a:t>
            </a:r>
            <a:r>
              <a:rPr lang="en-GB" sz="1400" dirty="0"/>
              <a:t> from the lake,	</a:t>
            </a:r>
          </a:p>
          <a:p>
            <a:r>
              <a:rPr lang="en-GB" sz="1400" dirty="0"/>
              <a:t>  And no birds sing.	</a:t>
            </a:r>
          </a:p>
          <a:p>
            <a:r>
              <a:rPr lang="en-GB" sz="1400" dirty="0"/>
              <a:t> </a:t>
            </a:r>
          </a:p>
          <a:p>
            <a:r>
              <a:rPr lang="en-GB" sz="1400" dirty="0"/>
              <a:t>II.</a:t>
            </a:r>
          </a:p>
          <a:p>
            <a:r>
              <a:rPr lang="en-GB" sz="1400" dirty="0"/>
              <a:t>O what can ail thee, knight-at-arms!	</a:t>
            </a:r>
          </a:p>
          <a:p>
            <a:r>
              <a:rPr lang="en-GB" sz="1400" dirty="0"/>
              <a:t>  So haggard and so woe-</a:t>
            </a:r>
            <a:r>
              <a:rPr lang="en-GB" sz="1400" dirty="0" err="1"/>
              <a:t>begone</a:t>
            </a:r>
            <a:r>
              <a:rPr lang="en-GB" sz="1400" dirty="0"/>
              <a:t>?	</a:t>
            </a:r>
          </a:p>
          <a:p>
            <a:r>
              <a:rPr lang="en-GB" sz="1400" dirty="0"/>
              <a:t>The squirrel’s granary is full,	</a:t>
            </a:r>
          </a:p>
          <a:p>
            <a:r>
              <a:rPr lang="en-GB" sz="1400" dirty="0"/>
              <a:t>  And the harvest’s done.	</a:t>
            </a:r>
          </a:p>
          <a:p>
            <a:r>
              <a:rPr lang="en-GB" sz="1400" dirty="0"/>
              <a:t> </a:t>
            </a:r>
          </a:p>
          <a:p>
            <a:r>
              <a:rPr lang="en-GB" sz="1400" dirty="0"/>
              <a:t>III.</a:t>
            </a:r>
          </a:p>
          <a:p>
            <a:r>
              <a:rPr lang="en-GB" sz="1400" dirty="0"/>
              <a:t>I see a lily on thy brow	</a:t>
            </a:r>
          </a:p>
          <a:p>
            <a:r>
              <a:rPr lang="en-GB" sz="1400" dirty="0"/>
              <a:t>  With anguish moist and fever dew,	        </a:t>
            </a:r>
          </a:p>
          <a:p>
            <a:r>
              <a:rPr lang="en-GB" sz="1400" dirty="0"/>
              <a:t>And on thy cheeks a fading rose	</a:t>
            </a:r>
          </a:p>
          <a:p>
            <a:r>
              <a:rPr lang="en-GB" sz="1400" dirty="0"/>
              <a:t>  Fast </a:t>
            </a:r>
            <a:r>
              <a:rPr lang="en-GB" sz="1400" dirty="0" err="1"/>
              <a:t>withereth</a:t>
            </a:r>
            <a:r>
              <a:rPr lang="en-GB" sz="1400" dirty="0"/>
              <a:t> too.	</a:t>
            </a:r>
          </a:p>
          <a:p>
            <a:r>
              <a:rPr lang="en-GB" sz="1400" dirty="0"/>
              <a:t> </a:t>
            </a:r>
          </a:p>
          <a:p>
            <a:r>
              <a:rPr lang="en-GB" sz="1400" dirty="0"/>
              <a:t>IV.</a:t>
            </a:r>
          </a:p>
          <a:p>
            <a:r>
              <a:rPr lang="en-GB" sz="1400" dirty="0"/>
              <a:t>I met a lady in the meads,	</a:t>
            </a:r>
          </a:p>
          <a:p>
            <a:r>
              <a:rPr lang="en-GB" sz="1400" dirty="0"/>
              <a:t>  Full beautiful—a faery’s child,	</a:t>
            </a:r>
          </a:p>
          <a:p>
            <a:r>
              <a:rPr lang="en-GB" sz="1400" dirty="0"/>
              <a:t>Her hair was long, her foot was light,	        </a:t>
            </a:r>
          </a:p>
          <a:p>
            <a:r>
              <a:rPr lang="en-GB" sz="1400" dirty="0"/>
              <a:t>  And her eyes were wild.	</a:t>
            </a:r>
          </a:p>
          <a:p>
            <a:r>
              <a:rPr lang="en-GB" sz="1400" dirty="0"/>
              <a:t> </a:t>
            </a:r>
          </a:p>
          <a:p>
            <a:r>
              <a:rPr lang="en-GB" sz="1400" dirty="0"/>
              <a:t>V.</a:t>
            </a:r>
          </a:p>
          <a:p>
            <a:r>
              <a:rPr lang="en-GB" sz="1400" dirty="0"/>
              <a:t>I made a garland for her head,	</a:t>
            </a:r>
          </a:p>
          <a:p>
            <a:r>
              <a:rPr lang="en-GB" sz="1400" dirty="0"/>
              <a:t>  And bracelets too, and fragrant zone;	</a:t>
            </a:r>
          </a:p>
          <a:p>
            <a:r>
              <a:rPr lang="en-GB" sz="1400" dirty="0"/>
              <a:t>She </a:t>
            </a:r>
            <a:r>
              <a:rPr lang="en-GB" sz="1400" dirty="0" err="1"/>
              <a:t>look’d</a:t>
            </a:r>
            <a:r>
              <a:rPr lang="en-GB" sz="1400" dirty="0"/>
              <a:t> at me as she did love,	</a:t>
            </a:r>
          </a:p>
          <a:p>
            <a:r>
              <a:rPr lang="en-GB" sz="1400" dirty="0"/>
              <a:t>  And made sweet moan.	</a:t>
            </a:r>
          </a:p>
          <a:p>
            <a:endParaRPr lang="en-GB" sz="1400" dirty="0"/>
          </a:p>
          <a:p>
            <a:endParaRPr lang="en-GB" sz="1400" dirty="0"/>
          </a:p>
        </p:txBody>
      </p:sp>
      <p:sp>
        <p:nvSpPr>
          <p:cNvPr id="7" name="Rectangle 6"/>
          <p:cNvSpPr/>
          <p:nvPr/>
        </p:nvSpPr>
        <p:spPr>
          <a:xfrm>
            <a:off x="2922106" y="60727"/>
            <a:ext cx="4572000" cy="7201972"/>
          </a:xfrm>
          <a:prstGeom prst="rect">
            <a:avLst/>
          </a:prstGeom>
        </p:spPr>
        <p:txBody>
          <a:bodyPr>
            <a:spAutoFit/>
          </a:bodyPr>
          <a:lstStyle/>
          <a:p>
            <a:r>
              <a:rPr lang="en-GB" sz="1400" dirty="0"/>
              <a:t>VI.</a:t>
            </a:r>
          </a:p>
          <a:p>
            <a:r>
              <a:rPr lang="en-GB" sz="1400" dirty="0"/>
              <a:t>I set her on my pacing steed,	</a:t>
            </a:r>
          </a:p>
          <a:p>
            <a:r>
              <a:rPr lang="en-GB" sz="1400" dirty="0"/>
              <a:t>  And nothing else saw all day long,	</a:t>
            </a:r>
          </a:p>
          <a:p>
            <a:r>
              <a:rPr lang="en-GB" sz="1400" dirty="0"/>
              <a:t>For sidelong would she bend, and sing	</a:t>
            </a:r>
          </a:p>
          <a:p>
            <a:r>
              <a:rPr lang="en-GB" sz="1400" dirty="0"/>
              <a:t>  A faery’s song.</a:t>
            </a:r>
          </a:p>
          <a:p>
            <a:endParaRPr lang="en-GB" sz="1400" dirty="0"/>
          </a:p>
          <a:p>
            <a:endParaRPr lang="en-GB" sz="1400" dirty="0"/>
          </a:p>
          <a:p>
            <a:r>
              <a:rPr lang="en-GB" sz="1400" dirty="0"/>
              <a:t>VII.</a:t>
            </a:r>
          </a:p>
          <a:p>
            <a:r>
              <a:rPr lang="en-GB" sz="1400" dirty="0"/>
              <a:t>She found me roots of relish sweet,	 </a:t>
            </a:r>
          </a:p>
          <a:p>
            <a:r>
              <a:rPr lang="en-GB" sz="1400" dirty="0"/>
              <a:t>And honey wild, and manna dew,	</a:t>
            </a:r>
          </a:p>
          <a:p>
            <a:r>
              <a:rPr lang="en-GB" sz="1400" dirty="0"/>
              <a:t>And sure in language strange she said—	</a:t>
            </a:r>
          </a:p>
          <a:p>
            <a:r>
              <a:rPr lang="en-GB" sz="1400" dirty="0"/>
              <a:t>  “I love thee true.”	</a:t>
            </a:r>
          </a:p>
          <a:p>
            <a:r>
              <a:rPr lang="en-GB" sz="1400" dirty="0"/>
              <a:t> </a:t>
            </a:r>
          </a:p>
          <a:p>
            <a:r>
              <a:rPr lang="en-GB" sz="1400" dirty="0"/>
              <a:t>VIII.</a:t>
            </a:r>
          </a:p>
          <a:p>
            <a:r>
              <a:rPr lang="en-GB" sz="1400" dirty="0"/>
              <a:t>She took me to her elfin grot,	</a:t>
            </a:r>
          </a:p>
          <a:p>
            <a:r>
              <a:rPr lang="en-GB" sz="1400" dirty="0"/>
              <a:t>  And there she wept, and </a:t>
            </a:r>
            <a:r>
              <a:rPr lang="en-GB" sz="1400" dirty="0" err="1"/>
              <a:t>sigh’d</a:t>
            </a:r>
            <a:r>
              <a:rPr lang="en-GB" sz="1400" dirty="0"/>
              <a:t> fill sore,	        </a:t>
            </a:r>
          </a:p>
          <a:p>
            <a:r>
              <a:rPr lang="en-GB" sz="1400" dirty="0"/>
              <a:t>And there I shut her wild </a:t>
            </a:r>
            <a:r>
              <a:rPr lang="en-GB" sz="1400" dirty="0" err="1"/>
              <a:t>wild</a:t>
            </a:r>
            <a:r>
              <a:rPr lang="en-GB" sz="1400" dirty="0"/>
              <a:t> eyes	</a:t>
            </a:r>
          </a:p>
          <a:p>
            <a:r>
              <a:rPr lang="en-GB" sz="1400" dirty="0"/>
              <a:t>  With kisses four.	</a:t>
            </a:r>
          </a:p>
          <a:p>
            <a:r>
              <a:rPr lang="en-GB" sz="1400" dirty="0"/>
              <a:t> </a:t>
            </a:r>
          </a:p>
          <a:p>
            <a:r>
              <a:rPr lang="en-GB" sz="1400" dirty="0"/>
              <a:t>IX.</a:t>
            </a:r>
          </a:p>
          <a:p>
            <a:r>
              <a:rPr lang="en-GB" sz="1400" dirty="0"/>
              <a:t>And there she lulled me asleep,	</a:t>
            </a:r>
          </a:p>
          <a:p>
            <a:r>
              <a:rPr lang="en-GB" sz="1400" dirty="0"/>
              <a:t>  And there I </a:t>
            </a:r>
            <a:r>
              <a:rPr lang="en-GB" sz="1400" dirty="0" err="1"/>
              <a:t>dream’d</a:t>
            </a:r>
            <a:r>
              <a:rPr lang="en-GB" sz="1400" dirty="0"/>
              <a:t>—Ah! woe betide!	</a:t>
            </a:r>
          </a:p>
          <a:p>
            <a:r>
              <a:rPr lang="en-GB" sz="1400" dirty="0"/>
              <a:t>The latest dream I ever </a:t>
            </a:r>
            <a:r>
              <a:rPr lang="en-GB" sz="1400" dirty="0" err="1"/>
              <a:t>dream’d</a:t>
            </a:r>
            <a:r>
              <a:rPr lang="en-GB" sz="1400" dirty="0"/>
              <a:t>	        </a:t>
            </a:r>
          </a:p>
          <a:p>
            <a:r>
              <a:rPr lang="en-GB" sz="1400" dirty="0"/>
              <a:t>  On the cold hill’s side.</a:t>
            </a:r>
          </a:p>
          <a:p>
            <a:endParaRPr lang="en-GB" sz="1400" dirty="0"/>
          </a:p>
          <a:p>
            <a:r>
              <a:rPr lang="en-GB" sz="1400" dirty="0"/>
              <a:t>X.</a:t>
            </a:r>
          </a:p>
          <a:p>
            <a:r>
              <a:rPr lang="en-GB" sz="1400" dirty="0"/>
              <a:t>I saw pale kings and princes too,	</a:t>
            </a:r>
          </a:p>
          <a:p>
            <a:r>
              <a:rPr lang="en-GB" sz="1400" dirty="0"/>
              <a:t>  Pale warriors, death-pale were they all;	</a:t>
            </a:r>
          </a:p>
          <a:p>
            <a:r>
              <a:rPr lang="en-GB" sz="1400" dirty="0"/>
              <a:t>They cried—“La Belle Dame sans </a:t>
            </a:r>
            <a:r>
              <a:rPr lang="en-GB" sz="1400" dirty="0" err="1"/>
              <a:t>Merci</a:t>
            </a:r>
            <a:r>
              <a:rPr lang="en-GB" sz="1400" dirty="0"/>
              <a:t>	</a:t>
            </a:r>
          </a:p>
          <a:p>
            <a:r>
              <a:rPr lang="en-GB" sz="1400" dirty="0"/>
              <a:t>  Hath thee in thrall!” 	</a:t>
            </a:r>
          </a:p>
          <a:p>
            <a:r>
              <a:rPr lang="en-GB" sz="1400" dirty="0"/>
              <a:t> </a:t>
            </a:r>
          </a:p>
          <a:p>
            <a:endParaRPr lang="en-GB" sz="1400" dirty="0"/>
          </a:p>
        </p:txBody>
      </p:sp>
      <p:sp>
        <p:nvSpPr>
          <p:cNvPr id="9" name="Rectangle 8"/>
          <p:cNvSpPr/>
          <p:nvPr/>
        </p:nvSpPr>
        <p:spPr>
          <a:xfrm>
            <a:off x="5869766" y="-63951"/>
            <a:ext cx="4572000" cy="2677656"/>
          </a:xfrm>
          <a:prstGeom prst="rect">
            <a:avLst/>
          </a:prstGeom>
        </p:spPr>
        <p:txBody>
          <a:bodyPr>
            <a:spAutoFit/>
          </a:bodyPr>
          <a:lstStyle/>
          <a:p>
            <a:r>
              <a:rPr lang="en-GB" sz="1400" dirty="0"/>
              <a:t>	</a:t>
            </a:r>
          </a:p>
          <a:p>
            <a:r>
              <a:rPr lang="en-GB" sz="1400" dirty="0"/>
              <a:t>XI.</a:t>
            </a:r>
          </a:p>
          <a:p>
            <a:r>
              <a:rPr lang="en-GB" sz="1400" dirty="0"/>
              <a:t>I saw their starved lips in the </a:t>
            </a:r>
            <a:r>
              <a:rPr lang="en-GB" sz="1400" dirty="0" err="1"/>
              <a:t>gloam</a:t>
            </a:r>
            <a:r>
              <a:rPr lang="en-GB" sz="1400" dirty="0"/>
              <a:t>,	</a:t>
            </a:r>
          </a:p>
          <a:p>
            <a:r>
              <a:rPr lang="en-GB" sz="1400" dirty="0"/>
              <a:t>  With horrid warning gaped wide,	</a:t>
            </a:r>
          </a:p>
          <a:p>
            <a:r>
              <a:rPr lang="en-GB" sz="1400" dirty="0"/>
              <a:t>And I awoke and found me here,	</a:t>
            </a:r>
          </a:p>
          <a:p>
            <a:r>
              <a:rPr lang="en-GB" sz="1400" dirty="0"/>
              <a:t>  On the cold hill’s side.	</a:t>
            </a:r>
          </a:p>
          <a:p>
            <a:r>
              <a:rPr lang="en-GB" sz="1400" dirty="0"/>
              <a:t> </a:t>
            </a:r>
          </a:p>
          <a:p>
            <a:r>
              <a:rPr lang="en-GB" sz="1400" dirty="0"/>
              <a:t>XII.</a:t>
            </a:r>
          </a:p>
          <a:p>
            <a:r>
              <a:rPr lang="en-GB" sz="1400" dirty="0"/>
              <a:t>And this is why I sojourn here,	 </a:t>
            </a:r>
          </a:p>
          <a:p>
            <a:r>
              <a:rPr lang="en-GB" sz="1400" dirty="0"/>
              <a:t>Alone and palely loitering,	</a:t>
            </a:r>
          </a:p>
          <a:p>
            <a:r>
              <a:rPr lang="en-GB" sz="1400" dirty="0"/>
              <a:t>Though the sedge is </a:t>
            </a:r>
            <a:r>
              <a:rPr lang="en-GB" sz="1400" dirty="0" err="1"/>
              <a:t>wither’d</a:t>
            </a:r>
            <a:r>
              <a:rPr lang="en-GB" sz="1400" dirty="0"/>
              <a:t> from the lake,	</a:t>
            </a:r>
          </a:p>
          <a:p>
            <a:r>
              <a:rPr lang="en-GB" sz="1400" dirty="0"/>
              <a:t>  And no birds sing.</a:t>
            </a:r>
          </a:p>
        </p:txBody>
      </p:sp>
      <p:sp>
        <p:nvSpPr>
          <p:cNvPr id="8" name="TextBox 7"/>
          <p:cNvSpPr txBox="1"/>
          <p:nvPr/>
        </p:nvSpPr>
        <p:spPr>
          <a:xfrm>
            <a:off x="6500130" y="4001005"/>
            <a:ext cx="2276596" cy="1200329"/>
          </a:xfrm>
          <a:prstGeom prst="rect">
            <a:avLst/>
          </a:prstGeom>
          <a:noFill/>
        </p:spPr>
        <p:txBody>
          <a:bodyPr wrap="square" rtlCol="0">
            <a:spAutoFit/>
          </a:bodyPr>
          <a:lstStyle/>
          <a:p>
            <a:r>
              <a:rPr lang="en-GB" sz="2400" b="1" dirty="0"/>
              <a:t>Can you identify the rhyme scheme? </a:t>
            </a:r>
          </a:p>
        </p:txBody>
      </p:sp>
    </p:spTree>
    <p:extLst>
      <p:ext uri="{BB962C8B-B14F-4D97-AF65-F5344CB8AC3E}">
        <p14:creationId xmlns:p14="http://schemas.microsoft.com/office/powerpoint/2010/main" val="205295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1357" y="723655"/>
            <a:ext cx="2276596" cy="1477328"/>
          </a:xfrm>
          <a:prstGeom prst="rect">
            <a:avLst/>
          </a:prstGeom>
          <a:noFill/>
          <a:ln>
            <a:solidFill>
              <a:schemeClr val="tx1"/>
            </a:solidFill>
          </a:ln>
        </p:spPr>
        <p:txBody>
          <a:bodyPr wrap="square" rtlCol="0">
            <a:spAutoFit/>
          </a:bodyPr>
          <a:lstStyle/>
          <a:p>
            <a:r>
              <a:rPr lang="en-GB" dirty="0">
                <a:solidFill>
                  <a:schemeClr val="bg1"/>
                </a:solidFill>
              </a:rPr>
              <a:t>The simplicity of the poem’s structure contrast with its complex interpretations.</a:t>
            </a:r>
            <a:endParaRPr lang="en-GB" b="1" dirty="0">
              <a:solidFill>
                <a:schemeClr val="bg1"/>
              </a:solidFill>
            </a:endParaRPr>
          </a:p>
        </p:txBody>
      </p:sp>
      <p:sp>
        <p:nvSpPr>
          <p:cNvPr id="5" name="TextBox 4"/>
          <p:cNvSpPr txBox="1"/>
          <p:nvPr/>
        </p:nvSpPr>
        <p:spPr>
          <a:xfrm>
            <a:off x="6371357" y="2559389"/>
            <a:ext cx="2276596" cy="3416320"/>
          </a:xfrm>
          <a:prstGeom prst="rect">
            <a:avLst/>
          </a:prstGeom>
          <a:noFill/>
          <a:ln>
            <a:solidFill>
              <a:schemeClr val="tx1"/>
            </a:solidFill>
          </a:ln>
        </p:spPr>
        <p:txBody>
          <a:bodyPr wrap="square" rtlCol="0">
            <a:spAutoFit/>
          </a:bodyPr>
          <a:lstStyle/>
          <a:p>
            <a:r>
              <a:rPr lang="en-GB" dirty="0">
                <a:solidFill>
                  <a:schemeClr val="bg1"/>
                </a:solidFill>
              </a:rPr>
              <a:t>Each stanza has three lines of </a:t>
            </a:r>
            <a:r>
              <a:rPr lang="en-GB" b="1" dirty="0">
                <a:solidFill>
                  <a:schemeClr val="bg1"/>
                </a:solidFill>
              </a:rPr>
              <a:t>iambic tetrameter</a:t>
            </a:r>
            <a:r>
              <a:rPr lang="en-GB" dirty="0">
                <a:solidFill>
                  <a:schemeClr val="bg1"/>
                </a:solidFill>
              </a:rPr>
              <a:t>, then a fourth </a:t>
            </a:r>
            <a:r>
              <a:rPr lang="en-GB" b="1" dirty="0" err="1">
                <a:solidFill>
                  <a:schemeClr val="bg1"/>
                </a:solidFill>
              </a:rPr>
              <a:t>dimetric</a:t>
            </a:r>
            <a:r>
              <a:rPr lang="en-GB" dirty="0">
                <a:solidFill>
                  <a:schemeClr val="bg1"/>
                </a:solidFill>
              </a:rPr>
              <a:t> line (i.e. two feet or beats). This gives the ballad a slow, steady rhythm and ensures that the shorter last lines of each </a:t>
            </a:r>
            <a:r>
              <a:rPr lang="en-GB" b="1" dirty="0">
                <a:solidFill>
                  <a:schemeClr val="bg1"/>
                </a:solidFill>
              </a:rPr>
              <a:t>quatrain </a:t>
            </a:r>
            <a:r>
              <a:rPr lang="en-GB" dirty="0">
                <a:solidFill>
                  <a:schemeClr val="bg1"/>
                </a:solidFill>
              </a:rPr>
              <a:t>hurtle us forward to the next. </a:t>
            </a:r>
            <a:endParaRPr lang="en-GB" b="1" dirty="0">
              <a:solidFill>
                <a:schemeClr val="bg1"/>
              </a:solidFill>
            </a:endParaRPr>
          </a:p>
        </p:txBody>
      </p:sp>
      <p:sp>
        <p:nvSpPr>
          <p:cNvPr id="9" name="Rectangle 8"/>
          <p:cNvSpPr/>
          <p:nvPr/>
        </p:nvSpPr>
        <p:spPr>
          <a:xfrm>
            <a:off x="1417036" y="246577"/>
            <a:ext cx="4572000" cy="6771084"/>
          </a:xfrm>
          <a:prstGeom prst="rect">
            <a:avLst/>
          </a:prstGeom>
        </p:spPr>
        <p:txBody>
          <a:bodyPr>
            <a:spAutoFit/>
          </a:bodyPr>
          <a:lstStyle/>
          <a:p>
            <a:r>
              <a:rPr lang="en-GB" sz="1400" dirty="0"/>
              <a:t>I.</a:t>
            </a:r>
          </a:p>
          <a:p>
            <a:r>
              <a:rPr lang="en-GB" sz="1400" dirty="0"/>
              <a:t>O WHAT can ail thee, knight-at-arms,	</a:t>
            </a:r>
          </a:p>
          <a:p>
            <a:r>
              <a:rPr lang="en-GB" sz="1400" dirty="0"/>
              <a:t>  Alone and palely loitering?	</a:t>
            </a:r>
          </a:p>
          <a:p>
            <a:r>
              <a:rPr lang="en-GB" sz="1400" dirty="0"/>
              <a:t>The sedge has </a:t>
            </a:r>
            <a:r>
              <a:rPr lang="en-GB" sz="1400" dirty="0" err="1"/>
              <a:t>wither’d</a:t>
            </a:r>
            <a:r>
              <a:rPr lang="en-GB" sz="1400" dirty="0"/>
              <a:t> from the lake,	</a:t>
            </a:r>
          </a:p>
          <a:p>
            <a:r>
              <a:rPr lang="en-GB" sz="1400" dirty="0"/>
              <a:t>  And no birds sing.	</a:t>
            </a:r>
          </a:p>
          <a:p>
            <a:r>
              <a:rPr lang="en-GB" sz="1400" dirty="0"/>
              <a:t> </a:t>
            </a:r>
          </a:p>
          <a:p>
            <a:r>
              <a:rPr lang="en-GB" sz="1400" dirty="0"/>
              <a:t>II.</a:t>
            </a:r>
          </a:p>
          <a:p>
            <a:r>
              <a:rPr lang="en-GB" sz="1400" dirty="0"/>
              <a:t>O what can ail thee, knight-at-arms!	</a:t>
            </a:r>
          </a:p>
          <a:p>
            <a:r>
              <a:rPr lang="en-GB" sz="1400" dirty="0"/>
              <a:t>  So haggard and so woe-</a:t>
            </a:r>
            <a:r>
              <a:rPr lang="en-GB" sz="1400" dirty="0" err="1"/>
              <a:t>begone</a:t>
            </a:r>
            <a:r>
              <a:rPr lang="en-GB" sz="1400" dirty="0"/>
              <a:t>?	</a:t>
            </a:r>
          </a:p>
          <a:p>
            <a:r>
              <a:rPr lang="en-GB" sz="1400" dirty="0"/>
              <a:t>The squirrel’s granary is full,	</a:t>
            </a:r>
          </a:p>
          <a:p>
            <a:r>
              <a:rPr lang="en-GB" sz="1400" dirty="0"/>
              <a:t>  And the harvest’s done.	</a:t>
            </a:r>
          </a:p>
          <a:p>
            <a:r>
              <a:rPr lang="en-GB" sz="1400" dirty="0"/>
              <a:t> </a:t>
            </a:r>
          </a:p>
          <a:p>
            <a:r>
              <a:rPr lang="en-GB" sz="1400" dirty="0"/>
              <a:t>III.</a:t>
            </a:r>
          </a:p>
          <a:p>
            <a:r>
              <a:rPr lang="en-GB" sz="1400" dirty="0"/>
              <a:t>I see a lily on thy brow	</a:t>
            </a:r>
          </a:p>
          <a:p>
            <a:r>
              <a:rPr lang="en-GB" sz="1400" dirty="0"/>
              <a:t>  With anguish moist and fever dew,	        </a:t>
            </a:r>
          </a:p>
          <a:p>
            <a:r>
              <a:rPr lang="en-GB" sz="1400" dirty="0"/>
              <a:t>And on thy cheeks a fading rose	</a:t>
            </a:r>
          </a:p>
          <a:p>
            <a:r>
              <a:rPr lang="en-GB" sz="1400" dirty="0"/>
              <a:t>  Fast </a:t>
            </a:r>
            <a:r>
              <a:rPr lang="en-GB" sz="1400" dirty="0" err="1"/>
              <a:t>withereth</a:t>
            </a:r>
            <a:r>
              <a:rPr lang="en-GB" sz="1400" dirty="0"/>
              <a:t> too.	</a:t>
            </a:r>
          </a:p>
          <a:p>
            <a:r>
              <a:rPr lang="en-GB" sz="1400" dirty="0"/>
              <a:t> </a:t>
            </a:r>
          </a:p>
          <a:p>
            <a:r>
              <a:rPr lang="en-GB" sz="1400" dirty="0"/>
              <a:t>IV.</a:t>
            </a:r>
          </a:p>
          <a:p>
            <a:r>
              <a:rPr lang="en-GB" sz="1400" dirty="0"/>
              <a:t>I met a lady in the meads,	</a:t>
            </a:r>
          </a:p>
          <a:p>
            <a:r>
              <a:rPr lang="en-GB" sz="1400" dirty="0"/>
              <a:t>  Full beautiful—a faery’s child,	</a:t>
            </a:r>
          </a:p>
          <a:p>
            <a:r>
              <a:rPr lang="en-GB" sz="1400" dirty="0"/>
              <a:t>Her hair was long, her foot was light,	        </a:t>
            </a:r>
          </a:p>
          <a:p>
            <a:r>
              <a:rPr lang="en-GB" sz="1400" dirty="0"/>
              <a:t>  And her eyes were wild.	</a:t>
            </a:r>
          </a:p>
          <a:p>
            <a:r>
              <a:rPr lang="en-GB" sz="1400" dirty="0"/>
              <a:t> </a:t>
            </a:r>
          </a:p>
          <a:p>
            <a:r>
              <a:rPr lang="en-GB" sz="1400" dirty="0"/>
              <a:t>V.</a:t>
            </a:r>
          </a:p>
          <a:p>
            <a:r>
              <a:rPr lang="en-GB" sz="1400" dirty="0"/>
              <a:t>I made a garland for her head,	</a:t>
            </a:r>
          </a:p>
          <a:p>
            <a:r>
              <a:rPr lang="en-GB" sz="1400" dirty="0"/>
              <a:t>  And bracelets too, and fragrant zone;	</a:t>
            </a:r>
          </a:p>
          <a:p>
            <a:r>
              <a:rPr lang="en-GB" sz="1400" dirty="0"/>
              <a:t>She </a:t>
            </a:r>
            <a:r>
              <a:rPr lang="en-GB" sz="1400" dirty="0" err="1"/>
              <a:t>look’d</a:t>
            </a:r>
            <a:r>
              <a:rPr lang="en-GB" sz="1400" dirty="0"/>
              <a:t> at me as she did love,	</a:t>
            </a:r>
          </a:p>
          <a:p>
            <a:r>
              <a:rPr lang="en-GB" sz="1400" dirty="0"/>
              <a:t>  And made sweet moan.	</a:t>
            </a:r>
          </a:p>
          <a:p>
            <a:endParaRPr lang="en-GB" sz="1400" dirty="0"/>
          </a:p>
          <a:p>
            <a:endParaRPr lang="en-GB" sz="1400" dirty="0"/>
          </a:p>
        </p:txBody>
      </p:sp>
      <p:sp>
        <p:nvSpPr>
          <p:cNvPr id="2" name="TextBox 1"/>
          <p:cNvSpPr txBox="1"/>
          <p:nvPr/>
        </p:nvSpPr>
        <p:spPr>
          <a:xfrm>
            <a:off x="1135900" y="431401"/>
            <a:ext cx="414604" cy="954107"/>
          </a:xfrm>
          <a:prstGeom prst="rect">
            <a:avLst/>
          </a:prstGeom>
          <a:noFill/>
        </p:spPr>
        <p:txBody>
          <a:bodyPr wrap="square" rtlCol="0">
            <a:spAutoFit/>
          </a:bodyPr>
          <a:lstStyle/>
          <a:p>
            <a:r>
              <a:rPr lang="en-GB" sz="1400" b="1" dirty="0"/>
              <a:t>A</a:t>
            </a:r>
          </a:p>
          <a:p>
            <a:r>
              <a:rPr lang="en-GB" sz="1400" b="1" dirty="0"/>
              <a:t>B</a:t>
            </a:r>
          </a:p>
          <a:p>
            <a:r>
              <a:rPr lang="en-GB" sz="1400" b="1" dirty="0"/>
              <a:t>C</a:t>
            </a:r>
          </a:p>
          <a:p>
            <a:r>
              <a:rPr lang="en-GB" sz="1400" b="1" dirty="0"/>
              <a:t>B</a:t>
            </a:r>
          </a:p>
        </p:txBody>
      </p:sp>
      <p:sp>
        <p:nvSpPr>
          <p:cNvPr id="10" name="TextBox 9"/>
          <p:cNvSpPr txBox="1"/>
          <p:nvPr/>
        </p:nvSpPr>
        <p:spPr>
          <a:xfrm>
            <a:off x="1135900" y="1770229"/>
            <a:ext cx="414604" cy="954107"/>
          </a:xfrm>
          <a:prstGeom prst="rect">
            <a:avLst/>
          </a:prstGeom>
          <a:noFill/>
        </p:spPr>
        <p:txBody>
          <a:bodyPr wrap="square" rtlCol="0">
            <a:spAutoFit/>
          </a:bodyPr>
          <a:lstStyle/>
          <a:p>
            <a:r>
              <a:rPr lang="en-GB" sz="1400" b="1" dirty="0"/>
              <a:t>A</a:t>
            </a:r>
          </a:p>
          <a:p>
            <a:r>
              <a:rPr lang="en-GB" sz="1400" b="1" dirty="0"/>
              <a:t>B</a:t>
            </a:r>
          </a:p>
          <a:p>
            <a:r>
              <a:rPr lang="en-GB" sz="1400" b="1" dirty="0"/>
              <a:t>C</a:t>
            </a:r>
          </a:p>
          <a:p>
            <a:r>
              <a:rPr lang="en-GB" sz="1400" b="1" dirty="0"/>
              <a:t>B</a:t>
            </a:r>
          </a:p>
        </p:txBody>
      </p:sp>
      <p:sp>
        <p:nvSpPr>
          <p:cNvPr id="11" name="TextBox 10"/>
          <p:cNvSpPr txBox="1"/>
          <p:nvPr/>
        </p:nvSpPr>
        <p:spPr>
          <a:xfrm>
            <a:off x="1138739" y="3066034"/>
            <a:ext cx="414604" cy="954107"/>
          </a:xfrm>
          <a:prstGeom prst="rect">
            <a:avLst/>
          </a:prstGeom>
          <a:noFill/>
        </p:spPr>
        <p:txBody>
          <a:bodyPr wrap="square" rtlCol="0">
            <a:spAutoFit/>
          </a:bodyPr>
          <a:lstStyle/>
          <a:p>
            <a:r>
              <a:rPr lang="en-GB" sz="1400" b="1" dirty="0"/>
              <a:t>A</a:t>
            </a:r>
          </a:p>
          <a:p>
            <a:r>
              <a:rPr lang="en-GB" sz="1400" b="1" dirty="0"/>
              <a:t>B</a:t>
            </a:r>
          </a:p>
          <a:p>
            <a:r>
              <a:rPr lang="en-GB" sz="1400" b="1" dirty="0"/>
              <a:t>C</a:t>
            </a:r>
          </a:p>
          <a:p>
            <a:r>
              <a:rPr lang="en-GB" sz="1400" b="1" dirty="0"/>
              <a:t>B</a:t>
            </a:r>
          </a:p>
        </p:txBody>
      </p:sp>
      <p:sp>
        <p:nvSpPr>
          <p:cNvPr id="12" name="TextBox 11"/>
          <p:cNvSpPr txBox="1"/>
          <p:nvPr/>
        </p:nvSpPr>
        <p:spPr>
          <a:xfrm>
            <a:off x="1135900" y="4318618"/>
            <a:ext cx="414604" cy="954107"/>
          </a:xfrm>
          <a:prstGeom prst="rect">
            <a:avLst/>
          </a:prstGeom>
          <a:noFill/>
        </p:spPr>
        <p:txBody>
          <a:bodyPr wrap="square" rtlCol="0">
            <a:spAutoFit/>
          </a:bodyPr>
          <a:lstStyle/>
          <a:p>
            <a:r>
              <a:rPr lang="en-GB" sz="1400" b="1" dirty="0"/>
              <a:t>A</a:t>
            </a:r>
          </a:p>
          <a:p>
            <a:r>
              <a:rPr lang="en-GB" sz="1400" b="1" dirty="0"/>
              <a:t>B</a:t>
            </a:r>
          </a:p>
          <a:p>
            <a:r>
              <a:rPr lang="en-GB" sz="1400" b="1" dirty="0"/>
              <a:t>C</a:t>
            </a:r>
          </a:p>
          <a:p>
            <a:r>
              <a:rPr lang="en-GB" sz="1400" b="1" dirty="0"/>
              <a:t>B</a:t>
            </a:r>
          </a:p>
        </p:txBody>
      </p:sp>
      <p:sp>
        <p:nvSpPr>
          <p:cNvPr id="13" name="TextBox 12"/>
          <p:cNvSpPr txBox="1"/>
          <p:nvPr/>
        </p:nvSpPr>
        <p:spPr>
          <a:xfrm>
            <a:off x="1135900" y="5586786"/>
            <a:ext cx="414604" cy="954107"/>
          </a:xfrm>
          <a:prstGeom prst="rect">
            <a:avLst/>
          </a:prstGeom>
          <a:noFill/>
        </p:spPr>
        <p:txBody>
          <a:bodyPr wrap="square" rtlCol="0">
            <a:spAutoFit/>
          </a:bodyPr>
          <a:lstStyle/>
          <a:p>
            <a:r>
              <a:rPr lang="en-GB" sz="1400" b="1" dirty="0"/>
              <a:t>A</a:t>
            </a:r>
          </a:p>
          <a:p>
            <a:r>
              <a:rPr lang="en-GB" sz="1400" b="1" dirty="0"/>
              <a:t>B</a:t>
            </a:r>
          </a:p>
          <a:p>
            <a:r>
              <a:rPr lang="en-GB" sz="1400" b="1" dirty="0"/>
              <a:t>C</a:t>
            </a:r>
          </a:p>
          <a:p>
            <a:r>
              <a:rPr lang="en-GB" sz="1400" b="1" dirty="0"/>
              <a:t>B</a:t>
            </a:r>
          </a:p>
        </p:txBody>
      </p:sp>
    </p:spTree>
    <p:extLst>
      <p:ext uri="{BB962C8B-B14F-4D97-AF65-F5344CB8AC3E}">
        <p14:creationId xmlns:p14="http://schemas.microsoft.com/office/powerpoint/2010/main" val="275741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Learning Objective:</a:t>
            </a:r>
          </a:p>
        </p:txBody>
      </p:sp>
      <p:sp>
        <p:nvSpPr>
          <p:cNvPr id="3" name="Content Placeholder 2"/>
          <p:cNvSpPr>
            <a:spLocks noGrp="1"/>
          </p:cNvSpPr>
          <p:nvPr>
            <p:ph idx="1"/>
          </p:nvPr>
        </p:nvSpPr>
        <p:spPr/>
        <p:txBody>
          <a:bodyPr/>
          <a:lstStyle/>
          <a:p>
            <a:pPr marL="0" indent="0">
              <a:buNone/>
            </a:pPr>
            <a:r>
              <a:rPr lang="en-GB" dirty="0">
                <a:solidFill>
                  <a:schemeClr val="bg1"/>
                </a:solidFill>
              </a:rPr>
              <a:t>LO: analyse the language used by a writer to create meanings and effects, using relevant subject terminology where appropriate. </a:t>
            </a:r>
            <a:endParaRPr lang="en-US" dirty="0">
              <a:solidFill>
                <a:schemeClr val="bg1"/>
              </a:solidFill>
            </a:endParaRPr>
          </a:p>
        </p:txBody>
      </p:sp>
    </p:spTree>
    <p:extLst>
      <p:ext uri="{BB962C8B-B14F-4D97-AF65-F5344CB8AC3E}">
        <p14:creationId xmlns:p14="http://schemas.microsoft.com/office/powerpoint/2010/main" val="404179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065" y="227180"/>
            <a:ext cx="8740755" cy="6555641"/>
          </a:xfrm>
          <a:prstGeom prst="rect">
            <a:avLst/>
          </a:prstGeom>
          <a:noFill/>
        </p:spPr>
        <p:txBody>
          <a:bodyPr wrap="square" rtlCol="0">
            <a:spAutoFit/>
          </a:bodyPr>
          <a:lstStyle/>
          <a:p>
            <a:r>
              <a:rPr lang="en-GB" sz="4000" b="1" dirty="0">
                <a:solidFill>
                  <a:schemeClr val="bg1"/>
                </a:solidFill>
              </a:rPr>
              <a:t>The Ballad</a:t>
            </a:r>
          </a:p>
          <a:p>
            <a:endParaRPr lang="en-GB" sz="2000" dirty="0">
              <a:solidFill>
                <a:schemeClr val="bg1"/>
              </a:solidFill>
            </a:endParaRPr>
          </a:p>
          <a:p>
            <a:r>
              <a:rPr lang="en-GB" sz="2000" dirty="0">
                <a:solidFill>
                  <a:schemeClr val="bg1"/>
                </a:solidFill>
              </a:rPr>
              <a:t>A ballad is an old fashioned form of poem that typically </a:t>
            </a:r>
            <a:r>
              <a:rPr lang="en-GB" sz="2000" b="1" dirty="0">
                <a:solidFill>
                  <a:schemeClr val="bg1"/>
                </a:solidFill>
              </a:rPr>
              <a:t>tells a story</a:t>
            </a:r>
            <a:r>
              <a:rPr lang="en-GB" sz="2000" dirty="0">
                <a:solidFill>
                  <a:schemeClr val="bg1"/>
                </a:solidFill>
              </a:rPr>
              <a:t>. They were primarily an oral form of poetry, designed to be performed, memorised and passed on to friends. Keats – along with other Romantics – tries to mimic this style in his written work, taking advantage of the deceptively simple form.</a:t>
            </a:r>
          </a:p>
          <a:p>
            <a:endParaRPr lang="en-GB" sz="2000" dirty="0">
              <a:solidFill>
                <a:schemeClr val="bg1"/>
              </a:solidFill>
            </a:endParaRPr>
          </a:p>
          <a:p>
            <a:r>
              <a:rPr lang="en-GB" sz="2000" dirty="0">
                <a:solidFill>
                  <a:schemeClr val="bg1"/>
                </a:solidFill>
              </a:rPr>
              <a:t>Ballads, as they were meant to be performed out loud, sound like songs. The rhythm of the words, the rhyme scheme, the alliteration and repetition give them a </a:t>
            </a:r>
            <a:r>
              <a:rPr lang="en-GB" sz="2000" b="1" dirty="0">
                <a:solidFill>
                  <a:schemeClr val="bg1"/>
                </a:solidFill>
              </a:rPr>
              <a:t>music-like harmony</a:t>
            </a:r>
            <a:r>
              <a:rPr lang="en-GB" sz="2000" dirty="0">
                <a:solidFill>
                  <a:schemeClr val="bg1"/>
                </a:solidFill>
              </a:rPr>
              <a:t>.</a:t>
            </a:r>
          </a:p>
          <a:p>
            <a:endParaRPr lang="en-GB" sz="2000" dirty="0">
              <a:solidFill>
                <a:schemeClr val="bg1"/>
              </a:solidFill>
            </a:endParaRPr>
          </a:p>
          <a:p>
            <a:r>
              <a:rPr lang="en-GB" sz="2000" dirty="0">
                <a:solidFill>
                  <a:schemeClr val="bg1"/>
                </a:solidFill>
              </a:rPr>
              <a:t>Keats uses a number of stylistic features of the ballad, such as </a:t>
            </a:r>
            <a:r>
              <a:rPr lang="en-GB" sz="2000" b="1" dirty="0">
                <a:solidFill>
                  <a:schemeClr val="bg1"/>
                </a:solidFill>
              </a:rPr>
              <a:t>simplicity of language</a:t>
            </a:r>
            <a:r>
              <a:rPr lang="en-GB" sz="2000" dirty="0">
                <a:solidFill>
                  <a:schemeClr val="bg1"/>
                </a:solidFill>
              </a:rPr>
              <a:t>, </a:t>
            </a:r>
            <a:r>
              <a:rPr lang="en-GB" sz="2000" b="1" dirty="0">
                <a:solidFill>
                  <a:schemeClr val="bg1"/>
                </a:solidFill>
              </a:rPr>
              <a:t>repetition</a:t>
            </a:r>
            <a:r>
              <a:rPr lang="en-GB" sz="2000" dirty="0">
                <a:solidFill>
                  <a:schemeClr val="bg1"/>
                </a:solidFill>
              </a:rPr>
              <a:t> and </a:t>
            </a:r>
            <a:r>
              <a:rPr lang="en-GB" sz="2000" b="1" dirty="0">
                <a:solidFill>
                  <a:schemeClr val="bg1"/>
                </a:solidFill>
              </a:rPr>
              <a:t>absence of detail</a:t>
            </a:r>
            <a:r>
              <a:rPr lang="en-GB" sz="2000" dirty="0">
                <a:solidFill>
                  <a:schemeClr val="bg1"/>
                </a:solidFill>
              </a:rPr>
              <a:t>. In line with tradition, Keats </a:t>
            </a:r>
            <a:r>
              <a:rPr lang="en-GB" sz="2000" b="1" dirty="0">
                <a:solidFill>
                  <a:schemeClr val="bg1"/>
                </a:solidFill>
              </a:rPr>
              <a:t>does not identify his questioner, or the knight, or the lady. </a:t>
            </a:r>
          </a:p>
          <a:p>
            <a:endParaRPr lang="en-GB" sz="2000" dirty="0">
              <a:solidFill>
                <a:schemeClr val="bg1"/>
              </a:solidFill>
            </a:endParaRPr>
          </a:p>
          <a:p>
            <a:r>
              <a:rPr lang="en-GB" sz="2000" dirty="0">
                <a:solidFill>
                  <a:schemeClr val="bg1"/>
                </a:solidFill>
              </a:rPr>
              <a:t>Like some of the old ballads, it deals with the </a:t>
            </a:r>
            <a:r>
              <a:rPr lang="en-GB" sz="2000" b="1" dirty="0">
                <a:solidFill>
                  <a:schemeClr val="bg1"/>
                </a:solidFill>
              </a:rPr>
              <a:t>supernatural</a:t>
            </a:r>
            <a:r>
              <a:rPr lang="en-GB" sz="2000" dirty="0">
                <a:solidFill>
                  <a:schemeClr val="bg1"/>
                </a:solidFill>
              </a:rPr>
              <a:t>. </a:t>
            </a:r>
          </a:p>
          <a:p>
            <a:endParaRPr lang="en-GB" sz="2000" dirty="0">
              <a:solidFill>
                <a:schemeClr val="bg1"/>
              </a:solidFill>
            </a:endParaRPr>
          </a:p>
          <a:p>
            <a:r>
              <a:rPr lang="en-GB" sz="2000" dirty="0">
                <a:solidFill>
                  <a:schemeClr val="bg1"/>
                </a:solidFill>
              </a:rPr>
              <a:t>Keats uses a </a:t>
            </a:r>
            <a:r>
              <a:rPr lang="en-GB" sz="2000" b="1" dirty="0">
                <a:solidFill>
                  <a:schemeClr val="bg1"/>
                </a:solidFill>
              </a:rPr>
              <a:t>question-and-response</a:t>
            </a:r>
            <a:r>
              <a:rPr lang="en-GB" sz="2000" dirty="0">
                <a:solidFill>
                  <a:schemeClr val="bg1"/>
                </a:solidFill>
              </a:rPr>
              <a:t> form, also borrowed from ballads. In the first three stanzas the speaker asks the knight questions; the rest of the poem is taken up with his response.</a:t>
            </a:r>
          </a:p>
        </p:txBody>
      </p:sp>
    </p:spTree>
    <p:extLst>
      <p:ext uri="{BB962C8B-B14F-4D97-AF65-F5344CB8AC3E}">
        <p14:creationId xmlns:p14="http://schemas.microsoft.com/office/powerpoint/2010/main" val="202111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pPr algn="ctr"/>
            <a:r>
              <a:rPr lang="en-GB" b="1" dirty="0"/>
              <a:t>AO4/5: Links and Interpretations</a:t>
            </a:r>
          </a:p>
        </p:txBody>
      </p:sp>
    </p:spTree>
    <p:extLst>
      <p:ext uri="{BB962C8B-B14F-4D97-AF65-F5344CB8AC3E}">
        <p14:creationId xmlns:p14="http://schemas.microsoft.com/office/powerpoint/2010/main" val="338164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325" y="5993731"/>
            <a:ext cx="7661650" cy="707886"/>
          </a:xfrm>
          <a:prstGeom prst="rect">
            <a:avLst/>
          </a:prstGeom>
          <a:noFill/>
        </p:spPr>
        <p:txBody>
          <a:bodyPr wrap="square" rtlCol="0">
            <a:spAutoFit/>
          </a:bodyPr>
          <a:lstStyle/>
          <a:p>
            <a:r>
              <a:rPr lang="en-GB" sz="4000" b="1" dirty="0">
                <a:solidFill>
                  <a:schemeClr val="bg1"/>
                </a:solidFill>
              </a:rPr>
              <a:t>What do these readings offer us?</a:t>
            </a:r>
          </a:p>
        </p:txBody>
      </p:sp>
      <p:sp>
        <p:nvSpPr>
          <p:cNvPr id="7" name="TextBox 6"/>
          <p:cNvSpPr txBox="1"/>
          <p:nvPr/>
        </p:nvSpPr>
        <p:spPr>
          <a:xfrm>
            <a:off x="280895" y="210897"/>
            <a:ext cx="8683812" cy="1446550"/>
          </a:xfrm>
          <a:prstGeom prst="rect">
            <a:avLst/>
          </a:prstGeom>
          <a:noFill/>
          <a:ln>
            <a:noFill/>
          </a:ln>
        </p:spPr>
        <p:txBody>
          <a:bodyPr wrap="square" rtlCol="0">
            <a:spAutoFit/>
          </a:bodyPr>
          <a:lstStyle/>
          <a:p>
            <a:endParaRPr lang="en-GB" sz="2000" dirty="0"/>
          </a:p>
          <a:p>
            <a:r>
              <a:rPr lang="en-GB" sz="2400" b="1" dirty="0">
                <a:solidFill>
                  <a:schemeClr val="bg1"/>
                </a:solidFill>
              </a:rPr>
              <a:t>How can we link this to other poems we have read? How does it link to attitudes towards love – or lust? </a:t>
            </a:r>
          </a:p>
          <a:p>
            <a:endParaRPr lang="en-GB" sz="2000" dirty="0">
              <a:solidFill>
                <a:schemeClr val="bg1"/>
              </a:solidFill>
            </a:endParaRPr>
          </a:p>
        </p:txBody>
      </p:sp>
      <p:sp>
        <p:nvSpPr>
          <p:cNvPr id="21" name="TextBox 20"/>
          <p:cNvSpPr txBox="1"/>
          <p:nvPr/>
        </p:nvSpPr>
        <p:spPr>
          <a:xfrm>
            <a:off x="280895" y="1881966"/>
            <a:ext cx="8618070" cy="1569660"/>
          </a:xfrm>
          <a:prstGeom prst="rect">
            <a:avLst/>
          </a:prstGeom>
          <a:noFill/>
          <a:ln>
            <a:solidFill>
              <a:schemeClr val="tx1"/>
            </a:solidFill>
          </a:ln>
        </p:spPr>
        <p:txBody>
          <a:bodyPr wrap="square" rtlCol="0">
            <a:spAutoFit/>
          </a:bodyPr>
          <a:lstStyle/>
          <a:p>
            <a:r>
              <a:rPr lang="en-GB" sz="2400" dirty="0">
                <a:solidFill>
                  <a:schemeClr val="bg1"/>
                </a:solidFill>
              </a:rPr>
              <a:t>The motives of the lady are only described from the knight’s point of view. We are never told why she cries in her ‘elfin grot’. Some readers suggest he has hurt or injured her in some way. </a:t>
            </a:r>
            <a:r>
              <a:rPr lang="en-GB" sz="2400" b="1" dirty="0">
                <a:solidFill>
                  <a:schemeClr val="bg1"/>
                </a:solidFill>
              </a:rPr>
              <a:t>Is this a valid reading?</a:t>
            </a:r>
          </a:p>
        </p:txBody>
      </p:sp>
      <p:sp>
        <p:nvSpPr>
          <p:cNvPr id="18" name="TextBox 17"/>
          <p:cNvSpPr txBox="1"/>
          <p:nvPr/>
        </p:nvSpPr>
        <p:spPr>
          <a:xfrm>
            <a:off x="280895" y="3657271"/>
            <a:ext cx="8618070" cy="830997"/>
          </a:xfrm>
          <a:prstGeom prst="rect">
            <a:avLst/>
          </a:prstGeom>
          <a:noFill/>
          <a:ln>
            <a:solidFill>
              <a:schemeClr val="tx1"/>
            </a:solidFill>
          </a:ln>
        </p:spPr>
        <p:txBody>
          <a:bodyPr wrap="square" rtlCol="0">
            <a:spAutoFit/>
          </a:bodyPr>
          <a:lstStyle/>
          <a:p>
            <a:r>
              <a:rPr lang="en-GB" sz="2400" dirty="0">
                <a:solidFill>
                  <a:schemeClr val="bg1"/>
                </a:solidFill>
              </a:rPr>
              <a:t>Some readers see the poem as Keats’ personal rebellion against the pains of love.</a:t>
            </a:r>
            <a:endParaRPr lang="en-GB" sz="2400" b="1" dirty="0">
              <a:solidFill>
                <a:schemeClr val="bg1"/>
              </a:solidFill>
            </a:endParaRPr>
          </a:p>
        </p:txBody>
      </p:sp>
      <p:sp>
        <p:nvSpPr>
          <p:cNvPr id="6" name="TextBox 5"/>
          <p:cNvSpPr txBox="1"/>
          <p:nvPr/>
        </p:nvSpPr>
        <p:spPr>
          <a:xfrm>
            <a:off x="280895" y="4693913"/>
            <a:ext cx="8618070" cy="1200329"/>
          </a:xfrm>
          <a:prstGeom prst="rect">
            <a:avLst/>
          </a:prstGeom>
          <a:noFill/>
          <a:ln>
            <a:solidFill>
              <a:schemeClr val="tx1"/>
            </a:solidFill>
          </a:ln>
        </p:spPr>
        <p:txBody>
          <a:bodyPr wrap="square" rtlCol="0">
            <a:spAutoFit/>
          </a:bodyPr>
          <a:lstStyle/>
          <a:p>
            <a:r>
              <a:rPr lang="en-GB" sz="2400" dirty="0">
                <a:solidFill>
                  <a:schemeClr val="bg1"/>
                </a:solidFill>
              </a:rPr>
              <a:t>‘La Belle Dame…’ is about being abandoned by the one you love. The lady abandons him without pity and the knight’s solitude is the framing image of the poem.</a:t>
            </a:r>
            <a:endParaRPr lang="en-GB" sz="2400" b="1" dirty="0">
              <a:solidFill>
                <a:schemeClr val="bg1"/>
              </a:solidFill>
            </a:endParaRPr>
          </a:p>
        </p:txBody>
      </p:sp>
    </p:spTree>
    <p:extLst>
      <p:ext uri="{BB962C8B-B14F-4D97-AF65-F5344CB8AC3E}">
        <p14:creationId xmlns:p14="http://schemas.microsoft.com/office/powerpoint/2010/main" val="421935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929" y="367821"/>
            <a:ext cx="8841850" cy="584775"/>
          </a:xfrm>
          <a:prstGeom prst="rect">
            <a:avLst/>
          </a:prstGeom>
          <a:ln>
            <a:solidFill>
              <a:srgbClr val="FF0000"/>
            </a:solidFill>
          </a:ln>
        </p:spPr>
        <p:txBody>
          <a:bodyPr wrap="square">
            <a:spAutoFit/>
          </a:bodyPr>
          <a:lstStyle/>
          <a:p>
            <a:pPr algn="ctr"/>
            <a:r>
              <a:rPr lang="en-GB" sz="3000" dirty="0">
                <a:solidFill>
                  <a:schemeClr val="bg1"/>
                </a:solidFill>
                <a:latin typeface="Arial" panose="020B0604020202020204" pitchFamily="34" charset="0"/>
                <a:cs typeface="Arial" panose="020B0604020202020204" pitchFamily="34" charset="0"/>
              </a:rPr>
              <a:t>AO1: What kind of love is presented in this poem?</a:t>
            </a:r>
            <a:r>
              <a:rPr lang="en-GB" sz="3200" dirty="0">
                <a:solidFill>
                  <a:schemeClr val="bg1"/>
                </a:solidFill>
                <a:latin typeface="Arial" panose="020B0604020202020204" pitchFamily="34" charset="0"/>
                <a:cs typeface="Arial" panose="020B0604020202020204" pitchFamily="34" charset="0"/>
              </a:rPr>
              <a:t> </a:t>
            </a:r>
          </a:p>
        </p:txBody>
      </p:sp>
      <p:sp>
        <p:nvSpPr>
          <p:cNvPr id="4" name="TextBox 3"/>
          <p:cNvSpPr txBox="1"/>
          <p:nvPr/>
        </p:nvSpPr>
        <p:spPr>
          <a:xfrm>
            <a:off x="735198" y="1303776"/>
            <a:ext cx="7577594" cy="2308324"/>
          </a:xfrm>
          <a:prstGeom prst="rect">
            <a:avLst/>
          </a:prstGeom>
          <a:noFill/>
        </p:spPr>
        <p:txBody>
          <a:bodyPr wrap="square" rtlCol="0">
            <a:spAutoFit/>
          </a:bodyPr>
          <a:lstStyle/>
          <a:p>
            <a:r>
              <a:rPr lang="en-GB" sz="2400" b="1" dirty="0">
                <a:solidFill>
                  <a:schemeClr val="bg1"/>
                </a:solidFill>
              </a:rPr>
              <a:t>Think about: </a:t>
            </a:r>
          </a:p>
          <a:p>
            <a:pPr marL="342900" indent="-342900">
              <a:buFont typeface="Arial" panose="020B0604020202020204" pitchFamily="34" charset="0"/>
              <a:buChar char="•"/>
            </a:pPr>
            <a:r>
              <a:rPr lang="en-GB" sz="2400" dirty="0">
                <a:solidFill>
                  <a:schemeClr val="bg1"/>
                </a:solidFill>
              </a:rPr>
              <a:t>The characteristics of love</a:t>
            </a:r>
          </a:p>
          <a:p>
            <a:pPr marL="342900" indent="-342900">
              <a:buFont typeface="Arial" panose="020B0604020202020204" pitchFamily="34" charset="0"/>
              <a:buChar char="•"/>
            </a:pPr>
            <a:r>
              <a:rPr lang="en-GB" sz="2400" dirty="0">
                <a:solidFill>
                  <a:schemeClr val="bg1"/>
                </a:solidFill>
              </a:rPr>
              <a:t>The representation of the people involved</a:t>
            </a:r>
          </a:p>
          <a:p>
            <a:pPr marL="342900" indent="-342900">
              <a:buFont typeface="Arial" panose="020B0604020202020204" pitchFamily="34" charset="0"/>
              <a:buChar char="•"/>
            </a:pPr>
            <a:r>
              <a:rPr lang="en-GB" sz="2400" dirty="0">
                <a:solidFill>
                  <a:schemeClr val="bg1"/>
                </a:solidFill>
              </a:rPr>
              <a:t>The feelings of the speaker</a:t>
            </a:r>
          </a:p>
          <a:p>
            <a:pPr marL="342900" indent="-342900">
              <a:buFont typeface="Arial" panose="020B0604020202020204" pitchFamily="34" charset="0"/>
              <a:buChar char="•"/>
            </a:pPr>
            <a:r>
              <a:rPr lang="en-GB" sz="2400" dirty="0">
                <a:solidFill>
                  <a:schemeClr val="bg1"/>
                </a:solidFill>
              </a:rPr>
              <a:t>Any imagery or language used</a:t>
            </a:r>
          </a:p>
          <a:p>
            <a:pPr marL="342900" indent="-342900">
              <a:buFont typeface="Arial" panose="020B0604020202020204" pitchFamily="34" charset="0"/>
              <a:buChar char="•"/>
            </a:pPr>
            <a:r>
              <a:rPr lang="en-GB" sz="2400" dirty="0">
                <a:solidFill>
                  <a:schemeClr val="bg1"/>
                </a:solidFill>
              </a:rPr>
              <a:t>The way the structure and form reflects this</a:t>
            </a:r>
          </a:p>
        </p:txBody>
      </p:sp>
      <p:sp>
        <p:nvSpPr>
          <p:cNvPr id="2" name="TextBox 1"/>
          <p:cNvSpPr txBox="1"/>
          <p:nvPr/>
        </p:nvSpPr>
        <p:spPr>
          <a:xfrm>
            <a:off x="661916" y="4360460"/>
            <a:ext cx="7786048" cy="1938992"/>
          </a:xfrm>
          <a:prstGeom prst="rect">
            <a:avLst/>
          </a:prstGeom>
          <a:noFill/>
        </p:spPr>
        <p:txBody>
          <a:bodyPr wrap="square" rtlCol="0">
            <a:spAutoFit/>
          </a:bodyPr>
          <a:lstStyle/>
          <a:p>
            <a:pPr algn="ctr"/>
            <a:r>
              <a:rPr lang="en-GB" sz="2400" b="1" dirty="0">
                <a:solidFill>
                  <a:schemeClr val="bg1"/>
                </a:solidFill>
              </a:rPr>
              <a:t>You can either: </a:t>
            </a:r>
          </a:p>
          <a:p>
            <a:pPr algn="ctr"/>
            <a:r>
              <a:rPr lang="en-GB" sz="2400" dirty="0">
                <a:solidFill>
                  <a:schemeClr val="bg1"/>
                </a:solidFill>
              </a:rPr>
              <a:t>Write a side of A4 to explain your answer.</a:t>
            </a:r>
          </a:p>
          <a:p>
            <a:pPr algn="ctr"/>
            <a:r>
              <a:rPr lang="en-GB" sz="2400" dirty="0">
                <a:solidFill>
                  <a:schemeClr val="bg1"/>
                </a:solidFill>
              </a:rPr>
              <a:t>Write a detailed plan of your answer.</a:t>
            </a:r>
          </a:p>
          <a:p>
            <a:pPr algn="ctr"/>
            <a:endParaRPr lang="en-GB" sz="2400" dirty="0">
              <a:solidFill>
                <a:schemeClr val="bg1"/>
              </a:solidFill>
            </a:endParaRPr>
          </a:p>
          <a:p>
            <a:pPr algn="ctr"/>
            <a:r>
              <a:rPr lang="en-GB" sz="2400" dirty="0">
                <a:solidFill>
                  <a:schemeClr val="bg1"/>
                </a:solidFill>
              </a:rPr>
              <a:t>Make sure you include and analyse quotations from the text.</a:t>
            </a:r>
          </a:p>
        </p:txBody>
      </p:sp>
    </p:spTree>
    <p:extLst>
      <p:ext uri="{BB962C8B-B14F-4D97-AF65-F5344CB8AC3E}">
        <p14:creationId xmlns:p14="http://schemas.microsoft.com/office/powerpoint/2010/main" val="159877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45" y="780832"/>
            <a:ext cx="8821270" cy="646331"/>
          </a:xfrm>
          <a:prstGeom prst="rect">
            <a:avLst/>
          </a:prstGeom>
          <a:ln>
            <a:solidFill>
              <a:srgbClr val="FF0000"/>
            </a:solidFill>
          </a:ln>
        </p:spPr>
        <p:txBody>
          <a:bodyPr wrap="square">
            <a:spAutoFit/>
          </a:bodyPr>
          <a:lstStyle/>
          <a:p>
            <a:pPr algn="ctr"/>
            <a:r>
              <a:rPr lang="fr-FR" sz="3600" b="1" dirty="0">
                <a:solidFill>
                  <a:schemeClr val="bg1"/>
                </a:solidFill>
              </a:rPr>
              <a:t>La Belle Dame Sans Merci</a:t>
            </a:r>
          </a:p>
        </p:txBody>
      </p:sp>
      <p:sp>
        <p:nvSpPr>
          <p:cNvPr id="3" name="TextBox 2"/>
          <p:cNvSpPr txBox="1"/>
          <p:nvPr/>
        </p:nvSpPr>
        <p:spPr>
          <a:xfrm>
            <a:off x="551330" y="2658743"/>
            <a:ext cx="8052099" cy="523220"/>
          </a:xfrm>
          <a:prstGeom prst="rect">
            <a:avLst/>
          </a:prstGeom>
          <a:noFill/>
        </p:spPr>
        <p:txBody>
          <a:bodyPr wrap="square" rtlCol="0">
            <a:spAutoFit/>
          </a:bodyPr>
          <a:lstStyle/>
          <a:p>
            <a:r>
              <a:rPr lang="en-GB" sz="2800" dirty="0">
                <a:solidFill>
                  <a:schemeClr val="bg1"/>
                </a:solidFill>
              </a:rPr>
              <a:t>What do we understand from the title of the poem?</a:t>
            </a:r>
          </a:p>
        </p:txBody>
      </p:sp>
      <p:sp>
        <p:nvSpPr>
          <p:cNvPr id="5" name="Rectangle 4"/>
          <p:cNvSpPr/>
          <p:nvPr/>
        </p:nvSpPr>
        <p:spPr>
          <a:xfrm>
            <a:off x="166745" y="1552242"/>
            <a:ext cx="8821270" cy="646331"/>
          </a:xfrm>
          <a:prstGeom prst="rect">
            <a:avLst/>
          </a:prstGeom>
          <a:ln>
            <a:solidFill>
              <a:srgbClr val="FF0000"/>
            </a:solidFill>
          </a:ln>
        </p:spPr>
        <p:txBody>
          <a:bodyPr wrap="square">
            <a:spAutoFit/>
          </a:bodyPr>
          <a:lstStyle/>
          <a:p>
            <a:pPr algn="ctr"/>
            <a:r>
              <a:rPr lang="fr-FR" sz="3600" b="1" dirty="0">
                <a:solidFill>
                  <a:schemeClr val="bg1"/>
                </a:solidFill>
              </a:rPr>
              <a:t>The </a:t>
            </a:r>
            <a:r>
              <a:rPr lang="fr-FR" sz="3600" b="1" dirty="0" err="1">
                <a:solidFill>
                  <a:schemeClr val="bg1"/>
                </a:solidFill>
              </a:rPr>
              <a:t>Beautiful</a:t>
            </a:r>
            <a:r>
              <a:rPr lang="fr-FR" sz="3600" b="1" dirty="0">
                <a:solidFill>
                  <a:schemeClr val="bg1"/>
                </a:solidFill>
              </a:rPr>
              <a:t> Lady </a:t>
            </a:r>
            <a:r>
              <a:rPr lang="fr-FR" sz="3600" b="1" dirty="0" err="1">
                <a:solidFill>
                  <a:schemeClr val="bg1"/>
                </a:solidFill>
              </a:rPr>
              <a:t>Without</a:t>
            </a:r>
            <a:r>
              <a:rPr lang="fr-FR" sz="3600" b="1" dirty="0">
                <a:solidFill>
                  <a:schemeClr val="bg1"/>
                </a:solidFill>
              </a:rPr>
              <a:t> Mercy</a:t>
            </a:r>
          </a:p>
        </p:txBody>
      </p:sp>
    </p:spTree>
    <p:extLst>
      <p:ext uri="{BB962C8B-B14F-4D97-AF65-F5344CB8AC3E}">
        <p14:creationId xmlns:p14="http://schemas.microsoft.com/office/powerpoint/2010/main" val="32607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73" y="147486"/>
            <a:ext cx="4572000" cy="6771084"/>
          </a:xfrm>
          <a:prstGeom prst="rect">
            <a:avLst/>
          </a:prstGeom>
          <a:solidFill>
            <a:srgbClr val="009999"/>
          </a:solidFill>
        </p:spPr>
        <p:txBody>
          <a:bodyPr>
            <a:spAutoFit/>
          </a:bodyPr>
          <a:lstStyle/>
          <a:p>
            <a:r>
              <a:rPr lang="en-GB" sz="1400" dirty="0">
                <a:solidFill>
                  <a:schemeClr val="bg1"/>
                </a:solidFill>
              </a:rPr>
              <a:t>I.</a:t>
            </a:r>
          </a:p>
          <a:p>
            <a:r>
              <a:rPr lang="en-GB" sz="1400" dirty="0">
                <a:solidFill>
                  <a:schemeClr val="bg1"/>
                </a:solidFill>
              </a:rPr>
              <a:t>O WHAT can ail thee, knight-at-arms,	</a:t>
            </a:r>
          </a:p>
          <a:p>
            <a:r>
              <a:rPr lang="en-GB" sz="1400" dirty="0">
                <a:solidFill>
                  <a:schemeClr val="bg1"/>
                </a:solidFill>
              </a:rPr>
              <a:t>  Alone and palely loitering?	</a:t>
            </a:r>
          </a:p>
          <a:p>
            <a:r>
              <a:rPr lang="en-GB" sz="1400" dirty="0">
                <a:solidFill>
                  <a:schemeClr val="bg1"/>
                </a:solidFill>
              </a:rPr>
              <a:t>The sedge has </a:t>
            </a:r>
            <a:r>
              <a:rPr lang="en-GB" sz="1400" dirty="0" err="1">
                <a:solidFill>
                  <a:schemeClr val="bg1"/>
                </a:solidFill>
              </a:rPr>
              <a:t>wither’d</a:t>
            </a:r>
            <a:r>
              <a:rPr lang="en-GB" sz="1400" dirty="0">
                <a:solidFill>
                  <a:schemeClr val="bg1"/>
                </a:solidFill>
              </a:rPr>
              <a:t> from the lake,	</a:t>
            </a:r>
          </a:p>
          <a:p>
            <a:r>
              <a:rPr lang="en-GB" sz="1400" dirty="0">
                <a:solidFill>
                  <a:schemeClr val="bg1"/>
                </a:solidFill>
              </a:rPr>
              <a:t>  And no birds sing.	</a:t>
            </a:r>
          </a:p>
          <a:p>
            <a:r>
              <a:rPr lang="en-GB" sz="1400" dirty="0">
                <a:solidFill>
                  <a:schemeClr val="bg1"/>
                </a:solidFill>
              </a:rPr>
              <a:t> </a:t>
            </a:r>
          </a:p>
          <a:p>
            <a:r>
              <a:rPr lang="en-GB" sz="1400" dirty="0">
                <a:solidFill>
                  <a:schemeClr val="bg1"/>
                </a:solidFill>
              </a:rPr>
              <a:t>II.</a:t>
            </a:r>
          </a:p>
          <a:p>
            <a:r>
              <a:rPr lang="en-GB" sz="1400" dirty="0">
                <a:solidFill>
                  <a:schemeClr val="bg1"/>
                </a:solidFill>
              </a:rPr>
              <a:t>O what can ail thee, knight-at-arms!	</a:t>
            </a:r>
          </a:p>
          <a:p>
            <a:r>
              <a:rPr lang="en-GB" sz="1400" dirty="0">
                <a:solidFill>
                  <a:schemeClr val="bg1"/>
                </a:solidFill>
              </a:rPr>
              <a:t>  So haggard and so woe-</a:t>
            </a:r>
            <a:r>
              <a:rPr lang="en-GB" sz="1400" dirty="0" err="1">
                <a:solidFill>
                  <a:schemeClr val="bg1"/>
                </a:solidFill>
              </a:rPr>
              <a:t>begone</a:t>
            </a:r>
            <a:r>
              <a:rPr lang="en-GB" sz="1400" dirty="0">
                <a:solidFill>
                  <a:schemeClr val="bg1"/>
                </a:solidFill>
              </a:rPr>
              <a:t>?	</a:t>
            </a:r>
          </a:p>
          <a:p>
            <a:r>
              <a:rPr lang="en-GB" sz="1400" dirty="0">
                <a:solidFill>
                  <a:schemeClr val="bg1"/>
                </a:solidFill>
              </a:rPr>
              <a:t>The squirrel’s granary is full,	</a:t>
            </a:r>
          </a:p>
          <a:p>
            <a:r>
              <a:rPr lang="en-GB" sz="1400" dirty="0">
                <a:solidFill>
                  <a:schemeClr val="bg1"/>
                </a:solidFill>
              </a:rPr>
              <a:t>  And the harvest’s done.	</a:t>
            </a:r>
          </a:p>
          <a:p>
            <a:r>
              <a:rPr lang="en-GB" sz="1400" dirty="0">
                <a:solidFill>
                  <a:schemeClr val="bg1"/>
                </a:solidFill>
              </a:rPr>
              <a:t> </a:t>
            </a:r>
          </a:p>
          <a:p>
            <a:r>
              <a:rPr lang="en-GB" sz="1400" dirty="0">
                <a:solidFill>
                  <a:schemeClr val="bg1"/>
                </a:solidFill>
              </a:rPr>
              <a:t>III.</a:t>
            </a:r>
          </a:p>
          <a:p>
            <a:r>
              <a:rPr lang="en-GB" sz="1400" dirty="0">
                <a:solidFill>
                  <a:schemeClr val="bg1"/>
                </a:solidFill>
              </a:rPr>
              <a:t>I see a lily on thy brow	</a:t>
            </a:r>
          </a:p>
          <a:p>
            <a:r>
              <a:rPr lang="en-GB" sz="1400" dirty="0">
                <a:solidFill>
                  <a:schemeClr val="bg1"/>
                </a:solidFill>
              </a:rPr>
              <a:t>  With anguish moist and fever dew,	        </a:t>
            </a:r>
          </a:p>
          <a:p>
            <a:r>
              <a:rPr lang="en-GB" sz="1400" dirty="0">
                <a:solidFill>
                  <a:schemeClr val="bg1"/>
                </a:solidFill>
              </a:rPr>
              <a:t>And on thy cheeks a fading rose	</a:t>
            </a:r>
          </a:p>
          <a:p>
            <a:r>
              <a:rPr lang="en-GB" sz="1400" dirty="0">
                <a:solidFill>
                  <a:schemeClr val="bg1"/>
                </a:solidFill>
              </a:rPr>
              <a:t>  Fast </a:t>
            </a:r>
            <a:r>
              <a:rPr lang="en-GB" sz="1400" dirty="0" err="1">
                <a:solidFill>
                  <a:schemeClr val="bg1"/>
                </a:solidFill>
              </a:rPr>
              <a:t>withereth</a:t>
            </a:r>
            <a:r>
              <a:rPr lang="en-GB" sz="1400" dirty="0">
                <a:solidFill>
                  <a:schemeClr val="bg1"/>
                </a:solidFill>
              </a:rPr>
              <a:t> too.	</a:t>
            </a:r>
          </a:p>
          <a:p>
            <a:r>
              <a:rPr lang="en-GB" sz="1400" dirty="0">
                <a:solidFill>
                  <a:schemeClr val="bg1"/>
                </a:solidFill>
              </a:rPr>
              <a:t> </a:t>
            </a:r>
          </a:p>
          <a:p>
            <a:r>
              <a:rPr lang="en-GB" sz="1400" dirty="0">
                <a:solidFill>
                  <a:schemeClr val="bg1"/>
                </a:solidFill>
              </a:rPr>
              <a:t>IV.</a:t>
            </a:r>
          </a:p>
          <a:p>
            <a:r>
              <a:rPr lang="en-GB" sz="1400" dirty="0">
                <a:solidFill>
                  <a:schemeClr val="bg1"/>
                </a:solidFill>
              </a:rPr>
              <a:t>I met a lady in the meads,	</a:t>
            </a:r>
          </a:p>
          <a:p>
            <a:r>
              <a:rPr lang="en-GB" sz="1400" dirty="0">
                <a:solidFill>
                  <a:schemeClr val="bg1"/>
                </a:solidFill>
              </a:rPr>
              <a:t>  Full beautiful—a faery’s child,	</a:t>
            </a:r>
          </a:p>
          <a:p>
            <a:r>
              <a:rPr lang="en-GB" sz="1400" dirty="0">
                <a:solidFill>
                  <a:schemeClr val="bg1"/>
                </a:solidFill>
              </a:rPr>
              <a:t>Her hair was long, her foot was light,	        </a:t>
            </a:r>
          </a:p>
          <a:p>
            <a:r>
              <a:rPr lang="en-GB" sz="1400" dirty="0">
                <a:solidFill>
                  <a:schemeClr val="bg1"/>
                </a:solidFill>
              </a:rPr>
              <a:t>  And her eyes were wild.	</a:t>
            </a:r>
          </a:p>
          <a:p>
            <a:r>
              <a:rPr lang="en-GB" sz="1400" dirty="0">
                <a:solidFill>
                  <a:schemeClr val="bg1"/>
                </a:solidFill>
              </a:rPr>
              <a:t> </a:t>
            </a:r>
          </a:p>
          <a:p>
            <a:r>
              <a:rPr lang="en-GB" sz="1400" dirty="0">
                <a:solidFill>
                  <a:schemeClr val="bg1"/>
                </a:solidFill>
              </a:rPr>
              <a:t>V.</a:t>
            </a:r>
          </a:p>
          <a:p>
            <a:r>
              <a:rPr lang="en-GB" sz="1400" dirty="0">
                <a:solidFill>
                  <a:schemeClr val="bg1"/>
                </a:solidFill>
              </a:rPr>
              <a:t>I made a garland for her head,	</a:t>
            </a:r>
          </a:p>
          <a:p>
            <a:r>
              <a:rPr lang="en-GB" sz="1400" dirty="0">
                <a:solidFill>
                  <a:schemeClr val="bg1"/>
                </a:solidFill>
              </a:rPr>
              <a:t>  And bracelets too, and fragrant zone;	</a:t>
            </a:r>
          </a:p>
          <a:p>
            <a:r>
              <a:rPr lang="en-GB" sz="1400" dirty="0">
                <a:solidFill>
                  <a:schemeClr val="bg1"/>
                </a:solidFill>
              </a:rPr>
              <a:t>She </a:t>
            </a:r>
            <a:r>
              <a:rPr lang="en-GB" sz="1400" dirty="0" err="1">
                <a:solidFill>
                  <a:schemeClr val="bg1"/>
                </a:solidFill>
              </a:rPr>
              <a:t>look’d</a:t>
            </a:r>
            <a:r>
              <a:rPr lang="en-GB" sz="1400" dirty="0">
                <a:solidFill>
                  <a:schemeClr val="bg1"/>
                </a:solidFill>
              </a:rPr>
              <a:t> at me as she did love,	</a:t>
            </a:r>
          </a:p>
          <a:p>
            <a:r>
              <a:rPr lang="en-GB" sz="1400" dirty="0">
                <a:solidFill>
                  <a:schemeClr val="bg1"/>
                </a:solidFill>
              </a:rPr>
              <a:t>  And made sweet moan.	</a:t>
            </a:r>
          </a:p>
          <a:p>
            <a:endParaRPr lang="en-GB" sz="1400" dirty="0"/>
          </a:p>
          <a:p>
            <a:endParaRPr lang="en-GB" sz="1400" dirty="0"/>
          </a:p>
        </p:txBody>
      </p:sp>
      <p:sp>
        <p:nvSpPr>
          <p:cNvPr id="7" name="Rectangle 6"/>
          <p:cNvSpPr/>
          <p:nvPr/>
        </p:nvSpPr>
        <p:spPr>
          <a:xfrm>
            <a:off x="2922106" y="60727"/>
            <a:ext cx="4572000" cy="7201972"/>
          </a:xfrm>
          <a:prstGeom prst="rect">
            <a:avLst/>
          </a:prstGeom>
        </p:spPr>
        <p:txBody>
          <a:bodyPr>
            <a:spAutoFit/>
          </a:bodyPr>
          <a:lstStyle/>
          <a:p>
            <a:r>
              <a:rPr lang="en-GB" sz="1400" dirty="0">
                <a:solidFill>
                  <a:schemeClr val="bg1"/>
                </a:solidFill>
              </a:rPr>
              <a:t>VI.</a:t>
            </a:r>
          </a:p>
          <a:p>
            <a:r>
              <a:rPr lang="en-GB" sz="1400" dirty="0">
                <a:solidFill>
                  <a:schemeClr val="bg1"/>
                </a:solidFill>
              </a:rPr>
              <a:t>I set her on my pacing steed,	</a:t>
            </a:r>
          </a:p>
          <a:p>
            <a:r>
              <a:rPr lang="en-GB" sz="1400" dirty="0">
                <a:solidFill>
                  <a:schemeClr val="bg1"/>
                </a:solidFill>
              </a:rPr>
              <a:t>  And nothing else saw all day long,	</a:t>
            </a:r>
          </a:p>
          <a:p>
            <a:r>
              <a:rPr lang="en-GB" sz="1400" dirty="0">
                <a:solidFill>
                  <a:schemeClr val="bg1"/>
                </a:solidFill>
              </a:rPr>
              <a:t>For sidelong would she bend, and sing	</a:t>
            </a:r>
          </a:p>
          <a:p>
            <a:r>
              <a:rPr lang="en-GB" sz="1400" dirty="0">
                <a:solidFill>
                  <a:schemeClr val="bg1"/>
                </a:solidFill>
              </a:rPr>
              <a:t>  A faery’s song.</a:t>
            </a:r>
          </a:p>
          <a:p>
            <a:endParaRPr lang="en-GB" sz="1400" dirty="0">
              <a:solidFill>
                <a:schemeClr val="bg1"/>
              </a:solidFill>
            </a:endParaRPr>
          </a:p>
          <a:p>
            <a:endParaRPr lang="en-GB" sz="1400" dirty="0">
              <a:solidFill>
                <a:schemeClr val="bg1"/>
              </a:solidFill>
            </a:endParaRPr>
          </a:p>
          <a:p>
            <a:r>
              <a:rPr lang="en-GB" sz="1400" dirty="0">
                <a:solidFill>
                  <a:schemeClr val="bg1"/>
                </a:solidFill>
              </a:rPr>
              <a:t>VII.</a:t>
            </a:r>
          </a:p>
          <a:p>
            <a:r>
              <a:rPr lang="en-GB" sz="1400" dirty="0">
                <a:solidFill>
                  <a:schemeClr val="bg1"/>
                </a:solidFill>
              </a:rPr>
              <a:t>She found me roots of relish sweet,	 </a:t>
            </a:r>
          </a:p>
          <a:p>
            <a:r>
              <a:rPr lang="en-GB" sz="1400" dirty="0">
                <a:solidFill>
                  <a:schemeClr val="bg1"/>
                </a:solidFill>
              </a:rPr>
              <a:t>And honey wild, and manna dew,	</a:t>
            </a:r>
          </a:p>
          <a:p>
            <a:r>
              <a:rPr lang="en-GB" sz="1400" dirty="0">
                <a:solidFill>
                  <a:schemeClr val="bg1"/>
                </a:solidFill>
              </a:rPr>
              <a:t>And sure in language strange she said—	</a:t>
            </a:r>
          </a:p>
          <a:p>
            <a:r>
              <a:rPr lang="en-GB" sz="1400" dirty="0">
                <a:solidFill>
                  <a:schemeClr val="bg1"/>
                </a:solidFill>
              </a:rPr>
              <a:t>  “I love thee true.”	</a:t>
            </a:r>
          </a:p>
          <a:p>
            <a:r>
              <a:rPr lang="en-GB" sz="1400" dirty="0">
                <a:solidFill>
                  <a:schemeClr val="bg1"/>
                </a:solidFill>
              </a:rPr>
              <a:t> </a:t>
            </a:r>
          </a:p>
          <a:p>
            <a:r>
              <a:rPr lang="en-GB" sz="1400" dirty="0">
                <a:solidFill>
                  <a:schemeClr val="bg1"/>
                </a:solidFill>
              </a:rPr>
              <a:t>VIII.</a:t>
            </a:r>
          </a:p>
          <a:p>
            <a:r>
              <a:rPr lang="en-GB" sz="1400" dirty="0">
                <a:solidFill>
                  <a:schemeClr val="bg1"/>
                </a:solidFill>
              </a:rPr>
              <a:t>She took me to her elfin grot,	</a:t>
            </a:r>
          </a:p>
          <a:p>
            <a:r>
              <a:rPr lang="en-GB" sz="1400" dirty="0">
                <a:solidFill>
                  <a:schemeClr val="bg1"/>
                </a:solidFill>
              </a:rPr>
              <a:t>  And there she wept, and </a:t>
            </a:r>
            <a:r>
              <a:rPr lang="en-GB" sz="1400" dirty="0" err="1">
                <a:solidFill>
                  <a:schemeClr val="bg1"/>
                </a:solidFill>
              </a:rPr>
              <a:t>sigh’d</a:t>
            </a:r>
            <a:r>
              <a:rPr lang="en-GB" sz="1400" dirty="0">
                <a:solidFill>
                  <a:schemeClr val="bg1"/>
                </a:solidFill>
              </a:rPr>
              <a:t> fill sore,	        </a:t>
            </a:r>
          </a:p>
          <a:p>
            <a:r>
              <a:rPr lang="en-GB" sz="1400" dirty="0">
                <a:solidFill>
                  <a:schemeClr val="bg1"/>
                </a:solidFill>
              </a:rPr>
              <a:t>And there I shut her wild </a:t>
            </a:r>
            <a:r>
              <a:rPr lang="en-GB" sz="1400" dirty="0" err="1">
                <a:solidFill>
                  <a:schemeClr val="bg1"/>
                </a:solidFill>
              </a:rPr>
              <a:t>wild</a:t>
            </a:r>
            <a:r>
              <a:rPr lang="en-GB" sz="1400" dirty="0">
                <a:solidFill>
                  <a:schemeClr val="bg1"/>
                </a:solidFill>
              </a:rPr>
              <a:t> eyes	</a:t>
            </a:r>
          </a:p>
          <a:p>
            <a:r>
              <a:rPr lang="en-GB" sz="1400" dirty="0">
                <a:solidFill>
                  <a:schemeClr val="bg1"/>
                </a:solidFill>
              </a:rPr>
              <a:t>  With kisses four.	</a:t>
            </a:r>
          </a:p>
          <a:p>
            <a:r>
              <a:rPr lang="en-GB" sz="1400" dirty="0">
                <a:solidFill>
                  <a:schemeClr val="bg1"/>
                </a:solidFill>
              </a:rPr>
              <a:t> </a:t>
            </a:r>
          </a:p>
          <a:p>
            <a:r>
              <a:rPr lang="en-GB" sz="1400" dirty="0">
                <a:solidFill>
                  <a:schemeClr val="bg1"/>
                </a:solidFill>
              </a:rPr>
              <a:t>IX.</a:t>
            </a:r>
          </a:p>
          <a:p>
            <a:r>
              <a:rPr lang="en-GB" sz="1400" dirty="0">
                <a:solidFill>
                  <a:schemeClr val="bg1"/>
                </a:solidFill>
              </a:rPr>
              <a:t>And there she lulled me asleep,	</a:t>
            </a:r>
          </a:p>
          <a:p>
            <a:r>
              <a:rPr lang="en-GB" sz="1400" dirty="0">
                <a:solidFill>
                  <a:schemeClr val="bg1"/>
                </a:solidFill>
              </a:rPr>
              <a:t>  And there I </a:t>
            </a:r>
            <a:r>
              <a:rPr lang="en-GB" sz="1400" dirty="0" err="1">
                <a:solidFill>
                  <a:schemeClr val="bg1"/>
                </a:solidFill>
              </a:rPr>
              <a:t>dream’d</a:t>
            </a:r>
            <a:r>
              <a:rPr lang="en-GB" sz="1400" dirty="0">
                <a:solidFill>
                  <a:schemeClr val="bg1"/>
                </a:solidFill>
              </a:rPr>
              <a:t>—Ah! woe betide!	</a:t>
            </a:r>
          </a:p>
          <a:p>
            <a:r>
              <a:rPr lang="en-GB" sz="1400" dirty="0">
                <a:solidFill>
                  <a:schemeClr val="bg1"/>
                </a:solidFill>
              </a:rPr>
              <a:t>The latest dream I ever </a:t>
            </a:r>
            <a:r>
              <a:rPr lang="en-GB" sz="1400" dirty="0" err="1">
                <a:solidFill>
                  <a:schemeClr val="bg1"/>
                </a:solidFill>
              </a:rPr>
              <a:t>dream’d</a:t>
            </a:r>
            <a:r>
              <a:rPr lang="en-GB" sz="1400" dirty="0">
                <a:solidFill>
                  <a:schemeClr val="bg1"/>
                </a:solidFill>
              </a:rPr>
              <a:t>	        </a:t>
            </a:r>
          </a:p>
          <a:p>
            <a:r>
              <a:rPr lang="en-GB" sz="1400" dirty="0">
                <a:solidFill>
                  <a:schemeClr val="bg1"/>
                </a:solidFill>
              </a:rPr>
              <a:t>  On the cold hill’s side.</a:t>
            </a:r>
          </a:p>
          <a:p>
            <a:endParaRPr lang="en-GB" sz="1400" dirty="0">
              <a:solidFill>
                <a:schemeClr val="bg1"/>
              </a:solidFill>
            </a:endParaRPr>
          </a:p>
          <a:p>
            <a:r>
              <a:rPr lang="en-GB" sz="1400" dirty="0">
                <a:solidFill>
                  <a:schemeClr val="bg1"/>
                </a:solidFill>
              </a:rPr>
              <a:t>X.</a:t>
            </a:r>
          </a:p>
          <a:p>
            <a:r>
              <a:rPr lang="en-GB" sz="1400" dirty="0">
                <a:solidFill>
                  <a:schemeClr val="bg1"/>
                </a:solidFill>
              </a:rPr>
              <a:t>I saw pale kings and princes too,	</a:t>
            </a:r>
          </a:p>
          <a:p>
            <a:r>
              <a:rPr lang="en-GB" sz="1400" dirty="0">
                <a:solidFill>
                  <a:schemeClr val="bg1"/>
                </a:solidFill>
              </a:rPr>
              <a:t>  Pale warriors, death-pale were they all;	</a:t>
            </a:r>
          </a:p>
          <a:p>
            <a:r>
              <a:rPr lang="en-GB" sz="1400" dirty="0">
                <a:solidFill>
                  <a:schemeClr val="bg1"/>
                </a:solidFill>
              </a:rPr>
              <a:t>They cried—“La Belle Dame sans </a:t>
            </a:r>
            <a:r>
              <a:rPr lang="en-GB" sz="1400" dirty="0" err="1">
                <a:solidFill>
                  <a:schemeClr val="bg1"/>
                </a:solidFill>
              </a:rPr>
              <a:t>Merci</a:t>
            </a:r>
            <a:r>
              <a:rPr lang="en-GB" sz="1400" dirty="0">
                <a:solidFill>
                  <a:schemeClr val="bg1"/>
                </a:solidFill>
              </a:rPr>
              <a:t>	</a:t>
            </a:r>
          </a:p>
          <a:p>
            <a:r>
              <a:rPr lang="en-GB" sz="1400" dirty="0">
                <a:solidFill>
                  <a:schemeClr val="bg1"/>
                </a:solidFill>
              </a:rPr>
              <a:t>  Hath thee in thrall!” 	</a:t>
            </a:r>
          </a:p>
          <a:p>
            <a:r>
              <a:rPr lang="en-GB" sz="1400" dirty="0"/>
              <a:t> </a:t>
            </a:r>
          </a:p>
          <a:p>
            <a:endParaRPr lang="en-GB" sz="1400" dirty="0"/>
          </a:p>
        </p:txBody>
      </p:sp>
      <p:sp>
        <p:nvSpPr>
          <p:cNvPr id="9" name="Rectangle 8"/>
          <p:cNvSpPr/>
          <p:nvPr/>
        </p:nvSpPr>
        <p:spPr>
          <a:xfrm>
            <a:off x="5869766" y="-63951"/>
            <a:ext cx="4572000" cy="2677656"/>
          </a:xfrm>
          <a:prstGeom prst="rect">
            <a:avLst/>
          </a:prstGeom>
        </p:spPr>
        <p:txBody>
          <a:bodyPr>
            <a:spAutoFit/>
          </a:bodyPr>
          <a:lstStyle/>
          <a:p>
            <a:r>
              <a:rPr lang="en-GB" sz="1400" dirty="0">
                <a:solidFill>
                  <a:schemeClr val="bg1"/>
                </a:solidFill>
              </a:rPr>
              <a:t>	</a:t>
            </a:r>
          </a:p>
          <a:p>
            <a:r>
              <a:rPr lang="en-GB" sz="1400" dirty="0">
                <a:solidFill>
                  <a:schemeClr val="bg1"/>
                </a:solidFill>
              </a:rPr>
              <a:t>XI.</a:t>
            </a:r>
          </a:p>
          <a:p>
            <a:r>
              <a:rPr lang="en-GB" sz="1400" dirty="0">
                <a:solidFill>
                  <a:schemeClr val="bg1"/>
                </a:solidFill>
              </a:rPr>
              <a:t>I saw their starved lips in the </a:t>
            </a:r>
            <a:r>
              <a:rPr lang="en-GB" sz="1400" dirty="0" err="1">
                <a:solidFill>
                  <a:schemeClr val="bg1"/>
                </a:solidFill>
              </a:rPr>
              <a:t>gloam</a:t>
            </a:r>
            <a:r>
              <a:rPr lang="en-GB" sz="1400" dirty="0">
                <a:solidFill>
                  <a:schemeClr val="bg1"/>
                </a:solidFill>
              </a:rPr>
              <a:t>,	</a:t>
            </a:r>
          </a:p>
          <a:p>
            <a:r>
              <a:rPr lang="en-GB" sz="1400" dirty="0">
                <a:solidFill>
                  <a:schemeClr val="bg1"/>
                </a:solidFill>
              </a:rPr>
              <a:t>  With horrid warning gaped wide,	</a:t>
            </a:r>
          </a:p>
          <a:p>
            <a:r>
              <a:rPr lang="en-GB" sz="1400" dirty="0">
                <a:solidFill>
                  <a:schemeClr val="bg1"/>
                </a:solidFill>
              </a:rPr>
              <a:t>And I awoke and found me here,	</a:t>
            </a:r>
          </a:p>
          <a:p>
            <a:r>
              <a:rPr lang="en-GB" sz="1400" dirty="0">
                <a:solidFill>
                  <a:schemeClr val="bg1"/>
                </a:solidFill>
              </a:rPr>
              <a:t>  On the cold hill’s side.	</a:t>
            </a:r>
          </a:p>
          <a:p>
            <a:r>
              <a:rPr lang="en-GB" sz="1400" dirty="0">
                <a:solidFill>
                  <a:schemeClr val="bg1"/>
                </a:solidFill>
              </a:rPr>
              <a:t> </a:t>
            </a:r>
          </a:p>
          <a:p>
            <a:r>
              <a:rPr lang="en-GB" sz="1400" dirty="0">
                <a:solidFill>
                  <a:schemeClr val="bg1"/>
                </a:solidFill>
              </a:rPr>
              <a:t>XII.</a:t>
            </a:r>
          </a:p>
          <a:p>
            <a:r>
              <a:rPr lang="en-GB" sz="1400" dirty="0">
                <a:solidFill>
                  <a:schemeClr val="bg1"/>
                </a:solidFill>
              </a:rPr>
              <a:t>And this is why I sojourn here,	 </a:t>
            </a:r>
          </a:p>
          <a:p>
            <a:r>
              <a:rPr lang="en-GB" sz="1400" dirty="0">
                <a:solidFill>
                  <a:schemeClr val="bg1"/>
                </a:solidFill>
              </a:rPr>
              <a:t>Alone and palely loitering,	</a:t>
            </a:r>
          </a:p>
          <a:p>
            <a:r>
              <a:rPr lang="en-GB" sz="1400" dirty="0">
                <a:solidFill>
                  <a:schemeClr val="bg1"/>
                </a:solidFill>
              </a:rPr>
              <a:t>Though the sedge is </a:t>
            </a:r>
            <a:r>
              <a:rPr lang="en-GB" sz="1400" dirty="0" err="1">
                <a:solidFill>
                  <a:schemeClr val="bg1"/>
                </a:solidFill>
              </a:rPr>
              <a:t>wither’d</a:t>
            </a:r>
            <a:r>
              <a:rPr lang="en-GB" sz="1400" dirty="0">
                <a:solidFill>
                  <a:schemeClr val="bg1"/>
                </a:solidFill>
              </a:rPr>
              <a:t> from the lake,	</a:t>
            </a:r>
          </a:p>
          <a:p>
            <a:r>
              <a:rPr lang="en-GB" sz="1400" dirty="0">
                <a:solidFill>
                  <a:schemeClr val="bg1"/>
                </a:solidFill>
              </a:rPr>
              <a:t>  And no birds sing.</a:t>
            </a:r>
          </a:p>
        </p:txBody>
      </p:sp>
      <p:pic>
        <p:nvPicPr>
          <p:cNvPr id="2050" name="Picture 2" descr="https://upload.wikimedia.org/wikipedia/commons/6/6c/Henry_Meynell_Rheam_-_La_Belle_Dame_sans_Mer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674" y="3152124"/>
            <a:ext cx="2478863" cy="340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pPr algn="ctr"/>
            <a:r>
              <a:rPr lang="en-GB" b="1" dirty="0"/>
              <a:t>AO3: Context</a:t>
            </a:r>
          </a:p>
        </p:txBody>
      </p:sp>
    </p:spTree>
    <p:extLst>
      <p:ext uri="{BB962C8B-B14F-4D97-AF65-F5344CB8AC3E}">
        <p14:creationId xmlns:p14="http://schemas.microsoft.com/office/powerpoint/2010/main" val="38566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1" y="103197"/>
            <a:ext cx="3420629" cy="584775"/>
          </a:xfrm>
          <a:prstGeom prst="rect">
            <a:avLst/>
          </a:prstGeom>
          <a:noFill/>
        </p:spPr>
        <p:txBody>
          <a:bodyPr wrap="square" rtlCol="0">
            <a:spAutoFit/>
          </a:bodyPr>
          <a:lstStyle/>
          <a:p>
            <a:r>
              <a:rPr lang="en-GB" sz="3200" b="1" dirty="0"/>
              <a:t>John Keats</a:t>
            </a:r>
          </a:p>
        </p:txBody>
      </p:sp>
      <p:sp>
        <p:nvSpPr>
          <p:cNvPr id="3" name="TextBox 2"/>
          <p:cNvSpPr txBox="1"/>
          <p:nvPr/>
        </p:nvSpPr>
        <p:spPr>
          <a:xfrm>
            <a:off x="4755926" y="69100"/>
            <a:ext cx="3610766" cy="646331"/>
          </a:xfrm>
          <a:prstGeom prst="rect">
            <a:avLst/>
          </a:prstGeom>
          <a:noFill/>
        </p:spPr>
        <p:txBody>
          <a:bodyPr wrap="square" rtlCol="0">
            <a:spAutoFit/>
          </a:bodyPr>
          <a:lstStyle/>
          <a:p>
            <a:r>
              <a:rPr lang="en-GB" dirty="0">
                <a:solidFill>
                  <a:schemeClr val="bg1"/>
                </a:solidFill>
              </a:rPr>
              <a:t>1795-1821</a:t>
            </a:r>
          </a:p>
          <a:p>
            <a:r>
              <a:rPr lang="en-GB" i="1" dirty="0">
                <a:solidFill>
                  <a:schemeClr val="bg1"/>
                </a:solidFill>
              </a:rPr>
              <a:t>Romantic Poet</a:t>
            </a:r>
          </a:p>
        </p:txBody>
      </p:sp>
      <p:sp>
        <p:nvSpPr>
          <p:cNvPr id="6" name="Rectangle 5"/>
          <p:cNvSpPr/>
          <p:nvPr/>
        </p:nvSpPr>
        <p:spPr>
          <a:xfrm>
            <a:off x="3419061" y="742891"/>
            <a:ext cx="5664032" cy="6001643"/>
          </a:xfrm>
          <a:prstGeom prst="rect">
            <a:avLst/>
          </a:prstGeom>
          <a:ln>
            <a:solidFill>
              <a:srgbClr val="FF0000"/>
            </a:solidFill>
          </a:ln>
        </p:spPr>
        <p:txBody>
          <a:bodyPr wrap="square">
            <a:spAutoFit/>
          </a:bodyPr>
          <a:lstStyle/>
          <a:p>
            <a:r>
              <a:rPr lang="en-GB" sz="1600" dirty="0">
                <a:solidFill>
                  <a:schemeClr val="bg1"/>
                </a:solidFill>
              </a:rPr>
              <a:t>Keats was the youngest of the Romantics. He was born in East London, where his father managed stables. He was mostly self-taught and trained to be an apothecary at the age of fourteen. When he started writing poetry, most critics dismissed him as an upstart due to his lack of formal education.</a:t>
            </a:r>
          </a:p>
          <a:p>
            <a:endParaRPr lang="en-GB" sz="1600" dirty="0">
              <a:solidFill>
                <a:schemeClr val="bg1"/>
              </a:solidFill>
            </a:endParaRPr>
          </a:p>
          <a:p>
            <a:r>
              <a:rPr lang="en-GB" sz="1600" dirty="0">
                <a:solidFill>
                  <a:schemeClr val="bg1"/>
                </a:solidFill>
              </a:rPr>
              <a:t>Keats’ mother died of tuberculosis when he was fourteen. Keats nursed his brother through the same illness; he died in 1818. A short while after, Keats himself showed signs of the disease and, knowing he was going to die, went to live in Italy where, it was thought, the warmer weather would prolong his life. He wrote ‘La Belle…’ with the shadow of death hanging over him, in physical and emotional agony.</a:t>
            </a:r>
          </a:p>
          <a:p>
            <a:endParaRPr lang="en-GB" sz="1600" dirty="0">
              <a:solidFill>
                <a:schemeClr val="bg1"/>
              </a:solidFill>
            </a:endParaRPr>
          </a:p>
          <a:p>
            <a:r>
              <a:rPr lang="en-GB" sz="1600" dirty="0">
                <a:solidFill>
                  <a:schemeClr val="bg1"/>
                </a:solidFill>
              </a:rPr>
              <a:t>Keats fell in love with Fanny </a:t>
            </a:r>
            <a:r>
              <a:rPr lang="en-GB" sz="1600" dirty="0" err="1">
                <a:solidFill>
                  <a:schemeClr val="bg1"/>
                </a:solidFill>
              </a:rPr>
              <a:t>Brawne</a:t>
            </a:r>
            <a:r>
              <a:rPr lang="en-GB" sz="1600" dirty="0">
                <a:solidFill>
                  <a:schemeClr val="bg1"/>
                </a:solidFill>
              </a:rPr>
              <a:t> and they were engaged to be married, however were kept apart because of his financial problems, then his illness. She remained loyal to him until his death.</a:t>
            </a:r>
          </a:p>
          <a:p>
            <a:endParaRPr lang="en-GB" sz="1600" dirty="0">
              <a:solidFill>
                <a:schemeClr val="bg1"/>
              </a:solidFill>
            </a:endParaRPr>
          </a:p>
          <a:p>
            <a:r>
              <a:rPr lang="en-GB" sz="1600" dirty="0">
                <a:solidFill>
                  <a:schemeClr val="bg1"/>
                </a:solidFill>
              </a:rPr>
              <a:t>He died at the age of 25. He was only beginning to write his best poetry, so he asked that his gravestone bear the words, ‘Here lies one whose name was writ in water’ – he didn’t think he’d lived up to his potential, thought his life was too short to be memorable, and that his poetry was like ‘words written in water’.</a:t>
            </a:r>
          </a:p>
        </p:txBody>
      </p:sp>
      <p:pic>
        <p:nvPicPr>
          <p:cNvPr id="3074" name="Picture 2" descr="https://gradesaver.s3.amazonaws.com/uploads/author/image/218/temp_file20141028-16184-1bq9k59.jpeg"/>
          <p:cNvPicPr>
            <a:picLocks noChangeAspect="1" noChangeArrowheads="1"/>
          </p:cNvPicPr>
          <p:nvPr/>
        </p:nvPicPr>
        <p:blipFill rotWithShape="1">
          <a:blip r:embed="rId2">
            <a:extLst>
              <a:ext uri="{28A0092B-C50C-407E-A947-70E740481C1C}">
                <a14:useLocalDpi xmlns:a14="http://schemas.microsoft.com/office/drawing/2010/main" val="0"/>
              </a:ext>
            </a:extLst>
          </a:blip>
          <a:srcRect l="15507" r="21229"/>
          <a:stretch/>
        </p:blipFill>
        <p:spPr bwMode="auto">
          <a:xfrm>
            <a:off x="-17039" y="0"/>
            <a:ext cx="3373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00" y="72889"/>
            <a:ext cx="6404371" cy="584775"/>
          </a:xfrm>
          <a:prstGeom prst="rect">
            <a:avLst/>
          </a:prstGeom>
          <a:solidFill>
            <a:srgbClr val="009999"/>
          </a:solidFill>
        </p:spPr>
        <p:txBody>
          <a:bodyPr wrap="square" rtlCol="0">
            <a:spAutoFit/>
          </a:bodyPr>
          <a:lstStyle/>
          <a:p>
            <a:r>
              <a:rPr lang="en-GB" sz="3200" b="1" dirty="0">
                <a:solidFill>
                  <a:schemeClr val="bg1"/>
                </a:solidFill>
              </a:rPr>
              <a:t>La Belle Dame</a:t>
            </a:r>
          </a:p>
        </p:txBody>
      </p:sp>
      <p:sp>
        <p:nvSpPr>
          <p:cNvPr id="3" name="Rectangle 2"/>
          <p:cNvSpPr/>
          <p:nvPr/>
        </p:nvSpPr>
        <p:spPr>
          <a:xfrm>
            <a:off x="87404" y="803177"/>
            <a:ext cx="5410355" cy="5940088"/>
          </a:xfrm>
          <a:prstGeom prst="rect">
            <a:avLst/>
          </a:prstGeom>
          <a:noFill/>
          <a:ln>
            <a:solidFill>
              <a:srgbClr val="FF0000"/>
            </a:solidFill>
          </a:ln>
        </p:spPr>
        <p:txBody>
          <a:bodyPr wrap="square">
            <a:spAutoFit/>
          </a:bodyPr>
          <a:lstStyle/>
          <a:p>
            <a:r>
              <a:rPr lang="en-GB" sz="2000" dirty="0">
                <a:solidFill>
                  <a:schemeClr val="bg1"/>
                </a:solidFill>
              </a:rPr>
              <a:t>The title of the poem comes from a 15</a:t>
            </a:r>
            <a:r>
              <a:rPr lang="en-GB" sz="2000" baseline="30000" dirty="0">
                <a:solidFill>
                  <a:schemeClr val="bg1"/>
                </a:solidFill>
              </a:rPr>
              <a:t>th</a:t>
            </a:r>
            <a:r>
              <a:rPr lang="en-GB" sz="2000" dirty="0">
                <a:solidFill>
                  <a:schemeClr val="bg1"/>
                </a:solidFill>
              </a:rPr>
              <a:t> century poem by Alain </a:t>
            </a:r>
            <a:r>
              <a:rPr lang="en-GB" sz="2000" dirty="0" err="1">
                <a:solidFill>
                  <a:schemeClr val="bg1"/>
                </a:solidFill>
              </a:rPr>
              <a:t>Chartier</a:t>
            </a:r>
            <a:r>
              <a:rPr lang="en-GB" sz="2000" dirty="0">
                <a:solidFill>
                  <a:schemeClr val="bg1"/>
                </a:solidFill>
              </a:rPr>
              <a:t>, a French poet. It consists of 100 stanzas of dialogue between a male lover and the lady he loves (‘</a:t>
            </a:r>
            <a:r>
              <a:rPr lang="en-GB" sz="2000" dirty="0" err="1">
                <a:solidFill>
                  <a:schemeClr val="bg1"/>
                </a:solidFill>
              </a:rPr>
              <a:t>l’Amant</a:t>
            </a:r>
            <a:r>
              <a:rPr lang="en-GB" sz="2000" dirty="0">
                <a:solidFill>
                  <a:schemeClr val="bg1"/>
                </a:solidFill>
              </a:rPr>
              <a:t> et la Dame). Their dialogue is framed by the narrator-poet who is grieving for his own recently deceased love.</a:t>
            </a:r>
          </a:p>
          <a:p>
            <a:endParaRPr lang="en-GB" sz="2000" dirty="0">
              <a:solidFill>
                <a:schemeClr val="bg1"/>
              </a:solidFill>
            </a:endParaRPr>
          </a:p>
          <a:p>
            <a:r>
              <a:rPr lang="en-GB" sz="2000" dirty="0">
                <a:solidFill>
                  <a:schemeClr val="bg1"/>
                </a:solidFill>
              </a:rPr>
              <a:t>The male lover in this poem is alone on horseback, driven to wander by Sadness, and robbed of feeling by Death. The lady eventually refuses to return his feelings of love. </a:t>
            </a:r>
          </a:p>
          <a:p>
            <a:endParaRPr lang="en-GB" sz="2000" dirty="0">
              <a:solidFill>
                <a:schemeClr val="bg1"/>
              </a:solidFill>
            </a:endParaRPr>
          </a:p>
          <a:p>
            <a:r>
              <a:rPr lang="en-GB" sz="2000" dirty="0">
                <a:solidFill>
                  <a:schemeClr val="bg1"/>
                </a:solidFill>
              </a:rPr>
              <a:t>The beautiful lady without pity is a popular character in folk tales, classical literature, Renaissance poetry and medieval ballads. She is a femme fatale, a siren, a Circe-like figure who attracts lovers only to destroy them with her supernatural powers. These are figures without pity whose function is to entrap. </a:t>
            </a:r>
          </a:p>
        </p:txBody>
      </p:sp>
      <p:pic>
        <p:nvPicPr>
          <p:cNvPr id="1026" name="Picture 2" descr="https://theviolethourmuse.files.wordpress.com/2010/01/circe-offering-the-cup-to-uly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080" y="-47803"/>
            <a:ext cx="3424920" cy="690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9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pPr algn="ctr"/>
            <a:r>
              <a:rPr lang="en-GB" b="1" dirty="0">
                <a:solidFill>
                  <a:schemeClr val="bg1"/>
                </a:solidFill>
              </a:rPr>
              <a:t>AO2: Language and Imagery</a:t>
            </a:r>
          </a:p>
        </p:txBody>
      </p:sp>
    </p:spTree>
    <p:extLst>
      <p:ext uri="{BB962C8B-B14F-4D97-AF65-F5344CB8AC3E}">
        <p14:creationId xmlns:p14="http://schemas.microsoft.com/office/powerpoint/2010/main" val="227634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8513" y="601847"/>
            <a:ext cx="4572000" cy="3970318"/>
          </a:xfrm>
          <a:prstGeom prst="rect">
            <a:avLst/>
          </a:prstGeom>
        </p:spPr>
        <p:txBody>
          <a:bodyPr>
            <a:spAutoFit/>
          </a:bodyPr>
          <a:lstStyle/>
          <a:p>
            <a:r>
              <a:rPr lang="en-GB" dirty="0">
                <a:solidFill>
                  <a:schemeClr val="bg1"/>
                </a:solidFill>
              </a:rPr>
              <a:t>I.</a:t>
            </a:r>
          </a:p>
          <a:p>
            <a:r>
              <a:rPr lang="en-GB" dirty="0">
                <a:solidFill>
                  <a:schemeClr val="bg1"/>
                </a:solidFill>
              </a:rPr>
              <a:t>O WHAT can ail thee, </a:t>
            </a:r>
            <a:r>
              <a:rPr lang="en-GB" dirty="0">
                <a:solidFill>
                  <a:srgbClr val="FF0000"/>
                </a:solidFill>
              </a:rPr>
              <a:t>knight-at-arms,</a:t>
            </a:r>
            <a:r>
              <a:rPr lang="en-GB" dirty="0">
                <a:solidFill>
                  <a:schemeClr val="bg1"/>
                </a:solidFill>
              </a:rPr>
              <a:t>	</a:t>
            </a:r>
          </a:p>
          <a:p>
            <a:r>
              <a:rPr lang="en-GB" dirty="0">
                <a:solidFill>
                  <a:schemeClr val="bg1"/>
                </a:solidFill>
              </a:rPr>
              <a:t>  Alone and pa</a:t>
            </a:r>
            <a:r>
              <a:rPr lang="en-GB" b="1" dirty="0">
                <a:solidFill>
                  <a:srgbClr val="FF0000"/>
                </a:solidFill>
              </a:rPr>
              <a:t>l</a:t>
            </a:r>
            <a:r>
              <a:rPr lang="en-GB" dirty="0">
                <a:solidFill>
                  <a:schemeClr val="bg1"/>
                </a:solidFill>
              </a:rPr>
              <a:t>e</a:t>
            </a:r>
            <a:r>
              <a:rPr lang="en-GB" b="1" dirty="0">
                <a:solidFill>
                  <a:schemeClr val="bg1"/>
                </a:solidFill>
              </a:rPr>
              <a:t>l</a:t>
            </a:r>
            <a:r>
              <a:rPr lang="en-GB" dirty="0">
                <a:solidFill>
                  <a:schemeClr val="bg1"/>
                </a:solidFill>
              </a:rPr>
              <a:t>y </a:t>
            </a:r>
            <a:r>
              <a:rPr lang="en-GB" b="1" dirty="0">
                <a:solidFill>
                  <a:srgbClr val="FF0000"/>
                </a:solidFill>
              </a:rPr>
              <a:t>l</a:t>
            </a:r>
            <a:r>
              <a:rPr lang="en-GB" dirty="0">
                <a:solidFill>
                  <a:schemeClr val="bg1"/>
                </a:solidFill>
              </a:rPr>
              <a:t>oitering?	</a:t>
            </a:r>
          </a:p>
          <a:p>
            <a:r>
              <a:rPr lang="en-GB" dirty="0">
                <a:solidFill>
                  <a:schemeClr val="bg1"/>
                </a:solidFill>
              </a:rPr>
              <a:t>The </a:t>
            </a:r>
            <a:r>
              <a:rPr lang="en-GB" dirty="0">
                <a:solidFill>
                  <a:srgbClr val="FF0000"/>
                </a:solidFill>
              </a:rPr>
              <a:t>sedge</a:t>
            </a:r>
            <a:r>
              <a:rPr lang="en-GB" dirty="0">
                <a:solidFill>
                  <a:schemeClr val="bg1"/>
                </a:solidFill>
              </a:rPr>
              <a:t> has </a:t>
            </a:r>
            <a:r>
              <a:rPr lang="en-GB" dirty="0" err="1">
                <a:solidFill>
                  <a:schemeClr val="bg1"/>
                </a:solidFill>
              </a:rPr>
              <a:t>wither’d</a:t>
            </a:r>
            <a:r>
              <a:rPr lang="en-GB" dirty="0">
                <a:solidFill>
                  <a:schemeClr val="bg1"/>
                </a:solidFill>
              </a:rPr>
              <a:t> from the lake,	</a:t>
            </a:r>
          </a:p>
          <a:p>
            <a:r>
              <a:rPr lang="en-GB" dirty="0">
                <a:solidFill>
                  <a:schemeClr val="bg1"/>
                </a:solidFill>
              </a:rPr>
              <a:t>  And no birds sing.	</a:t>
            </a:r>
          </a:p>
          <a:p>
            <a:r>
              <a:rPr lang="en-GB" dirty="0">
                <a:solidFill>
                  <a:schemeClr val="bg1"/>
                </a:solidFill>
              </a:rPr>
              <a:t> </a:t>
            </a:r>
          </a:p>
          <a:p>
            <a:r>
              <a:rPr lang="en-GB" dirty="0">
                <a:solidFill>
                  <a:schemeClr val="bg1"/>
                </a:solidFill>
              </a:rPr>
              <a:t>II.</a:t>
            </a:r>
          </a:p>
          <a:p>
            <a:r>
              <a:rPr lang="en-GB" dirty="0">
                <a:solidFill>
                  <a:schemeClr val="bg1"/>
                </a:solidFill>
              </a:rPr>
              <a:t>O what can ail thee, knight-at-arms!	</a:t>
            </a:r>
          </a:p>
          <a:p>
            <a:r>
              <a:rPr lang="en-GB" dirty="0">
                <a:solidFill>
                  <a:schemeClr val="bg1"/>
                </a:solidFill>
              </a:rPr>
              <a:t>  So haggard and so </a:t>
            </a:r>
            <a:r>
              <a:rPr lang="en-GB" dirty="0">
                <a:solidFill>
                  <a:srgbClr val="FF0000"/>
                </a:solidFill>
              </a:rPr>
              <a:t>woe-</a:t>
            </a:r>
            <a:r>
              <a:rPr lang="en-GB" dirty="0" err="1">
                <a:solidFill>
                  <a:srgbClr val="FF0000"/>
                </a:solidFill>
              </a:rPr>
              <a:t>begone</a:t>
            </a:r>
            <a:r>
              <a:rPr lang="en-GB" dirty="0">
                <a:solidFill>
                  <a:schemeClr val="bg1"/>
                </a:solidFill>
              </a:rPr>
              <a:t>?	</a:t>
            </a:r>
          </a:p>
          <a:p>
            <a:r>
              <a:rPr lang="en-GB" dirty="0">
                <a:solidFill>
                  <a:schemeClr val="bg1"/>
                </a:solidFill>
              </a:rPr>
              <a:t>The squirrel’s granary is full,	</a:t>
            </a:r>
          </a:p>
          <a:p>
            <a:r>
              <a:rPr lang="en-GB" dirty="0">
                <a:solidFill>
                  <a:schemeClr val="bg1"/>
                </a:solidFill>
              </a:rPr>
              <a:t>  And the harvest’s done.</a:t>
            </a:r>
            <a:r>
              <a:rPr lang="en-GB" dirty="0"/>
              <a:t>	</a:t>
            </a:r>
          </a:p>
          <a:p>
            <a:r>
              <a:rPr lang="en-GB" dirty="0"/>
              <a:t> </a:t>
            </a:r>
          </a:p>
          <a:p>
            <a:endParaRPr lang="en-GB" dirty="0"/>
          </a:p>
          <a:p>
            <a:endParaRPr lang="en-GB" dirty="0"/>
          </a:p>
        </p:txBody>
      </p:sp>
      <p:sp>
        <p:nvSpPr>
          <p:cNvPr id="10" name="TextBox 9"/>
          <p:cNvSpPr txBox="1"/>
          <p:nvPr/>
        </p:nvSpPr>
        <p:spPr>
          <a:xfrm>
            <a:off x="301280" y="4209385"/>
            <a:ext cx="8414724" cy="2585323"/>
          </a:xfrm>
          <a:prstGeom prst="rect">
            <a:avLst/>
          </a:prstGeom>
          <a:noFill/>
        </p:spPr>
        <p:txBody>
          <a:bodyPr wrap="square" rtlCol="0">
            <a:spAutoFit/>
          </a:bodyPr>
          <a:lstStyle/>
          <a:p>
            <a:r>
              <a:rPr lang="en-GB" b="1" dirty="0">
                <a:solidFill>
                  <a:schemeClr val="bg1"/>
                </a:solidFill>
              </a:rPr>
              <a:t>The condition of the trees and lakes reflect the mood of the knight. They are withering and silent, like he is haggard and ailing. He must also be silent as he does not reply until a later stanza.</a:t>
            </a:r>
          </a:p>
          <a:p>
            <a:endParaRPr lang="en-GB" b="1" dirty="0">
              <a:solidFill>
                <a:schemeClr val="bg1"/>
              </a:solidFill>
            </a:endParaRPr>
          </a:p>
          <a:p>
            <a:r>
              <a:rPr lang="en-GB" b="1" dirty="0">
                <a:solidFill>
                  <a:schemeClr val="bg1"/>
                </a:solidFill>
              </a:rPr>
              <a:t>There are hints of a time of year suggesting it is autumn.</a:t>
            </a:r>
            <a:r>
              <a:rPr lang="en-GB" dirty="0"/>
              <a:t> </a:t>
            </a:r>
            <a:r>
              <a:rPr lang="en-GB" b="1" dirty="0">
                <a:solidFill>
                  <a:schemeClr val="bg1"/>
                </a:solidFill>
              </a:rPr>
              <a:t>Squirrel/harvest are the clues. This is significant because this is the end of the time of fertility, linking thematically to the cycle of life. The poem is also cyclical and represents the knight’s entrapment. Reoccurring </a:t>
            </a:r>
          </a:p>
          <a:p>
            <a:endParaRPr lang="en-GB" b="1" dirty="0">
              <a:solidFill>
                <a:schemeClr val="bg1"/>
              </a:solidFill>
            </a:endParaRPr>
          </a:p>
        </p:txBody>
      </p:sp>
      <p:cxnSp>
        <p:nvCxnSpPr>
          <p:cNvPr id="3" name="Straight Arrow Connector 2"/>
          <p:cNvCxnSpPr/>
          <p:nvPr/>
        </p:nvCxnSpPr>
        <p:spPr>
          <a:xfrm flipV="1">
            <a:off x="5550010" y="365760"/>
            <a:ext cx="540689" cy="60429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4553" y="87464"/>
            <a:ext cx="2649297" cy="646331"/>
          </a:xfrm>
          <a:prstGeom prst="rect">
            <a:avLst/>
          </a:prstGeom>
          <a:noFill/>
        </p:spPr>
        <p:txBody>
          <a:bodyPr wrap="square" rtlCol="0">
            <a:spAutoFit/>
          </a:bodyPr>
          <a:lstStyle/>
          <a:p>
            <a:r>
              <a:rPr lang="en-GB" dirty="0">
                <a:solidFill>
                  <a:schemeClr val="bg1"/>
                </a:solidFill>
              </a:rPr>
              <a:t>This </a:t>
            </a:r>
            <a:r>
              <a:rPr lang="en-GB" b="1" dirty="0">
                <a:solidFill>
                  <a:schemeClr val="bg1"/>
                </a:solidFill>
              </a:rPr>
              <a:t>image </a:t>
            </a:r>
            <a:r>
              <a:rPr lang="en-GB" dirty="0">
                <a:solidFill>
                  <a:schemeClr val="bg1"/>
                </a:solidFill>
              </a:rPr>
              <a:t>creates a medieval setting</a:t>
            </a:r>
          </a:p>
        </p:txBody>
      </p:sp>
      <p:sp>
        <p:nvSpPr>
          <p:cNvPr id="5" name="TextBox 4"/>
          <p:cNvSpPr txBox="1"/>
          <p:nvPr/>
        </p:nvSpPr>
        <p:spPr>
          <a:xfrm>
            <a:off x="446476" y="410629"/>
            <a:ext cx="2503967" cy="1200329"/>
          </a:xfrm>
          <a:prstGeom prst="rect">
            <a:avLst/>
          </a:prstGeom>
          <a:noFill/>
        </p:spPr>
        <p:txBody>
          <a:bodyPr wrap="square" rtlCol="0">
            <a:spAutoFit/>
          </a:bodyPr>
          <a:lstStyle/>
          <a:p>
            <a:r>
              <a:rPr lang="en-GB" b="1" dirty="0">
                <a:solidFill>
                  <a:schemeClr val="bg1"/>
                </a:solidFill>
              </a:rPr>
              <a:t>Consonance</a:t>
            </a:r>
            <a:r>
              <a:rPr lang="en-GB" dirty="0">
                <a:solidFill>
                  <a:schemeClr val="bg1"/>
                </a:solidFill>
              </a:rPr>
              <a:t> draws our attention to ‘palely’, linking it via </a:t>
            </a:r>
            <a:r>
              <a:rPr lang="en-GB" b="1" dirty="0">
                <a:solidFill>
                  <a:schemeClr val="bg1"/>
                </a:solidFill>
              </a:rPr>
              <a:t>internal rhyme</a:t>
            </a:r>
            <a:r>
              <a:rPr lang="en-GB" dirty="0">
                <a:solidFill>
                  <a:schemeClr val="bg1"/>
                </a:solidFill>
              </a:rPr>
              <a:t> to ‘ail thee’</a:t>
            </a:r>
          </a:p>
        </p:txBody>
      </p:sp>
      <p:sp>
        <p:nvSpPr>
          <p:cNvPr id="11" name="Left Brace 10"/>
          <p:cNvSpPr/>
          <p:nvPr/>
        </p:nvSpPr>
        <p:spPr>
          <a:xfrm>
            <a:off x="2732567" y="970059"/>
            <a:ext cx="122275" cy="49723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Arrow Connector 12"/>
          <p:cNvCxnSpPr/>
          <p:nvPr/>
        </p:nvCxnSpPr>
        <p:spPr>
          <a:xfrm flipH="1">
            <a:off x="1855381" y="1674628"/>
            <a:ext cx="1446028" cy="3083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4283" y="1951699"/>
            <a:ext cx="1430838" cy="367994"/>
          </a:xfrm>
          <a:prstGeom prst="rect">
            <a:avLst/>
          </a:prstGeom>
          <a:noFill/>
        </p:spPr>
        <p:txBody>
          <a:bodyPr wrap="square" rtlCol="0">
            <a:spAutoFit/>
          </a:bodyPr>
          <a:lstStyle/>
          <a:p>
            <a:r>
              <a:rPr lang="en-GB" dirty="0">
                <a:solidFill>
                  <a:schemeClr val="bg1"/>
                </a:solidFill>
              </a:rPr>
              <a:t>Marsh plants</a:t>
            </a:r>
          </a:p>
        </p:txBody>
      </p:sp>
      <p:cxnSp>
        <p:nvCxnSpPr>
          <p:cNvPr id="16" name="Straight Arrow Connector 15"/>
          <p:cNvCxnSpPr/>
          <p:nvPr/>
        </p:nvCxnSpPr>
        <p:spPr>
          <a:xfrm flipV="1">
            <a:off x="6114553" y="2456121"/>
            <a:ext cx="568010" cy="4518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7623" y="2105247"/>
            <a:ext cx="2195624" cy="369332"/>
          </a:xfrm>
          <a:prstGeom prst="rect">
            <a:avLst/>
          </a:prstGeom>
          <a:noFill/>
        </p:spPr>
        <p:txBody>
          <a:bodyPr wrap="square" rtlCol="0">
            <a:spAutoFit/>
          </a:bodyPr>
          <a:lstStyle/>
          <a:p>
            <a:r>
              <a:rPr lang="en-GB" dirty="0">
                <a:solidFill>
                  <a:schemeClr val="bg1"/>
                </a:solidFill>
              </a:rPr>
              <a:t>Sick and depressed</a:t>
            </a:r>
          </a:p>
        </p:txBody>
      </p:sp>
      <p:cxnSp>
        <p:nvCxnSpPr>
          <p:cNvPr id="7" name="Straight Arrow Connector 6"/>
          <p:cNvCxnSpPr/>
          <p:nvPr/>
        </p:nvCxnSpPr>
        <p:spPr>
          <a:xfrm flipH="1">
            <a:off x="2408663" y="1467293"/>
            <a:ext cx="191801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59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ABEFFD93DCD34C9DFD9EDA71363422" ma:contentTypeVersion="7" ma:contentTypeDescription="Create a new document." ma:contentTypeScope="" ma:versionID="dbaddfabd37ccf12101cd9ec1d561a7f">
  <xsd:schema xmlns:xsd="http://www.w3.org/2001/XMLSchema" xmlns:xs="http://www.w3.org/2001/XMLSchema" xmlns:p="http://schemas.microsoft.com/office/2006/metadata/properties" xmlns:ns3="69a525e7-6623-4432-b7e7-3316d4bd21e7" targetNamespace="http://schemas.microsoft.com/office/2006/metadata/properties" ma:root="true" ma:fieldsID="4892f69b2864985d1c45f7ddecc6ec63" ns3:_="">
    <xsd:import namespace="69a525e7-6623-4432-b7e7-3316d4bd21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525e7-6623-4432-b7e7-3316d4bd2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380861-F0D9-45D3-A6C1-BBCE810B6001}">
  <ds:schemaRefs>
    <ds:schemaRef ds:uri="http://schemas.microsoft.com/sharepoint/v3/contenttype/forms"/>
  </ds:schemaRefs>
</ds:datastoreItem>
</file>

<file path=customXml/itemProps2.xml><?xml version="1.0" encoding="utf-8"?>
<ds:datastoreItem xmlns:ds="http://schemas.openxmlformats.org/officeDocument/2006/customXml" ds:itemID="{3C073A07-34A9-494A-9817-250A9396E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525e7-6623-4432-b7e7-3316d4bd2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F0F8A3-853F-49EC-8DA3-8721381270C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a525e7-6623-4432-b7e7-3316d4bd21e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1648</TotalTime>
  <Words>3337</Words>
  <Application>Microsoft Office PowerPoint</Application>
  <PresentationFormat>On-screen Show (4:3)</PresentationFormat>
  <Paragraphs>389</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Learning Objective:</vt:lpstr>
      <vt:lpstr>PowerPoint Presentation</vt:lpstr>
      <vt:lpstr>PowerPoint Presentation</vt:lpstr>
      <vt:lpstr>AO3: Context</vt:lpstr>
      <vt:lpstr>PowerPoint Presentation</vt:lpstr>
      <vt:lpstr>PowerPoint Presentation</vt:lpstr>
      <vt:lpstr>AO2: Language and Imagery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AO2: Form / Structure</vt:lpstr>
      <vt:lpstr>PowerPoint Presentation</vt:lpstr>
      <vt:lpstr>PowerPoint Presentation</vt:lpstr>
      <vt:lpstr>PowerPoint Presentation</vt:lpstr>
      <vt:lpstr>AO4/5: Links and Interpretations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Toni-Louise</cp:lastModifiedBy>
  <cp:revision>206</cp:revision>
  <dcterms:created xsi:type="dcterms:W3CDTF">2016-02-13T11:13:51Z</dcterms:created>
  <dcterms:modified xsi:type="dcterms:W3CDTF">2020-03-31T08:30:20Z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0x0101003AABEFFD93DCD34C9DFD9EDA71363422</vt:lpwstr>
  </property>
</Properties>
</file>