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32"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BD8C9D-E9BE-406F-96E4-DF7715642BC1}"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CEBE4-6430-4520-B64B-5B52BF940749}" type="slidenum">
              <a:rPr lang="en-GB" smtClean="0"/>
              <a:t>‹#›</a:t>
            </a:fld>
            <a:endParaRPr lang="en-GB"/>
          </a:p>
        </p:txBody>
      </p:sp>
    </p:spTree>
    <p:extLst>
      <p:ext uri="{BB962C8B-B14F-4D97-AF65-F5344CB8AC3E}">
        <p14:creationId xmlns:p14="http://schemas.microsoft.com/office/powerpoint/2010/main" val="337320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E4C12-A142-4378-A3FB-725E5407C264}" type="slidenum">
              <a:rPr lang="en-GB" smtClean="0"/>
              <a:t>1</a:t>
            </a:fld>
            <a:endParaRPr lang="en-GB"/>
          </a:p>
        </p:txBody>
      </p:sp>
    </p:spTree>
    <p:extLst>
      <p:ext uri="{BB962C8B-B14F-4D97-AF65-F5344CB8AC3E}">
        <p14:creationId xmlns:p14="http://schemas.microsoft.com/office/powerpoint/2010/main" val="173857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E4C12-A142-4378-A3FB-725E5407C264}" type="slidenum">
              <a:rPr lang="en-GB" smtClean="0"/>
              <a:t>2</a:t>
            </a:fld>
            <a:endParaRPr lang="en-GB"/>
          </a:p>
        </p:txBody>
      </p:sp>
    </p:spTree>
    <p:extLst>
      <p:ext uri="{BB962C8B-B14F-4D97-AF65-F5344CB8AC3E}">
        <p14:creationId xmlns:p14="http://schemas.microsoft.com/office/powerpoint/2010/main" val="7155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E4C12-A142-4378-A3FB-725E5407C264}" type="slidenum">
              <a:rPr lang="en-GB" smtClean="0"/>
              <a:t>3</a:t>
            </a:fld>
            <a:endParaRPr lang="en-GB"/>
          </a:p>
        </p:txBody>
      </p:sp>
    </p:spTree>
    <p:extLst>
      <p:ext uri="{BB962C8B-B14F-4D97-AF65-F5344CB8AC3E}">
        <p14:creationId xmlns:p14="http://schemas.microsoft.com/office/powerpoint/2010/main" val="21826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E4C12-A142-4378-A3FB-725E5407C264}" type="slidenum">
              <a:rPr lang="en-GB" smtClean="0"/>
              <a:t>4</a:t>
            </a:fld>
            <a:endParaRPr lang="en-GB"/>
          </a:p>
        </p:txBody>
      </p:sp>
    </p:spTree>
    <p:extLst>
      <p:ext uri="{BB962C8B-B14F-4D97-AF65-F5344CB8AC3E}">
        <p14:creationId xmlns:p14="http://schemas.microsoft.com/office/powerpoint/2010/main" val="11384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5BED6D3-32CB-4A27-83A2-A919E221FB35}"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157655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ED6D3-32CB-4A27-83A2-A919E221FB35}"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126889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ED6D3-32CB-4A27-83A2-A919E221FB35}"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5354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5BED6D3-32CB-4A27-83A2-A919E221FB35}"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572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BED6D3-32CB-4A27-83A2-A919E221FB35}" type="datetimeFigureOut">
              <a:rPr lang="en-GB" smtClean="0"/>
              <a:t>26/03/2020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247329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5BED6D3-32CB-4A27-83A2-A919E221FB35}"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52498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BED6D3-32CB-4A27-83A2-A919E221FB35}" type="datetimeFigureOut">
              <a:rPr lang="en-GB" smtClean="0"/>
              <a:t>26/03/2020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262250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5BED6D3-32CB-4A27-83A2-A919E221FB35}" type="datetimeFigureOut">
              <a:rPr lang="en-GB" smtClean="0"/>
              <a:t>26/03/2020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342022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ED6D3-32CB-4A27-83A2-A919E221FB35}" type="datetimeFigureOut">
              <a:rPr lang="en-GB" smtClean="0"/>
              <a:t>26/03/2020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303174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BED6D3-32CB-4A27-83A2-A919E221FB35}"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341979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BED6D3-32CB-4A27-83A2-A919E221FB35}" type="datetimeFigureOut">
              <a:rPr lang="en-GB" smtClean="0"/>
              <a:t>26/03/2020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3A5859-393C-4133-989D-DF8B449D9D0B}" type="slidenum">
              <a:rPr lang="en-GB" smtClean="0"/>
              <a:t>‹#›</a:t>
            </a:fld>
            <a:endParaRPr lang="en-GB"/>
          </a:p>
        </p:txBody>
      </p:sp>
    </p:spTree>
    <p:extLst>
      <p:ext uri="{BB962C8B-B14F-4D97-AF65-F5344CB8AC3E}">
        <p14:creationId xmlns:p14="http://schemas.microsoft.com/office/powerpoint/2010/main" val="197594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ED6D3-32CB-4A27-83A2-A919E221FB35}" type="datetimeFigureOut">
              <a:rPr lang="en-GB" smtClean="0"/>
              <a:t>26/03/2020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A5859-393C-4133-989D-DF8B449D9D0B}" type="slidenum">
              <a:rPr lang="en-GB" smtClean="0"/>
              <a:t>‹#›</a:t>
            </a:fld>
            <a:endParaRPr lang="en-GB"/>
          </a:p>
        </p:txBody>
      </p:sp>
    </p:spTree>
    <p:extLst>
      <p:ext uri="{BB962C8B-B14F-4D97-AF65-F5344CB8AC3E}">
        <p14:creationId xmlns:p14="http://schemas.microsoft.com/office/powerpoint/2010/main" val="419392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044685" y="68315"/>
            <a:ext cx="1086354" cy="864145"/>
          </a:xfrm>
          <a:prstGeom prst="rect">
            <a:avLst/>
          </a:prstGeom>
        </p:spPr>
      </p:pic>
      <p:sp>
        <p:nvSpPr>
          <p:cNvPr id="8" name="Rectangle 7"/>
          <p:cNvSpPr/>
          <p:nvPr/>
        </p:nvSpPr>
        <p:spPr>
          <a:xfrm>
            <a:off x="0" y="5276849"/>
            <a:ext cx="4933950" cy="1581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stretch>
            <a:fillRect/>
          </a:stretch>
        </p:blipFill>
        <p:spPr>
          <a:xfrm>
            <a:off x="3976397" y="5762625"/>
            <a:ext cx="752765" cy="790575"/>
          </a:xfrm>
          <a:prstGeom prst="rect">
            <a:avLst/>
          </a:prstGeom>
        </p:spPr>
      </p:pic>
      <p:sp>
        <p:nvSpPr>
          <p:cNvPr id="2" name="Title 1"/>
          <p:cNvSpPr>
            <a:spLocks noGrp="1"/>
          </p:cNvSpPr>
          <p:nvPr>
            <p:ph type="ctrTitle"/>
          </p:nvPr>
        </p:nvSpPr>
        <p:spPr>
          <a:xfrm>
            <a:off x="0" y="68315"/>
            <a:ext cx="4933950" cy="466724"/>
          </a:xfrm>
          <a:ln>
            <a:solidFill>
              <a:schemeClr val="tx1"/>
            </a:solidFill>
          </a:ln>
        </p:spPr>
        <p:txBody>
          <a:bodyPr>
            <a:noAutofit/>
          </a:bodyPr>
          <a:lstStyle/>
          <a:p>
            <a:pPr algn="l"/>
            <a:r>
              <a:rPr lang="en-GB" sz="3200" b="1" dirty="0">
                <a:solidFill>
                  <a:srgbClr val="FF0000"/>
                </a:solidFill>
              </a:rPr>
              <a:t>USA 1920s: The Boom</a:t>
            </a:r>
          </a:p>
        </p:txBody>
      </p:sp>
      <p:sp>
        <p:nvSpPr>
          <p:cNvPr id="3" name="Subtitle 2"/>
          <p:cNvSpPr>
            <a:spLocks noGrp="1"/>
          </p:cNvSpPr>
          <p:nvPr>
            <p:ph type="subTitle" idx="1"/>
          </p:nvPr>
        </p:nvSpPr>
        <p:spPr>
          <a:xfrm>
            <a:off x="0" y="677917"/>
            <a:ext cx="4933950" cy="4579646"/>
          </a:xfrm>
          <a:ln>
            <a:solidFill>
              <a:schemeClr val="tx1"/>
            </a:solidFill>
          </a:ln>
        </p:spPr>
        <p:txBody>
          <a:bodyPr>
            <a:noAutofit/>
          </a:bodyPr>
          <a:lstStyle/>
          <a:p>
            <a:pPr algn="l"/>
            <a:r>
              <a:rPr lang="en-GB" sz="1800" b="1" dirty="0">
                <a:solidFill>
                  <a:srgbClr val="0070C0"/>
                </a:solidFill>
              </a:rPr>
              <a:t>1. Why did the USA boom in the 1920s?</a:t>
            </a:r>
          </a:p>
          <a:p>
            <a:pPr algn="l"/>
            <a:r>
              <a:rPr lang="en-GB" sz="1100" b="1" dirty="0"/>
              <a:t>R</a:t>
            </a:r>
            <a:r>
              <a:rPr lang="en-GB" sz="1100" dirty="0"/>
              <a:t>esources- the USA had lots of natural resources like timber and oil </a:t>
            </a:r>
            <a:endParaRPr lang="en-GB" sz="1100" b="1" dirty="0"/>
          </a:p>
          <a:p>
            <a:pPr algn="l"/>
            <a:r>
              <a:rPr lang="en-GB" sz="1100" b="1" dirty="0">
                <a:solidFill>
                  <a:srgbClr val="FF0000"/>
                </a:solidFill>
              </a:rPr>
              <a:t>War</a:t>
            </a:r>
            <a:r>
              <a:rPr lang="en-GB" sz="1100" dirty="0"/>
              <a:t>- WW1 had got the USA off to a flying start. While Europe was rebuilding, America could be producing goods</a:t>
            </a:r>
          </a:p>
          <a:p>
            <a:pPr algn="l"/>
            <a:r>
              <a:rPr lang="en-GB" sz="1100" b="1" dirty="0"/>
              <a:t>T</a:t>
            </a:r>
            <a:r>
              <a:rPr lang="en-GB" sz="1100" dirty="0"/>
              <a:t>echnology- the USA was the world leader in new forms of technology such as the assembly lines </a:t>
            </a:r>
          </a:p>
          <a:p>
            <a:pPr algn="l"/>
            <a:r>
              <a:rPr lang="en-GB" sz="1100" b="1" dirty="0">
                <a:solidFill>
                  <a:srgbClr val="FF0000"/>
                </a:solidFill>
              </a:rPr>
              <a:t>Mass production</a:t>
            </a:r>
            <a:r>
              <a:rPr lang="en-GB" sz="1100" dirty="0"/>
              <a:t> techniques using the assembly line- US products could be produced faster and cheaper than anywhere else in the world. Henry Ford’s Model T is an example of this. Other products were then made using these techniques</a:t>
            </a:r>
            <a:endParaRPr lang="en-GB" sz="1100" b="1" dirty="0"/>
          </a:p>
          <a:p>
            <a:pPr algn="l"/>
            <a:r>
              <a:rPr lang="en-GB" sz="1100" b="1" dirty="0">
                <a:solidFill>
                  <a:srgbClr val="FF0000"/>
                </a:solidFill>
              </a:rPr>
              <a:t>Advertising</a:t>
            </a:r>
            <a:r>
              <a:rPr lang="en-GB" sz="1100" dirty="0"/>
              <a:t> let everyone know what products were available to buy and encouraged more people to buy them</a:t>
            </a:r>
            <a:endParaRPr lang="en-GB" sz="1100" b="1" dirty="0"/>
          </a:p>
          <a:p>
            <a:pPr algn="l"/>
            <a:r>
              <a:rPr lang="en-GB" sz="1100" b="1" dirty="0">
                <a:solidFill>
                  <a:srgbClr val="FF0000"/>
                </a:solidFill>
              </a:rPr>
              <a:t>Policies of the Republicans - </a:t>
            </a:r>
            <a:r>
              <a:rPr lang="en-GB" sz="1100" dirty="0"/>
              <a:t>taxes were low and the government didn’t regulate the stock market or businesses (Laissez Faire), which allowed huge profits to be made. US goods were cheaper due to Tariffs on foreign goods. </a:t>
            </a:r>
          </a:p>
          <a:p>
            <a:pPr algn="l"/>
            <a:r>
              <a:rPr lang="en-GB" sz="1100" b="1" dirty="0">
                <a:solidFill>
                  <a:srgbClr val="FF0000"/>
                </a:solidFill>
              </a:rPr>
              <a:t>Credit </a:t>
            </a:r>
            <a:r>
              <a:rPr lang="en-GB" sz="1100" dirty="0"/>
              <a:t>allowed people to buy products they probably couldn’t have been able to afford otherwise. This created a greater demand for products</a:t>
            </a:r>
          </a:p>
          <a:p>
            <a:pPr algn="l"/>
            <a:r>
              <a:rPr lang="en-GB" sz="1100" b="1" dirty="0">
                <a:solidFill>
                  <a:srgbClr val="FF0000"/>
                </a:solidFill>
              </a:rPr>
              <a:t>Confidence</a:t>
            </a:r>
            <a:r>
              <a:rPr lang="en-GB" sz="1100" dirty="0"/>
              <a:t>- the American people were confident to invest and take risks in new businesses, products and on the stock market</a:t>
            </a:r>
          </a:p>
          <a:p>
            <a:pPr algn="l"/>
            <a:r>
              <a:rPr lang="en-GB" sz="1200" b="1" dirty="0"/>
              <a:t>New affordable products: Fridges, hoovers, radios, cars. Cars meant that glass, rubber, leather, road building, diners, steel all boomed too. </a:t>
            </a:r>
            <a:r>
              <a:rPr lang="en-GB" sz="1100" b="1" dirty="0"/>
              <a:t>Other features of the boom: Talkies (films with words), skyscrapers, jazz music </a:t>
            </a:r>
          </a:p>
        </p:txBody>
      </p:sp>
      <p:sp>
        <p:nvSpPr>
          <p:cNvPr id="4" name="TextBox 3"/>
          <p:cNvSpPr txBox="1"/>
          <p:nvPr/>
        </p:nvSpPr>
        <p:spPr>
          <a:xfrm>
            <a:off x="0" y="5276849"/>
            <a:ext cx="4057650" cy="1600438"/>
          </a:xfrm>
          <a:prstGeom prst="rect">
            <a:avLst/>
          </a:prstGeom>
          <a:noFill/>
        </p:spPr>
        <p:txBody>
          <a:bodyPr wrap="square" rtlCol="0">
            <a:spAutoFit/>
          </a:bodyPr>
          <a:lstStyle/>
          <a:p>
            <a:pPr algn="ctr"/>
            <a:r>
              <a:rPr lang="en-GB" sz="1400" b="1" dirty="0">
                <a:solidFill>
                  <a:srgbClr val="0070C0"/>
                </a:solidFill>
              </a:rPr>
              <a:t>3. Women in the 20s </a:t>
            </a:r>
          </a:p>
          <a:p>
            <a:r>
              <a:rPr lang="en-GB" sz="1200" dirty="0">
                <a:solidFill>
                  <a:srgbClr val="7030A0"/>
                </a:solidFill>
              </a:rPr>
              <a:t>All women got the vote in </a:t>
            </a:r>
            <a:r>
              <a:rPr lang="en-GB" sz="1200" b="1" dirty="0">
                <a:solidFill>
                  <a:srgbClr val="7030A0"/>
                </a:solidFill>
              </a:rPr>
              <a:t>1920</a:t>
            </a:r>
            <a:r>
              <a:rPr lang="en-GB" sz="1200" dirty="0">
                <a:solidFill>
                  <a:srgbClr val="7030A0"/>
                </a:solidFill>
              </a:rPr>
              <a:t>.  Some women had worked during WW1. They had a taste of independence and jobs and didn’t want to go back to their old, restricted lives. </a:t>
            </a:r>
          </a:p>
          <a:p>
            <a:r>
              <a:rPr lang="en-GB" sz="1200" dirty="0">
                <a:solidFill>
                  <a:srgbClr val="7030A0"/>
                </a:solidFill>
              </a:rPr>
              <a:t>Some younger and wealthier women became </a:t>
            </a:r>
            <a:r>
              <a:rPr lang="en-GB" sz="1200" b="1" dirty="0">
                <a:solidFill>
                  <a:srgbClr val="7030A0"/>
                </a:solidFill>
              </a:rPr>
              <a:t>Flappers</a:t>
            </a:r>
            <a:r>
              <a:rPr lang="en-GB" sz="1200" dirty="0">
                <a:solidFill>
                  <a:srgbClr val="7030A0"/>
                </a:solidFill>
              </a:rPr>
              <a:t>-  they drove cars, smoked, danced, wore short skirts, drank alcohol and partied. The older generation saw this as shocking and worried about young peoples’ morals. </a:t>
            </a:r>
          </a:p>
        </p:txBody>
      </p:sp>
      <p:pic>
        <p:nvPicPr>
          <p:cNvPr id="6" name="Picture 5"/>
          <p:cNvPicPr>
            <a:picLocks noChangeAspect="1"/>
          </p:cNvPicPr>
          <p:nvPr/>
        </p:nvPicPr>
        <p:blipFill>
          <a:blip r:embed="rId5"/>
          <a:stretch>
            <a:fillRect/>
          </a:stretch>
        </p:blipFill>
        <p:spPr>
          <a:xfrm>
            <a:off x="3874368" y="89443"/>
            <a:ext cx="1059582" cy="891191"/>
          </a:xfrm>
          <a:prstGeom prst="rect">
            <a:avLst/>
          </a:prstGeom>
        </p:spPr>
      </p:pic>
      <p:sp>
        <p:nvSpPr>
          <p:cNvPr id="7" name="TextBox 6"/>
          <p:cNvSpPr txBox="1"/>
          <p:nvPr/>
        </p:nvSpPr>
        <p:spPr>
          <a:xfrm>
            <a:off x="5029200" y="68315"/>
            <a:ext cx="4076700" cy="4431983"/>
          </a:xfrm>
          <a:prstGeom prst="rect">
            <a:avLst/>
          </a:prstGeom>
          <a:noFill/>
          <a:ln>
            <a:solidFill>
              <a:schemeClr val="tx1"/>
            </a:solidFill>
          </a:ln>
        </p:spPr>
        <p:txBody>
          <a:bodyPr wrap="square" rtlCol="0">
            <a:spAutoFit/>
          </a:bodyPr>
          <a:lstStyle/>
          <a:p>
            <a:r>
              <a:rPr lang="en-GB" b="1" dirty="0">
                <a:solidFill>
                  <a:srgbClr val="0070C0"/>
                </a:solidFill>
              </a:rPr>
              <a:t>2. Problems in society</a:t>
            </a:r>
          </a:p>
          <a:p>
            <a:r>
              <a:rPr lang="en-GB" b="1" u="sng" dirty="0"/>
              <a:t>Racism</a:t>
            </a:r>
          </a:p>
          <a:p>
            <a:r>
              <a:rPr lang="en-GB" sz="1200" b="1" dirty="0"/>
              <a:t>The Red Scare </a:t>
            </a:r>
            <a:r>
              <a:rPr lang="en-GB" sz="1200" dirty="0"/>
              <a:t>1919- a fear that Communist                            ideas would spread from Russia. Led to…</a:t>
            </a:r>
          </a:p>
          <a:p>
            <a:r>
              <a:rPr lang="en-GB" sz="1200" b="1" u="sng" dirty="0">
                <a:solidFill>
                  <a:srgbClr val="FF0000"/>
                </a:solidFill>
              </a:rPr>
              <a:t>Immigration Quotas </a:t>
            </a:r>
            <a:r>
              <a:rPr lang="en-GB" sz="1200" dirty="0"/>
              <a:t>1921. These favoured WASPS from Britain, Germany and Scandinavia. They discriminated against Eastern Europeans, Russians and Asians. </a:t>
            </a:r>
          </a:p>
          <a:p>
            <a:r>
              <a:rPr lang="en-GB" sz="1200" b="1" u="sng" dirty="0">
                <a:solidFill>
                  <a:srgbClr val="FF0000"/>
                </a:solidFill>
              </a:rPr>
              <a:t>Sacco and Vanzetti </a:t>
            </a:r>
            <a:r>
              <a:rPr lang="en-GB" sz="1200" dirty="0"/>
              <a:t>were 2 Italian immigrants who were accused and given the death penalty for a crime they probably didn’t commit. The judge was biased and they were not given a fair trial because they were immigrants.</a:t>
            </a:r>
          </a:p>
          <a:p>
            <a:r>
              <a:rPr lang="en-GB" sz="1200" b="1" u="sng" dirty="0">
                <a:solidFill>
                  <a:srgbClr val="FF0000"/>
                </a:solidFill>
              </a:rPr>
              <a:t>The KKK </a:t>
            </a:r>
            <a:r>
              <a:rPr lang="en-GB" sz="1200" dirty="0"/>
              <a:t>was against immigrants, Jews, Catholics and African Americans. They had 5 million members and were mainly in the Southern states of the USA. Some police, politicians and other powerful people were members. They intimidated and lynched people.  </a:t>
            </a:r>
          </a:p>
          <a:p>
            <a:r>
              <a:rPr lang="en-GB" b="1" u="sng" dirty="0"/>
              <a:t>Poverty: </a:t>
            </a:r>
            <a:r>
              <a:rPr lang="en-GB" sz="900" b="1" u="sng" dirty="0"/>
              <a:t>60% of Americans lived below the poverty line in the 1920s </a:t>
            </a:r>
          </a:p>
          <a:p>
            <a:r>
              <a:rPr lang="en-GB" sz="1200" u="sng" dirty="0"/>
              <a:t>Farmers</a:t>
            </a:r>
            <a:r>
              <a:rPr lang="en-GB" sz="1200" dirty="0"/>
              <a:t>- overproduced crops= low prices= poverty</a:t>
            </a:r>
          </a:p>
          <a:p>
            <a:r>
              <a:rPr lang="en-GB" sz="1200" u="sng" dirty="0"/>
              <a:t>African Americans and Immigrants- </a:t>
            </a:r>
            <a:r>
              <a:rPr lang="en-GB" sz="1200" dirty="0"/>
              <a:t>racism and discrimination meant they couldn’t get well paid jobs= poverty</a:t>
            </a:r>
          </a:p>
          <a:p>
            <a:r>
              <a:rPr lang="en-GB" sz="1200" u="sng" dirty="0"/>
              <a:t>Old industry workers </a:t>
            </a:r>
            <a:r>
              <a:rPr lang="en-GB" sz="1200" dirty="0"/>
              <a:t>such as coal miners- demand for these products was falling= low wages= poverty </a:t>
            </a:r>
            <a:endParaRPr lang="en-GB" dirty="0"/>
          </a:p>
        </p:txBody>
      </p:sp>
      <p:sp>
        <p:nvSpPr>
          <p:cNvPr id="9" name="TextBox 8"/>
          <p:cNvSpPr txBox="1"/>
          <p:nvPr/>
        </p:nvSpPr>
        <p:spPr>
          <a:xfrm>
            <a:off x="9201150" y="11788"/>
            <a:ext cx="2929889" cy="6671057"/>
          </a:xfrm>
          <a:prstGeom prst="rect">
            <a:avLst/>
          </a:prstGeom>
          <a:noFill/>
          <a:ln>
            <a:solidFill>
              <a:schemeClr val="tx1"/>
            </a:solidFill>
          </a:ln>
        </p:spPr>
        <p:txBody>
          <a:bodyPr wrap="square" rtlCol="0">
            <a:spAutoFit/>
          </a:bodyPr>
          <a:lstStyle/>
          <a:p>
            <a:r>
              <a:rPr lang="en-GB" b="1" dirty="0">
                <a:solidFill>
                  <a:srgbClr val="0070C0"/>
                </a:solidFill>
              </a:rPr>
              <a:t>5. Prohibition</a:t>
            </a:r>
          </a:p>
          <a:p>
            <a:r>
              <a:rPr lang="en-GB" sz="1050" b="1" i="1" u="sng" dirty="0">
                <a:solidFill>
                  <a:srgbClr val="00B050"/>
                </a:solidFill>
              </a:rPr>
              <a:t>Why</a:t>
            </a:r>
            <a:br>
              <a:rPr lang="en-GB" sz="1050" dirty="0"/>
            </a:br>
            <a:r>
              <a:rPr lang="en-GB" sz="1050" dirty="0"/>
              <a:t>- National mood &amp; patriotism</a:t>
            </a:r>
          </a:p>
          <a:p>
            <a:r>
              <a:rPr lang="en-GB" sz="1050" dirty="0"/>
              <a:t>USA entered WW1=mood </a:t>
            </a:r>
          </a:p>
          <a:p>
            <a:r>
              <a:rPr lang="en-GB" sz="1050" dirty="0"/>
              <a:t>turned against alcohol.  Many </a:t>
            </a:r>
          </a:p>
          <a:p>
            <a:r>
              <a:rPr lang="en-GB" sz="1050" dirty="0"/>
              <a:t>breweries had German connections. </a:t>
            </a:r>
          </a:p>
          <a:p>
            <a:r>
              <a:rPr lang="en-GB" sz="1050" dirty="0"/>
              <a:t>- Campaigns- Anti-Saloon League argued alcohol was damaging society.</a:t>
            </a:r>
          </a:p>
          <a:p>
            <a:r>
              <a:rPr lang="en-GB" sz="1050" dirty="0"/>
              <a:t>- Practical - a ban on alcohol would boost supplies of grains such as barley.</a:t>
            </a:r>
          </a:p>
          <a:p>
            <a:r>
              <a:rPr lang="en-GB" sz="1050" dirty="0"/>
              <a:t>Religious - alcohol went against God's will.</a:t>
            </a:r>
          </a:p>
          <a:p>
            <a:r>
              <a:rPr lang="en-GB" sz="1050" dirty="0"/>
              <a:t>- Moral - wrong for Americans to enjoy alcohol while the country's young men were at war.</a:t>
            </a:r>
          </a:p>
          <a:p>
            <a:r>
              <a:rPr lang="en-GB" sz="1050" b="1" i="1" u="sng" dirty="0">
                <a:solidFill>
                  <a:srgbClr val="00B050"/>
                </a:solidFill>
              </a:rPr>
              <a:t>What </a:t>
            </a:r>
          </a:p>
          <a:p>
            <a:r>
              <a:rPr lang="en-GB" sz="1050" dirty="0"/>
              <a:t>Introduced in 1920, prohibition banned the sale, transportation and production of alcohol.  </a:t>
            </a:r>
          </a:p>
          <a:p>
            <a:r>
              <a:rPr lang="en-GB" sz="1050" b="1" i="1" u="sng" dirty="0">
                <a:solidFill>
                  <a:srgbClr val="00B050"/>
                </a:solidFill>
              </a:rPr>
              <a:t>Problems enforcing the law:</a:t>
            </a:r>
          </a:p>
          <a:p>
            <a:pPr marL="342900" indent="-342900">
              <a:buAutoNum type="arabicParenR"/>
            </a:pPr>
            <a:r>
              <a:rPr lang="en-GB" sz="1050" dirty="0"/>
              <a:t>There were not enough prohibition agents, each one had to cover 100,000 </a:t>
            </a:r>
            <a:r>
              <a:rPr lang="en-GB" sz="1050" dirty="0" err="1"/>
              <a:t>sq</a:t>
            </a:r>
            <a:r>
              <a:rPr lang="en-GB" sz="1050" dirty="0"/>
              <a:t> miles of land! They were also paid poorly and this made them open to bribes</a:t>
            </a:r>
          </a:p>
          <a:p>
            <a:pPr marL="342900" indent="-342900">
              <a:buAutoNum type="arabicParenR"/>
            </a:pPr>
            <a:r>
              <a:rPr lang="en-GB" sz="1050" dirty="0"/>
              <a:t>Gangsters such as Al Capone got rich quick by supplying speakeasies with booze imported illegally from Canada. They bribed officers, judges, juries </a:t>
            </a:r>
            <a:r>
              <a:rPr lang="en-GB" sz="1050" dirty="0" err="1"/>
              <a:t>etc</a:t>
            </a:r>
            <a:r>
              <a:rPr lang="en-GB" sz="1050" dirty="0"/>
              <a:t> to turn a blind eye. They became powerful. Organised crime became a huge problem as they expanded into gambling, protection rackets&amp; other crimes.</a:t>
            </a:r>
          </a:p>
          <a:p>
            <a:r>
              <a:rPr lang="en-GB" sz="1050" b="1" i="1" u="sng" dirty="0">
                <a:solidFill>
                  <a:srgbClr val="00B050"/>
                </a:solidFill>
              </a:rPr>
              <a:t>Why did it end?</a:t>
            </a:r>
          </a:p>
          <a:p>
            <a:pPr marL="228600" indent="-228600">
              <a:buAutoNum type="alphaLcParenR"/>
            </a:pPr>
            <a:r>
              <a:rPr lang="en-GB" sz="1050" dirty="0"/>
              <a:t>The St Valentines’ Day massacre 1929 showed </a:t>
            </a:r>
            <a:r>
              <a:rPr lang="en-GB" sz="1050" dirty="0" err="1"/>
              <a:t>gangsterism</a:t>
            </a:r>
            <a:r>
              <a:rPr lang="en-GB" sz="1050" dirty="0"/>
              <a:t> had gone too far. There were public demands for the gangsters to be dealt with</a:t>
            </a:r>
          </a:p>
          <a:p>
            <a:pPr marL="228600" indent="-228600">
              <a:buAutoNum type="alphaLcParenR"/>
            </a:pPr>
            <a:r>
              <a:rPr lang="en-GB" sz="1050" dirty="0"/>
              <a:t>Trust in the police, government and law enforcement was at an all time low</a:t>
            </a:r>
          </a:p>
          <a:p>
            <a:pPr marL="228600" indent="-228600">
              <a:buAutoNum type="alphaLcParenR"/>
            </a:pPr>
            <a:r>
              <a:rPr lang="en-GB" sz="1050" dirty="0"/>
              <a:t>In 1932 FDR promised to end prohibition as part of his election campaign</a:t>
            </a:r>
          </a:p>
          <a:p>
            <a:pPr marL="228600" indent="-228600">
              <a:buAutoNum type="alphaLcParenR"/>
            </a:pPr>
            <a:endParaRPr lang="en-GB" sz="1050" dirty="0"/>
          </a:p>
          <a:p>
            <a:pPr marL="228600" indent="-228600">
              <a:buAutoNum type="alphaLcParenR"/>
            </a:pPr>
            <a:endParaRPr lang="en-GB" sz="1050" dirty="0"/>
          </a:p>
        </p:txBody>
      </p:sp>
      <p:sp>
        <p:nvSpPr>
          <p:cNvPr id="10" name="TextBox 9"/>
          <p:cNvSpPr txBox="1"/>
          <p:nvPr/>
        </p:nvSpPr>
        <p:spPr>
          <a:xfrm>
            <a:off x="5029200" y="4571330"/>
            <a:ext cx="4076700" cy="2185214"/>
          </a:xfrm>
          <a:prstGeom prst="rect">
            <a:avLst/>
          </a:prstGeom>
          <a:noFill/>
          <a:ln>
            <a:solidFill>
              <a:schemeClr val="tx1"/>
            </a:solidFill>
          </a:ln>
        </p:spPr>
        <p:txBody>
          <a:bodyPr wrap="square" rtlCol="0">
            <a:spAutoFit/>
          </a:bodyPr>
          <a:lstStyle/>
          <a:p>
            <a:r>
              <a:rPr lang="en-GB" sz="1400" b="1" u="sng" dirty="0">
                <a:solidFill>
                  <a:srgbClr val="0070C0"/>
                </a:solidFill>
              </a:rPr>
              <a:t>4. The end of the Boom: The Wall St Crash 1929</a:t>
            </a:r>
          </a:p>
          <a:p>
            <a:pPr marL="285750" indent="-285750">
              <a:buFont typeface="Arial" panose="020B0604020202020204" pitchFamily="34" charset="0"/>
              <a:buChar char="•"/>
            </a:pPr>
            <a:r>
              <a:rPr lang="en-GB" sz="1200" b="1" dirty="0">
                <a:solidFill>
                  <a:srgbClr val="0070C0"/>
                </a:solidFill>
              </a:rPr>
              <a:t>Overproduction</a:t>
            </a:r>
            <a:r>
              <a:rPr lang="en-GB" sz="1200" dirty="0">
                <a:solidFill>
                  <a:srgbClr val="0070C0"/>
                </a:solidFill>
              </a:rPr>
              <a:t>: too many goods being made and not enough people to buy them</a:t>
            </a:r>
          </a:p>
          <a:p>
            <a:pPr marL="285750" indent="-285750">
              <a:buFont typeface="Arial" panose="020B0604020202020204" pitchFamily="34" charset="0"/>
              <a:buChar char="•"/>
            </a:pPr>
            <a:r>
              <a:rPr lang="en-GB" sz="1200" dirty="0">
                <a:solidFill>
                  <a:srgbClr val="0070C0"/>
                </a:solidFill>
              </a:rPr>
              <a:t>The overproduced goods couldn’t be sold abroad because the Republican government had ruined trade with </a:t>
            </a:r>
            <a:r>
              <a:rPr lang="en-GB" sz="1200" b="1" dirty="0">
                <a:solidFill>
                  <a:srgbClr val="0070C0"/>
                </a:solidFill>
              </a:rPr>
              <a:t>tariffs</a:t>
            </a:r>
          </a:p>
          <a:p>
            <a:pPr marL="285750" indent="-285750">
              <a:buFont typeface="Arial" panose="020B0604020202020204" pitchFamily="34" charset="0"/>
              <a:buChar char="•"/>
            </a:pPr>
            <a:r>
              <a:rPr lang="en-GB" sz="1200" b="1" dirty="0">
                <a:solidFill>
                  <a:srgbClr val="0070C0"/>
                </a:solidFill>
              </a:rPr>
              <a:t>Speculation</a:t>
            </a:r>
            <a:r>
              <a:rPr lang="en-GB" sz="1200" dirty="0">
                <a:solidFill>
                  <a:srgbClr val="0070C0"/>
                </a:solidFill>
              </a:rPr>
              <a:t> (“buying on margin” with borrowed money) on the stock market was unstable </a:t>
            </a:r>
          </a:p>
          <a:p>
            <a:pPr marL="285750" indent="-285750">
              <a:buFont typeface="Arial" panose="020B0604020202020204" pitchFamily="34" charset="0"/>
              <a:buChar char="•"/>
            </a:pPr>
            <a:r>
              <a:rPr lang="en-GB" sz="1200" b="1" dirty="0">
                <a:solidFill>
                  <a:srgbClr val="0070C0"/>
                </a:solidFill>
              </a:rPr>
              <a:t>Panic selling and loss of confidence </a:t>
            </a:r>
            <a:r>
              <a:rPr lang="en-GB" sz="1200" dirty="0">
                <a:solidFill>
                  <a:srgbClr val="0070C0"/>
                </a:solidFill>
              </a:rPr>
              <a:t>in the</a:t>
            </a:r>
          </a:p>
          <a:p>
            <a:r>
              <a:rPr lang="en-GB" sz="1200" dirty="0">
                <a:solidFill>
                  <a:srgbClr val="0070C0"/>
                </a:solidFill>
              </a:rPr>
              <a:t>stock market- people wanted out and no one</a:t>
            </a:r>
          </a:p>
          <a:p>
            <a:r>
              <a:rPr lang="en-GB" sz="1200" dirty="0">
                <a:solidFill>
                  <a:srgbClr val="0070C0"/>
                </a:solidFill>
              </a:rPr>
              <a:t>wanted their shares so they lost value fast</a:t>
            </a:r>
          </a:p>
          <a:p>
            <a:pPr marL="285750" indent="-285750">
              <a:buFont typeface="Arial" panose="020B0604020202020204" pitchFamily="34" charset="0"/>
              <a:buChar char="•"/>
            </a:pPr>
            <a:endParaRPr lang="en-GB" sz="1400" dirty="0"/>
          </a:p>
        </p:txBody>
      </p:sp>
      <p:pic>
        <p:nvPicPr>
          <p:cNvPr id="12" name="Picture 11"/>
          <p:cNvPicPr>
            <a:picLocks noChangeAspect="1"/>
          </p:cNvPicPr>
          <p:nvPr/>
        </p:nvPicPr>
        <p:blipFill>
          <a:blip r:embed="rId6"/>
          <a:stretch>
            <a:fillRect/>
          </a:stretch>
        </p:blipFill>
        <p:spPr>
          <a:xfrm>
            <a:off x="8081554" y="112111"/>
            <a:ext cx="949229" cy="879972"/>
          </a:xfrm>
          <a:prstGeom prst="rect">
            <a:avLst/>
          </a:prstGeom>
        </p:spPr>
      </p:pic>
      <p:pic>
        <p:nvPicPr>
          <p:cNvPr id="13" name="Picture 12"/>
          <p:cNvPicPr>
            <a:picLocks noChangeAspect="1"/>
          </p:cNvPicPr>
          <p:nvPr/>
        </p:nvPicPr>
        <p:blipFill>
          <a:blip r:embed="rId7"/>
          <a:stretch>
            <a:fillRect/>
          </a:stretch>
        </p:blipFill>
        <p:spPr>
          <a:xfrm>
            <a:off x="8081146" y="5992365"/>
            <a:ext cx="915216" cy="690480"/>
          </a:xfrm>
          <a:prstGeom prst="rect">
            <a:avLst/>
          </a:prstGeom>
        </p:spPr>
      </p:pic>
    </p:spTree>
    <p:extLst>
      <p:ext uri="{BB962C8B-B14F-4D97-AF65-F5344CB8AC3E}">
        <p14:creationId xmlns:p14="http://schemas.microsoft.com/office/powerpoint/2010/main" val="378206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307304"/>
            <a:ext cx="4933950" cy="2550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u="sng" dirty="0">
                <a:solidFill>
                  <a:srgbClr val="002060"/>
                </a:solidFill>
              </a:rPr>
              <a:t>3) How did President Hoover try to help?</a:t>
            </a:r>
          </a:p>
          <a:p>
            <a:pPr marL="285750" indent="-285750">
              <a:buFont typeface="Arial" panose="020B0604020202020204" pitchFamily="34" charset="0"/>
              <a:buChar char="•"/>
            </a:pPr>
            <a:r>
              <a:rPr lang="en-GB" sz="1200" dirty="0">
                <a:solidFill>
                  <a:schemeClr val="tx1"/>
                </a:solidFill>
              </a:rPr>
              <a:t>In 1932 Hoover gave $4 million to the states to open soup kitchens.</a:t>
            </a:r>
          </a:p>
          <a:p>
            <a:pPr marL="285750" indent="-285750">
              <a:buFont typeface="Arial" panose="020B0604020202020204" pitchFamily="34" charset="0"/>
              <a:buChar char="•"/>
            </a:pPr>
            <a:r>
              <a:rPr lang="en-GB" sz="1200" dirty="0">
                <a:solidFill>
                  <a:schemeClr val="tx1"/>
                </a:solidFill>
              </a:rPr>
              <a:t>He created jobs by building the </a:t>
            </a:r>
            <a:r>
              <a:rPr lang="en-GB" sz="1200" b="1" dirty="0">
                <a:solidFill>
                  <a:schemeClr val="tx1"/>
                </a:solidFill>
              </a:rPr>
              <a:t>Hoover Dam</a:t>
            </a:r>
            <a:r>
              <a:rPr lang="en-GB" sz="1200" dirty="0">
                <a:solidFill>
                  <a:schemeClr val="tx1"/>
                </a:solidFill>
              </a:rPr>
              <a:t>.</a:t>
            </a:r>
          </a:p>
          <a:p>
            <a:pPr marL="285750" indent="-285750">
              <a:buFont typeface="Arial" panose="020B0604020202020204" pitchFamily="34" charset="0"/>
              <a:buChar char="•"/>
            </a:pPr>
            <a:r>
              <a:rPr lang="en-GB" sz="1200" dirty="0">
                <a:solidFill>
                  <a:schemeClr val="tx1"/>
                </a:solidFill>
              </a:rPr>
              <a:t>He gave $300 million to the states to provide support for the unemployed, but only $30 million was used by the Republican states because they believed more strongly than Hoover in rugged individualism. </a:t>
            </a:r>
          </a:p>
          <a:p>
            <a:pPr marL="285750" indent="-285750">
              <a:buFont typeface="Arial" panose="020B0604020202020204" pitchFamily="34" charset="0"/>
              <a:buChar char="•"/>
            </a:pPr>
            <a:r>
              <a:rPr lang="en-GB" sz="1200" dirty="0">
                <a:solidFill>
                  <a:schemeClr val="tx1"/>
                </a:solidFill>
              </a:rPr>
              <a:t>Many people believed that Hoover’s efforts were                                                         too weak and had come too late.</a:t>
            </a:r>
          </a:p>
          <a:p>
            <a:pPr marL="285750" indent="-285750">
              <a:buFont typeface="Arial" panose="020B0604020202020204" pitchFamily="34" charset="0"/>
              <a:buChar char="•"/>
            </a:pPr>
            <a:r>
              <a:rPr lang="en-GB" sz="1200" dirty="0">
                <a:solidFill>
                  <a:schemeClr val="tx1"/>
                </a:solidFill>
              </a:rPr>
              <a:t>The </a:t>
            </a:r>
            <a:r>
              <a:rPr lang="en-GB" sz="1200" b="1" dirty="0">
                <a:solidFill>
                  <a:schemeClr val="tx1"/>
                </a:solidFill>
              </a:rPr>
              <a:t>Bonus Army</a:t>
            </a:r>
            <a:r>
              <a:rPr lang="en-GB" sz="1200" dirty="0">
                <a:solidFill>
                  <a:schemeClr val="tx1"/>
                </a:solidFill>
              </a:rPr>
              <a:t> incident destroyed Hoover’s                                                  reputation further   </a:t>
            </a:r>
            <a:endParaRPr lang="en-GB" dirty="0">
              <a:solidFill>
                <a:schemeClr val="tx1"/>
              </a:solidFill>
            </a:endParaRPr>
          </a:p>
          <a:p>
            <a:r>
              <a:rPr lang="en-GB" sz="1050" b="1" dirty="0">
                <a:solidFill>
                  <a:schemeClr val="tx1"/>
                </a:solidFill>
              </a:rPr>
              <a:t>“In Hoover we trusted now we are busted” </a:t>
            </a:r>
            <a:endParaRPr lang="en-GB" dirty="0">
              <a:solidFill>
                <a:schemeClr val="tx1"/>
              </a:solidFill>
            </a:endParaRPr>
          </a:p>
        </p:txBody>
      </p:sp>
      <p:sp>
        <p:nvSpPr>
          <p:cNvPr id="2" name="Title 1"/>
          <p:cNvSpPr>
            <a:spLocks noGrp="1"/>
          </p:cNvSpPr>
          <p:nvPr>
            <p:ph type="ctrTitle"/>
          </p:nvPr>
        </p:nvSpPr>
        <p:spPr>
          <a:xfrm>
            <a:off x="0" y="68315"/>
            <a:ext cx="4933950" cy="466724"/>
          </a:xfrm>
          <a:ln>
            <a:solidFill>
              <a:schemeClr val="tx1"/>
            </a:solidFill>
          </a:ln>
        </p:spPr>
        <p:txBody>
          <a:bodyPr>
            <a:noAutofit/>
          </a:bodyPr>
          <a:lstStyle/>
          <a:p>
            <a:pPr algn="l"/>
            <a:r>
              <a:rPr lang="en-GB" sz="3200" dirty="0">
                <a:solidFill>
                  <a:srgbClr val="FF0000"/>
                </a:solidFill>
              </a:rPr>
              <a:t>USA 1930s: The Depression</a:t>
            </a:r>
          </a:p>
        </p:txBody>
      </p:sp>
      <p:sp>
        <p:nvSpPr>
          <p:cNvPr id="3" name="Subtitle 2"/>
          <p:cNvSpPr>
            <a:spLocks noGrp="1"/>
          </p:cNvSpPr>
          <p:nvPr>
            <p:ph type="subTitle" idx="1"/>
          </p:nvPr>
        </p:nvSpPr>
        <p:spPr>
          <a:xfrm>
            <a:off x="0" y="677918"/>
            <a:ext cx="4933950" cy="2486388"/>
          </a:xfrm>
          <a:ln>
            <a:solidFill>
              <a:schemeClr val="tx1"/>
            </a:solidFill>
          </a:ln>
        </p:spPr>
        <p:txBody>
          <a:bodyPr>
            <a:noAutofit/>
          </a:bodyPr>
          <a:lstStyle/>
          <a:p>
            <a:pPr algn="l"/>
            <a:r>
              <a:rPr lang="en-GB" sz="1600" b="1" dirty="0">
                <a:solidFill>
                  <a:srgbClr val="002060"/>
                </a:solidFill>
              </a:rPr>
              <a:t>1)How did the Wall St Crash lead to the Great Depression? </a:t>
            </a:r>
            <a:r>
              <a:rPr lang="en-GB" sz="1600" b="1" dirty="0"/>
              <a:t>- </a:t>
            </a:r>
            <a:r>
              <a:rPr lang="en-GB" sz="1100" dirty="0"/>
              <a:t>From 1929 to 1932, 5,000 banks went out of business</a:t>
            </a:r>
          </a:p>
          <a:p>
            <a:pPr marL="171450" indent="-171450" algn="l">
              <a:buFont typeface="Arial" panose="020B0604020202020204" pitchFamily="34" charset="0"/>
              <a:buChar char="•"/>
            </a:pPr>
            <a:r>
              <a:rPr lang="en-GB" sz="1100" dirty="0"/>
              <a:t>Businesses couldn’t borrow money from banks so they cut production and laid off workers</a:t>
            </a:r>
          </a:p>
          <a:p>
            <a:pPr marL="171450" indent="-171450" algn="l">
              <a:buFont typeface="Arial" panose="020B0604020202020204" pitchFamily="34" charset="0"/>
              <a:buChar char="•"/>
            </a:pPr>
            <a:r>
              <a:rPr lang="en-GB" sz="1100" dirty="0"/>
              <a:t>By 1933 </a:t>
            </a:r>
            <a:r>
              <a:rPr lang="en-GB" sz="1100" b="1" dirty="0"/>
              <a:t>24.9% of people were unemployed</a:t>
            </a:r>
            <a:r>
              <a:rPr lang="en-GB" sz="1100" dirty="0"/>
              <a:t>. These people couldn’t pay their rent/mortgage so it led to homelessness and poverty</a:t>
            </a:r>
          </a:p>
          <a:p>
            <a:pPr marL="171450" indent="-171450" algn="l">
              <a:buFont typeface="Arial" panose="020B0604020202020204" pitchFamily="34" charset="0"/>
              <a:buChar char="•"/>
            </a:pPr>
            <a:r>
              <a:rPr lang="en-GB" sz="1100" dirty="0"/>
              <a:t>Homeless people set up </a:t>
            </a:r>
            <a:r>
              <a:rPr lang="en-GB" sz="1100" b="1" dirty="0" err="1"/>
              <a:t>Hoovervilles</a:t>
            </a:r>
            <a:r>
              <a:rPr lang="en-GB" sz="1100" b="1" dirty="0"/>
              <a:t>, </a:t>
            </a:r>
            <a:r>
              <a:rPr lang="en-GB" sz="1100" dirty="0"/>
              <a:t>shanty towns named after the president to mock the lack of help he was providing  </a:t>
            </a:r>
          </a:p>
          <a:p>
            <a:pPr marL="171450" indent="-171450" algn="l">
              <a:buFont typeface="Arial" panose="020B0604020202020204" pitchFamily="34" charset="0"/>
              <a:buChar char="•"/>
            </a:pPr>
            <a:r>
              <a:rPr lang="en-GB" sz="1100" dirty="0"/>
              <a:t>The Republican government was slow to act                                                                        and believed in </a:t>
            </a:r>
            <a:r>
              <a:rPr lang="en-GB" sz="1100" b="1" dirty="0"/>
              <a:t>“rugged individualism”- </a:t>
            </a:r>
            <a:r>
              <a:rPr lang="en-GB" sz="1100" dirty="0"/>
              <a:t>people                                                              working their own way out of poverty</a:t>
            </a:r>
          </a:p>
        </p:txBody>
      </p:sp>
      <p:sp>
        <p:nvSpPr>
          <p:cNvPr id="7" name="TextBox 6"/>
          <p:cNvSpPr txBox="1"/>
          <p:nvPr/>
        </p:nvSpPr>
        <p:spPr>
          <a:xfrm>
            <a:off x="5029200" y="68315"/>
            <a:ext cx="4076700" cy="2308324"/>
          </a:xfrm>
          <a:prstGeom prst="rect">
            <a:avLst/>
          </a:prstGeom>
          <a:noFill/>
          <a:ln>
            <a:solidFill>
              <a:schemeClr val="tx1"/>
            </a:solidFill>
          </a:ln>
        </p:spPr>
        <p:txBody>
          <a:bodyPr wrap="square" rtlCol="0">
            <a:spAutoFit/>
          </a:bodyPr>
          <a:lstStyle/>
          <a:p>
            <a:pPr algn="ctr"/>
            <a:r>
              <a:rPr lang="en-GB" dirty="0"/>
              <a:t>	</a:t>
            </a:r>
            <a:r>
              <a:rPr lang="en-GB" dirty="0">
                <a:solidFill>
                  <a:srgbClr val="7030A0"/>
                </a:solidFill>
              </a:rPr>
              <a:t>4) The 1932 election</a:t>
            </a:r>
          </a:p>
          <a:p>
            <a:pPr algn="ctr"/>
            <a:r>
              <a:rPr lang="en-GB" dirty="0">
                <a:solidFill>
                  <a:srgbClr val="7030A0"/>
                </a:solidFill>
              </a:rPr>
              <a:t>	Roosevelt Vs Hoover</a:t>
            </a:r>
          </a:p>
          <a:p>
            <a:r>
              <a:rPr lang="en-GB" sz="1200" dirty="0">
                <a:solidFill>
                  <a:srgbClr val="7030A0"/>
                </a:solidFill>
              </a:rPr>
              <a:t>	</a:t>
            </a:r>
            <a:r>
              <a:rPr lang="en-GB" sz="1200" b="1" dirty="0">
                <a:solidFill>
                  <a:srgbClr val="7030A0"/>
                </a:solidFill>
              </a:rPr>
              <a:t>  Democrats: FDR’s campaign: </a:t>
            </a:r>
            <a:r>
              <a:rPr lang="en-GB" sz="1200" dirty="0">
                <a:solidFill>
                  <a:srgbClr val="7030A0"/>
                </a:solidFill>
              </a:rPr>
              <a:t>Upbeat and 		positive, he travelled all over the USA meeting people and making them feel like he was listening and cared about them. He promised a “New Deal”- he didn’t say what this involved apart from </a:t>
            </a:r>
            <a:r>
              <a:rPr lang="en-GB" sz="1200" i="1" dirty="0">
                <a:solidFill>
                  <a:srgbClr val="7030A0"/>
                </a:solidFill>
              </a:rPr>
              <a:t>relief, recovery and reform</a:t>
            </a:r>
          </a:p>
          <a:p>
            <a:r>
              <a:rPr lang="en-GB" sz="1200" b="1" dirty="0">
                <a:solidFill>
                  <a:srgbClr val="7030A0"/>
                </a:solidFill>
              </a:rPr>
              <a:t>Republicans: Hoover’s campaign: </a:t>
            </a:r>
            <a:r>
              <a:rPr lang="en-GB" sz="1200" dirty="0">
                <a:solidFill>
                  <a:srgbClr val="7030A0"/>
                </a:solidFill>
              </a:rPr>
              <a:t>Hid in the White House after the Bonus Army. Hoped America would just “turn the corner” people were fed up with his lack of action.</a:t>
            </a:r>
          </a:p>
          <a:p>
            <a:pPr algn="ctr"/>
            <a:r>
              <a:rPr lang="en-GB" sz="1200" b="1" dirty="0">
                <a:solidFill>
                  <a:srgbClr val="7030A0"/>
                </a:solidFill>
              </a:rPr>
              <a:t>Result: Roosevelt won 42/48 states </a:t>
            </a:r>
            <a:endParaRPr lang="en-GB" b="1" dirty="0">
              <a:solidFill>
                <a:srgbClr val="7030A0"/>
              </a:solidFill>
            </a:endParaRPr>
          </a:p>
        </p:txBody>
      </p:sp>
      <p:pic>
        <p:nvPicPr>
          <p:cNvPr id="14" name="Picture 13"/>
          <p:cNvPicPr>
            <a:picLocks noChangeAspect="1"/>
          </p:cNvPicPr>
          <p:nvPr/>
        </p:nvPicPr>
        <p:blipFill>
          <a:blip r:embed="rId3"/>
          <a:stretch>
            <a:fillRect/>
          </a:stretch>
        </p:blipFill>
        <p:spPr>
          <a:xfrm>
            <a:off x="3053433" y="2413571"/>
            <a:ext cx="1845927" cy="1449053"/>
          </a:xfrm>
          <a:prstGeom prst="rect">
            <a:avLst/>
          </a:prstGeom>
        </p:spPr>
      </p:pic>
      <p:pic>
        <p:nvPicPr>
          <p:cNvPr id="15" name="Picture 14"/>
          <p:cNvPicPr>
            <a:picLocks noChangeAspect="1"/>
          </p:cNvPicPr>
          <p:nvPr/>
        </p:nvPicPr>
        <p:blipFill>
          <a:blip r:embed="rId4"/>
          <a:stretch>
            <a:fillRect/>
          </a:stretch>
        </p:blipFill>
        <p:spPr>
          <a:xfrm>
            <a:off x="3976396" y="5743769"/>
            <a:ext cx="748466" cy="939076"/>
          </a:xfrm>
          <a:prstGeom prst="rect">
            <a:avLst/>
          </a:prstGeom>
        </p:spPr>
      </p:pic>
      <p:pic>
        <p:nvPicPr>
          <p:cNvPr id="16" name="Picture 15"/>
          <p:cNvPicPr>
            <a:picLocks noChangeAspect="1"/>
          </p:cNvPicPr>
          <p:nvPr/>
        </p:nvPicPr>
        <p:blipFill>
          <a:blip r:embed="rId5"/>
          <a:stretch>
            <a:fillRect/>
          </a:stretch>
        </p:blipFill>
        <p:spPr>
          <a:xfrm>
            <a:off x="5153690" y="140670"/>
            <a:ext cx="874131" cy="874131"/>
          </a:xfrm>
          <a:prstGeom prst="rect">
            <a:avLst/>
          </a:prstGeom>
        </p:spPr>
      </p:pic>
      <p:sp>
        <p:nvSpPr>
          <p:cNvPr id="17" name="TextBox 16"/>
          <p:cNvSpPr txBox="1"/>
          <p:nvPr/>
        </p:nvSpPr>
        <p:spPr>
          <a:xfrm>
            <a:off x="5044672" y="2448994"/>
            <a:ext cx="4076700" cy="3077766"/>
          </a:xfrm>
          <a:prstGeom prst="rect">
            <a:avLst/>
          </a:prstGeom>
          <a:noFill/>
          <a:ln>
            <a:solidFill>
              <a:schemeClr val="tx1"/>
            </a:solidFill>
          </a:ln>
        </p:spPr>
        <p:txBody>
          <a:bodyPr wrap="square" rtlCol="0">
            <a:spAutoFit/>
          </a:bodyPr>
          <a:lstStyle/>
          <a:p>
            <a:r>
              <a:rPr lang="en-GB" sz="1400" b="1" u="sng" dirty="0">
                <a:solidFill>
                  <a:srgbClr val="002060"/>
                </a:solidFill>
              </a:rPr>
              <a:t>5) FDR’s first 100 days: Action he took</a:t>
            </a:r>
          </a:p>
          <a:p>
            <a:pPr marL="342900" indent="-342900">
              <a:buAutoNum type="arabicParenR"/>
            </a:pPr>
            <a:r>
              <a:rPr lang="en-GB" sz="1200" dirty="0"/>
              <a:t>Closed the </a:t>
            </a:r>
            <a:r>
              <a:rPr lang="en-GB" sz="1200" b="1" dirty="0">
                <a:solidFill>
                  <a:srgbClr val="00B050"/>
                </a:solidFill>
              </a:rPr>
              <a:t>banks</a:t>
            </a:r>
            <a:r>
              <a:rPr lang="en-GB" sz="1200" b="1" dirty="0"/>
              <a:t> </a:t>
            </a:r>
            <a:r>
              <a:rPr lang="en-GB" sz="1200" dirty="0"/>
              <a:t>and only opened responsible ones</a:t>
            </a:r>
          </a:p>
          <a:p>
            <a:pPr marL="342900" indent="-342900">
              <a:buAutoNum type="arabicParenR"/>
            </a:pPr>
            <a:r>
              <a:rPr lang="en-GB" sz="1200" b="1" dirty="0">
                <a:solidFill>
                  <a:srgbClr val="00B050"/>
                </a:solidFill>
              </a:rPr>
              <a:t>Fireside chats</a:t>
            </a:r>
            <a:r>
              <a:rPr lang="en-GB" sz="1200" dirty="0">
                <a:solidFill>
                  <a:srgbClr val="00B050"/>
                </a:solidFill>
              </a:rPr>
              <a:t>- </a:t>
            </a:r>
            <a:r>
              <a:rPr lang="en-GB" sz="1200" dirty="0"/>
              <a:t>FDR spoke on the radio to build confidence </a:t>
            </a:r>
          </a:p>
          <a:p>
            <a:pPr marL="342900" indent="-342900">
              <a:buAutoNum type="arabicParenR"/>
            </a:pPr>
            <a:r>
              <a:rPr lang="en-GB" sz="1200" dirty="0"/>
              <a:t>Established the </a:t>
            </a:r>
            <a:r>
              <a:rPr lang="en-GB" sz="1200" b="1" dirty="0">
                <a:solidFill>
                  <a:srgbClr val="00B050"/>
                </a:solidFill>
              </a:rPr>
              <a:t>Alphabet Agencies </a:t>
            </a:r>
            <a:r>
              <a:rPr lang="en-GB" sz="1200" dirty="0"/>
              <a:t>to tackle some of the problems:</a:t>
            </a:r>
          </a:p>
          <a:p>
            <a:r>
              <a:rPr lang="en-GB" sz="1200" dirty="0"/>
              <a:t>AAA: paid farmers to produce less. Overproduction solved. farmers money doubled between 1932-39.</a:t>
            </a:r>
          </a:p>
          <a:p>
            <a:r>
              <a:rPr lang="en-GB" sz="1200" dirty="0"/>
              <a:t>TVA: Dams to create electricity and sort the Dust Bowl out. This improved the lives of 7 million people.</a:t>
            </a:r>
          </a:p>
          <a:p>
            <a:r>
              <a:rPr lang="en-GB" sz="1200" dirty="0"/>
              <a:t>CCC: created work for 2.5 million people aged 18-25 giving them $1 a day to plant trees or other jobs</a:t>
            </a:r>
          </a:p>
          <a:p>
            <a:r>
              <a:rPr lang="en-GB" sz="1200" dirty="0"/>
              <a:t>PWA and the WPA: created work for 4 million people creating projects of lasting value e.g. building bridges and schools</a:t>
            </a:r>
          </a:p>
          <a:p>
            <a:r>
              <a:rPr lang="en-GB" sz="1200" dirty="0"/>
              <a:t>NRA: blue eagle symbol products= better working conditions for workers and introduced trade unions  </a:t>
            </a:r>
            <a:endParaRPr lang="en-GB" sz="1600" dirty="0"/>
          </a:p>
        </p:txBody>
      </p:sp>
      <p:sp>
        <p:nvSpPr>
          <p:cNvPr id="18" name="TextBox 17"/>
          <p:cNvSpPr txBox="1"/>
          <p:nvPr/>
        </p:nvSpPr>
        <p:spPr>
          <a:xfrm>
            <a:off x="1" y="3212432"/>
            <a:ext cx="3018842" cy="1015663"/>
          </a:xfrm>
          <a:prstGeom prst="rect">
            <a:avLst/>
          </a:prstGeom>
          <a:noFill/>
        </p:spPr>
        <p:txBody>
          <a:bodyPr wrap="square" rtlCol="0">
            <a:spAutoFit/>
          </a:bodyPr>
          <a:lstStyle/>
          <a:p>
            <a:r>
              <a:rPr lang="en-GB" sz="1200" dirty="0">
                <a:solidFill>
                  <a:srgbClr val="0070C0"/>
                </a:solidFill>
              </a:rPr>
              <a:t>2) The </a:t>
            </a:r>
            <a:r>
              <a:rPr lang="en-GB" sz="1200" b="1" dirty="0">
                <a:solidFill>
                  <a:srgbClr val="0070C0"/>
                </a:solidFill>
              </a:rPr>
              <a:t>Dust Bowl </a:t>
            </a:r>
            <a:r>
              <a:rPr lang="en-GB" sz="1200" dirty="0">
                <a:solidFill>
                  <a:srgbClr val="0070C0"/>
                </a:solidFill>
              </a:rPr>
              <a:t>was happening at the same time as the Depression and made life even harder for farmers. They had to abandon their farms and many became </a:t>
            </a:r>
            <a:r>
              <a:rPr lang="en-GB" sz="1200" b="1" dirty="0">
                <a:solidFill>
                  <a:srgbClr val="0070C0"/>
                </a:solidFill>
              </a:rPr>
              <a:t>migrant workers</a:t>
            </a:r>
            <a:r>
              <a:rPr lang="en-GB" sz="1200" dirty="0">
                <a:solidFill>
                  <a:srgbClr val="0070C0"/>
                </a:solidFill>
              </a:rPr>
              <a:t>. </a:t>
            </a:r>
          </a:p>
        </p:txBody>
      </p:sp>
      <p:sp>
        <p:nvSpPr>
          <p:cNvPr id="19" name="Rectangle 18"/>
          <p:cNvSpPr/>
          <p:nvPr/>
        </p:nvSpPr>
        <p:spPr>
          <a:xfrm>
            <a:off x="5029199" y="5599115"/>
            <a:ext cx="5092996" cy="1231106"/>
          </a:xfrm>
          <a:prstGeom prst="rect">
            <a:avLst/>
          </a:prstGeom>
          <a:ln>
            <a:solidFill>
              <a:schemeClr val="tx1"/>
            </a:solidFill>
          </a:ln>
        </p:spPr>
        <p:txBody>
          <a:bodyPr wrap="square">
            <a:spAutoFit/>
          </a:bodyPr>
          <a:lstStyle/>
          <a:p>
            <a:r>
              <a:rPr lang="en-GB" sz="1100" b="1" dirty="0">
                <a:solidFill>
                  <a:srgbClr val="0070C0"/>
                </a:solidFill>
              </a:rPr>
              <a:t>6) Opposition to the New Deal</a:t>
            </a:r>
          </a:p>
          <a:p>
            <a:pPr marL="171450" indent="-171450">
              <a:buFont typeface="Arial" panose="020B0604020202020204" pitchFamily="34" charset="0"/>
              <a:buChar char="•"/>
            </a:pPr>
            <a:r>
              <a:rPr lang="en-GB" sz="1050" dirty="0">
                <a:solidFill>
                  <a:srgbClr val="0070C0"/>
                </a:solidFill>
              </a:rPr>
              <a:t>Too much interference in </a:t>
            </a:r>
            <a:r>
              <a:rPr lang="en-GB" sz="1050" b="1" dirty="0">
                <a:solidFill>
                  <a:srgbClr val="0070C0"/>
                </a:solidFill>
              </a:rPr>
              <a:t>businesses</a:t>
            </a:r>
            <a:r>
              <a:rPr lang="en-GB" sz="1050" dirty="0">
                <a:solidFill>
                  <a:srgbClr val="0070C0"/>
                </a:solidFill>
              </a:rPr>
              <a:t>. - </a:t>
            </a:r>
            <a:r>
              <a:rPr lang="en-GB" sz="1050" b="1" dirty="0">
                <a:solidFill>
                  <a:srgbClr val="0070C0"/>
                </a:solidFill>
              </a:rPr>
              <a:t>The Supreme Court </a:t>
            </a:r>
            <a:r>
              <a:rPr lang="en-GB" sz="1050" dirty="0">
                <a:solidFill>
                  <a:srgbClr val="0070C0"/>
                </a:solidFill>
              </a:rPr>
              <a:t>announced that the AAA and NRA were unconstitutional. - </a:t>
            </a:r>
            <a:r>
              <a:rPr lang="en-GB" sz="1050" b="1" dirty="0">
                <a:solidFill>
                  <a:srgbClr val="0070C0"/>
                </a:solidFill>
              </a:rPr>
              <a:t>Republicans</a:t>
            </a:r>
            <a:r>
              <a:rPr lang="en-GB" sz="1050" dirty="0">
                <a:solidFill>
                  <a:srgbClr val="0070C0"/>
                </a:solidFill>
              </a:rPr>
              <a:t> said it cost too much and went against “rugged individualism”  - </a:t>
            </a:r>
            <a:r>
              <a:rPr lang="en-GB" sz="1050" b="1" dirty="0">
                <a:solidFill>
                  <a:srgbClr val="0070C0"/>
                </a:solidFill>
              </a:rPr>
              <a:t>Francis Townsend and Huey Long </a:t>
            </a:r>
            <a:r>
              <a:rPr lang="en-GB" sz="1050" dirty="0">
                <a:solidFill>
                  <a:srgbClr val="0070C0"/>
                </a:solidFill>
              </a:rPr>
              <a:t>felt that the New Deal did not help enough. Criticised for being short term solutions and wasting money.</a:t>
            </a:r>
          </a:p>
          <a:p>
            <a:pPr marL="171450" indent="-171450">
              <a:buFont typeface="Arial" panose="020B0604020202020204" pitchFamily="34" charset="0"/>
              <a:buChar char="•"/>
            </a:pPr>
            <a:r>
              <a:rPr lang="en-GB" sz="1050" dirty="0">
                <a:solidFill>
                  <a:srgbClr val="0070C0"/>
                </a:solidFill>
              </a:rPr>
              <a:t>FDR tried to put more Democrats into the Supreme Court to support him but this failed and he was accused of being a dictator</a:t>
            </a:r>
          </a:p>
        </p:txBody>
      </p:sp>
      <p:sp>
        <p:nvSpPr>
          <p:cNvPr id="20" name="TextBox 19"/>
          <p:cNvSpPr txBox="1"/>
          <p:nvPr/>
        </p:nvSpPr>
        <p:spPr>
          <a:xfrm>
            <a:off x="9201150" y="68315"/>
            <a:ext cx="2878556" cy="4893647"/>
          </a:xfrm>
          <a:prstGeom prst="rect">
            <a:avLst/>
          </a:prstGeom>
          <a:noFill/>
          <a:ln>
            <a:solidFill>
              <a:schemeClr val="tx1"/>
            </a:solidFill>
          </a:ln>
        </p:spPr>
        <p:txBody>
          <a:bodyPr wrap="square" rtlCol="0">
            <a:spAutoFit/>
          </a:bodyPr>
          <a:lstStyle/>
          <a:p>
            <a:pPr algn="ctr"/>
            <a:r>
              <a:rPr lang="en-GB" sz="1200" b="1" u="sng" dirty="0">
                <a:solidFill>
                  <a:srgbClr val="002060"/>
                </a:solidFill>
              </a:rPr>
              <a:t>7) Which was better in solving the problems of the depression? </a:t>
            </a:r>
          </a:p>
          <a:p>
            <a:endParaRPr lang="en-GB" sz="1200" dirty="0"/>
          </a:p>
          <a:p>
            <a:r>
              <a:rPr lang="en-GB" sz="1200" b="1" dirty="0">
                <a:solidFill>
                  <a:srgbClr val="0070C0"/>
                </a:solidFill>
              </a:rPr>
              <a:t>The New Deal</a:t>
            </a:r>
          </a:p>
          <a:p>
            <a:pPr marL="171450" indent="-171450">
              <a:buFontTx/>
              <a:buChar char="-"/>
            </a:pPr>
            <a:r>
              <a:rPr lang="en-GB" sz="1200" dirty="0">
                <a:solidFill>
                  <a:srgbClr val="0070C0"/>
                </a:solidFill>
              </a:rPr>
              <a:t>Provided relief for those in need</a:t>
            </a:r>
          </a:p>
          <a:p>
            <a:pPr marL="171450" indent="-171450">
              <a:buFontTx/>
              <a:buChar char="-"/>
            </a:pPr>
            <a:r>
              <a:rPr lang="en-GB" sz="1200" dirty="0">
                <a:solidFill>
                  <a:srgbClr val="0070C0"/>
                </a:solidFill>
              </a:rPr>
              <a:t>Gave the US people confidence in the government again</a:t>
            </a:r>
          </a:p>
          <a:p>
            <a:pPr marL="171450" indent="-171450">
              <a:buFontTx/>
              <a:buChar char="-"/>
            </a:pPr>
            <a:r>
              <a:rPr lang="en-GB" sz="1200" dirty="0">
                <a:solidFill>
                  <a:srgbClr val="0070C0"/>
                </a:solidFill>
              </a:rPr>
              <a:t>Built projects of lasting value</a:t>
            </a:r>
          </a:p>
          <a:p>
            <a:pPr marL="171450" indent="-171450">
              <a:buFontTx/>
              <a:buChar char="-"/>
            </a:pPr>
            <a:r>
              <a:rPr lang="en-GB" sz="1200" dirty="0">
                <a:solidFill>
                  <a:srgbClr val="0070C0"/>
                </a:solidFill>
              </a:rPr>
              <a:t>Got the economy going again</a:t>
            </a:r>
          </a:p>
          <a:p>
            <a:pPr marL="171450" indent="-171450">
              <a:buFontTx/>
              <a:buChar char="-"/>
            </a:pPr>
            <a:r>
              <a:rPr lang="en-GB" sz="1200" dirty="0">
                <a:solidFill>
                  <a:srgbClr val="0070C0"/>
                </a:solidFill>
              </a:rPr>
              <a:t>Got many people back to work</a:t>
            </a:r>
          </a:p>
          <a:p>
            <a:pPr marL="171450" indent="-171450">
              <a:buFontTx/>
              <a:buChar char="-"/>
            </a:pPr>
            <a:r>
              <a:rPr lang="en-GB" sz="1200" dirty="0">
                <a:solidFill>
                  <a:srgbClr val="0070C0"/>
                </a:solidFill>
              </a:rPr>
              <a:t>Didn’t help African Americans or women </a:t>
            </a:r>
          </a:p>
          <a:p>
            <a:pPr marL="171450" indent="-171450">
              <a:buFontTx/>
              <a:buChar char="-"/>
            </a:pPr>
            <a:r>
              <a:rPr lang="en-GB" sz="1200" dirty="0">
                <a:solidFill>
                  <a:srgbClr val="0070C0"/>
                </a:solidFill>
              </a:rPr>
              <a:t>When funding was reduced in 1937, unemployment  rose again = it was a temporary fix</a:t>
            </a:r>
          </a:p>
          <a:p>
            <a:pPr marL="171450" indent="-171450">
              <a:buFontTx/>
              <a:buChar char="-"/>
            </a:pPr>
            <a:r>
              <a:rPr lang="en-GB" sz="1200" dirty="0">
                <a:solidFill>
                  <a:srgbClr val="0070C0"/>
                </a:solidFill>
              </a:rPr>
              <a:t>Cost </a:t>
            </a:r>
          </a:p>
          <a:p>
            <a:endParaRPr lang="en-GB" sz="1200" dirty="0"/>
          </a:p>
          <a:p>
            <a:r>
              <a:rPr lang="en-GB" sz="1200" b="1" dirty="0">
                <a:solidFill>
                  <a:srgbClr val="FF0000"/>
                </a:solidFill>
              </a:rPr>
              <a:t>WW2</a:t>
            </a:r>
          </a:p>
          <a:p>
            <a:pPr marL="171450" indent="-171450">
              <a:buFontTx/>
              <a:buChar char="-"/>
            </a:pPr>
            <a:r>
              <a:rPr lang="en-GB" sz="1200" dirty="0">
                <a:solidFill>
                  <a:srgbClr val="FF0000"/>
                </a:solidFill>
              </a:rPr>
              <a:t>US joined the war after Pearl Harbour.</a:t>
            </a:r>
          </a:p>
          <a:p>
            <a:pPr marL="171450" indent="-171450">
              <a:buFontTx/>
              <a:buChar char="-"/>
            </a:pPr>
            <a:r>
              <a:rPr lang="en-GB" sz="1200" dirty="0">
                <a:solidFill>
                  <a:srgbClr val="FF0000"/>
                </a:solidFill>
              </a:rPr>
              <a:t>Factories and farms focussed on helping America in the war.</a:t>
            </a:r>
          </a:p>
          <a:p>
            <a:pPr marL="171450" indent="-171450">
              <a:buFontTx/>
              <a:buChar char="-"/>
            </a:pPr>
            <a:r>
              <a:rPr lang="en-GB" sz="1200" dirty="0">
                <a:solidFill>
                  <a:srgbClr val="FF0000"/>
                </a:solidFill>
              </a:rPr>
              <a:t>Lend Lease got the economy back on track</a:t>
            </a:r>
          </a:p>
          <a:p>
            <a:pPr marL="171450" indent="-171450">
              <a:buFontTx/>
              <a:buChar char="-"/>
            </a:pPr>
            <a:r>
              <a:rPr lang="en-GB" sz="1200" dirty="0">
                <a:solidFill>
                  <a:srgbClr val="FF0000"/>
                </a:solidFill>
              </a:rPr>
              <a:t>Conscription and work in the factories – unemployment fell to 0% </a:t>
            </a:r>
          </a:p>
          <a:p>
            <a:pPr marL="171450" indent="-171450">
              <a:buFontTx/>
              <a:buChar char="-"/>
            </a:pPr>
            <a:r>
              <a:rPr lang="en-GB" sz="1200" dirty="0">
                <a:solidFill>
                  <a:srgbClr val="FF0000"/>
                </a:solidFill>
              </a:rPr>
              <a:t>GNP doubled </a:t>
            </a:r>
          </a:p>
          <a:p>
            <a:pPr marL="171450" indent="-171450">
              <a:buFontTx/>
              <a:buChar char="-"/>
            </a:pPr>
            <a:r>
              <a:rPr lang="en-GB" sz="1200" dirty="0">
                <a:solidFill>
                  <a:srgbClr val="FF0000"/>
                </a:solidFill>
              </a:rPr>
              <a:t>Permanent fix to the depression</a:t>
            </a:r>
          </a:p>
        </p:txBody>
      </p:sp>
      <p:pic>
        <p:nvPicPr>
          <p:cNvPr id="21" name="Picture 20"/>
          <p:cNvPicPr>
            <a:picLocks noChangeAspect="1"/>
          </p:cNvPicPr>
          <p:nvPr/>
        </p:nvPicPr>
        <p:blipFill>
          <a:blip r:embed="rId6"/>
          <a:stretch>
            <a:fillRect/>
          </a:stretch>
        </p:blipFill>
        <p:spPr>
          <a:xfrm>
            <a:off x="10184357" y="5130876"/>
            <a:ext cx="1863799" cy="1397849"/>
          </a:xfrm>
          <a:prstGeom prst="rect">
            <a:avLst/>
          </a:prstGeom>
        </p:spPr>
      </p:pic>
    </p:spTree>
    <p:extLst>
      <p:ext uri="{BB962C8B-B14F-4D97-AF65-F5344CB8AC3E}">
        <p14:creationId xmlns:p14="http://schemas.microsoft.com/office/powerpoint/2010/main" val="218166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0" y="535039"/>
            <a:ext cx="4933950" cy="500137"/>
          </a:xfrm>
          <a:prstGeom prst="rect">
            <a:avLst/>
          </a:prstGeom>
          <a:noFill/>
        </p:spPr>
        <p:txBody>
          <a:bodyPr wrap="square" rtlCol="0">
            <a:spAutoFit/>
          </a:bodyPr>
          <a:lstStyle/>
          <a:p>
            <a:r>
              <a:rPr lang="en-GB" sz="1600" dirty="0"/>
              <a:t>1) Civil Rights Movement-</a:t>
            </a:r>
            <a:r>
              <a:rPr lang="en-GB" sz="1200" dirty="0"/>
              <a:t> Events, </a:t>
            </a:r>
            <a:r>
              <a:rPr lang="en-GB" sz="1200" b="1" dirty="0"/>
              <a:t>achievements</a:t>
            </a:r>
            <a:r>
              <a:rPr lang="en-GB" sz="1200" dirty="0"/>
              <a:t> and</a:t>
            </a:r>
            <a:r>
              <a:rPr lang="en-GB" sz="1200" i="1" dirty="0"/>
              <a:t> limitations </a:t>
            </a:r>
            <a:endParaRPr lang="en-GB" sz="1000" i="1" dirty="0"/>
          </a:p>
          <a:p>
            <a:endParaRPr lang="en-GB" sz="1050" dirty="0"/>
          </a:p>
        </p:txBody>
      </p:sp>
      <p:graphicFrame>
        <p:nvGraphicFramePr>
          <p:cNvPr id="24" name="Table 23"/>
          <p:cNvGraphicFramePr>
            <a:graphicFrameLocks noGrp="1"/>
          </p:cNvGraphicFramePr>
          <p:nvPr>
            <p:extLst>
              <p:ext uri="{D42A27DB-BD31-4B8C-83A1-F6EECF244321}">
                <p14:modId xmlns:p14="http://schemas.microsoft.com/office/powerpoint/2010/main" val="1778771966"/>
              </p:ext>
            </p:extLst>
          </p:nvPr>
        </p:nvGraphicFramePr>
        <p:xfrm>
          <a:off x="59321" y="858204"/>
          <a:ext cx="4850732" cy="5935980"/>
        </p:xfrm>
        <a:graphic>
          <a:graphicData uri="http://schemas.openxmlformats.org/drawingml/2006/table">
            <a:tbl>
              <a:tblPr firstRow="1" bandRow="1">
                <a:tableStyleId>{5C22544A-7EE6-4342-B048-85BDC9FD1C3A}</a:tableStyleId>
              </a:tblPr>
              <a:tblGrid>
                <a:gridCol w="939300">
                  <a:extLst>
                    <a:ext uri="{9D8B030D-6E8A-4147-A177-3AD203B41FA5}">
                      <a16:colId xmlns:a16="http://schemas.microsoft.com/office/drawing/2014/main" val="242274676"/>
                    </a:ext>
                  </a:extLst>
                </a:gridCol>
                <a:gridCol w="3911432">
                  <a:extLst>
                    <a:ext uri="{9D8B030D-6E8A-4147-A177-3AD203B41FA5}">
                      <a16:colId xmlns:a16="http://schemas.microsoft.com/office/drawing/2014/main" val="3849498618"/>
                    </a:ext>
                  </a:extLst>
                </a:gridCol>
              </a:tblGrid>
              <a:tr h="308859">
                <a:tc>
                  <a:txBody>
                    <a:bodyPr/>
                    <a:lstStyle/>
                    <a:p>
                      <a:r>
                        <a:rPr lang="en-GB" sz="1050" b="0" dirty="0">
                          <a:solidFill>
                            <a:schemeClr val="tx1"/>
                          </a:solidFill>
                          <a:latin typeface="+mn-lt"/>
                        </a:rPr>
                        <a:t>1953:</a:t>
                      </a:r>
                      <a:r>
                        <a:rPr lang="en-GB" sz="1050" b="0" baseline="0" dirty="0">
                          <a:solidFill>
                            <a:schemeClr val="tx1"/>
                          </a:solidFill>
                          <a:latin typeface="+mn-lt"/>
                        </a:rPr>
                        <a:t> </a:t>
                      </a:r>
                      <a:r>
                        <a:rPr lang="en-GB" sz="1050" b="0" dirty="0">
                          <a:solidFill>
                            <a:schemeClr val="tx1"/>
                          </a:solidFill>
                          <a:latin typeface="+mn-lt"/>
                        </a:rPr>
                        <a:t>Brown vs Board</a:t>
                      </a:r>
                      <a:r>
                        <a:rPr lang="en-GB" sz="1050" b="0" baseline="0" dirty="0">
                          <a:solidFill>
                            <a:schemeClr val="tx1"/>
                          </a:solidFill>
                          <a:latin typeface="+mn-lt"/>
                        </a:rPr>
                        <a:t> Education</a:t>
                      </a:r>
                      <a:endParaRPr lang="en-GB" sz="105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b="1" dirty="0">
                          <a:solidFill>
                            <a:srgbClr val="00B050"/>
                          </a:solidFill>
                          <a:latin typeface="+mn-lt"/>
                        </a:rPr>
                        <a:t>Law changed</a:t>
                      </a:r>
                      <a:r>
                        <a:rPr lang="en-GB" sz="1050" b="1" baseline="0" dirty="0">
                          <a:solidFill>
                            <a:srgbClr val="00B050"/>
                          </a:solidFill>
                          <a:latin typeface="+mn-lt"/>
                        </a:rPr>
                        <a:t> to desegregate schools</a:t>
                      </a:r>
                      <a:r>
                        <a:rPr lang="en-GB" sz="1050" b="0" baseline="0" dirty="0">
                          <a:solidFill>
                            <a:schemeClr val="tx1"/>
                          </a:solidFill>
                          <a:latin typeface="+mn-lt"/>
                        </a:rPr>
                        <a:t>, but </a:t>
                      </a:r>
                      <a:r>
                        <a:rPr lang="en-GB" sz="1050" b="0" i="1" baseline="0" dirty="0">
                          <a:solidFill>
                            <a:schemeClr val="tx1"/>
                          </a:solidFill>
                          <a:latin typeface="+mn-lt"/>
                        </a:rPr>
                        <a:t>many states ignored the law</a:t>
                      </a:r>
                      <a:r>
                        <a:rPr lang="en-GB" sz="1050" b="0" baseline="0" dirty="0">
                          <a:solidFill>
                            <a:schemeClr val="tx1"/>
                          </a:solidFill>
                          <a:latin typeface="+mn-lt"/>
                        </a:rPr>
                        <a:t>. By 1956, 6 southern states still had segregated schools</a:t>
                      </a:r>
                      <a:endParaRPr lang="en-GB" sz="105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831136"/>
                  </a:ext>
                </a:extLst>
              </a:tr>
              <a:tr h="680673">
                <a:tc>
                  <a:txBody>
                    <a:bodyPr/>
                    <a:lstStyle/>
                    <a:p>
                      <a:r>
                        <a:rPr lang="en-GB" sz="1050" dirty="0">
                          <a:solidFill>
                            <a:schemeClr val="tx1"/>
                          </a:solidFill>
                          <a:latin typeface="+mn-lt"/>
                        </a:rPr>
                        <a:t>1957 Little Rock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dirty="0">
                          <a:solidFill>
                            <a:schemeClr val="tx1"/>
                          </a:solidFill>
                          <a:latin typeface="+mn-lt"/>
                        </a:rPr>
                        <a:t>9 black pupils tried to attend a school for whites.. National Guard soldiers were sent to prevent the black children from entering the school. </a:t>
                      </a:r>
                      <a:r>
                        <a:rPr lang="en-GB" sz="1050" b="1" dirty="0">
                          <a:solidFill>
                            <a:srgbClr val="00B050"/>
                          </a:solidFill>
                          <a:latin typeface="+mn-lt"/>
                        </a:rPr>
                        <a:t>The President sent 1,000 soldiers to enforce the law</a:t>
                      </a:r>
                      <a:r>
                        <a:rPr lang="en-GB" sz="1050" b="1" dirty="0">
                          <a:solidFill>
                            <a:schemeClr val="tx1"/>
                          </a:solidFill>
                          <a:latin typeface="+mn-lt"/>
                        </a:rPr>
                        <a:t>. </a:t>
                      </a:r>
                      <a:r>
                        <a:rPr lang="en-GB" sz="1050" dirty="0">
                          <a:solidFill>
                            <a:schemeClr val="tx1"/>
                          </a:solidFill>
                          <a:latin typeface="+mn-lt"/>
                        </a:rPr>
                        <a:t>By 1960, out of a total of 2 million black school children in the state of Arkansas, </a:t>
                      </a:r>
                      <a:r>
                        <a:rPr lang="en-GB" sz="1050" i="1" dirty="0">
                          <a:solidFill>
                            <a:schemeClr val="tx1"/>
                          </a:solidFill>
                          <a:latin typeface="+mn-lt"/>
                        </a:rPr>
                        <a:t>only 2,600 were going to the same school as white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8059369"/>
                  </a:ext>
                </a:extLst>
              </a:tr>
              <a:tr h="680673">
                <a:tc>
                  <a:txBody>
                    <a:bodyPr/>
                    <a:lstStyle/>
                    <a:p>
                      <a:r>
                        <a:rPr lang="en-GB" sz="1050" dirty="0">
                          <a:solidFill>
                            <a:schemeClr val="tx1"/>
                          </a:solidFill>
                          <a:latin typeface="+mn-lt"/>
                        </a:rPr>
                        <a:t>1958</a:t>
                      </a:r>
                      <a:r>
                        <a:rPr lang="en-GB" sz="1050" baseline="0" dirty="0">
                          <a:solidFill>
                            <a:schemeClr val="tx1"/>
                          </a:solidFill>
                          <a:latin typeface="+mn-lt"/>
                        </a:rPr>
                        <a:t> </a:t>
                      </a:r>
                      <a:r>
                        <a:rPr lang="en-GB" sz="1050" dirty="0">
                          <a:solidFill>
                            <a:schemeClr val="tx1"/>
                          </a:solidFill>
                          <a:latin typeface="+mn-lt"/>
                        </a:rPr>
                        <a:t>Montgomery bus boycott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50" dirty="0">
                          <a:solidFill>
                            <a:schemeClr val="tx1"/>
                          </a:solidFill>
                          <a:latin typeface="+mn-lt"/>
                        </a:rPr>
                        <a:t>The law stated that if a white person got</a:t>
                      </a:r>
                      <a:r>
                        <a:rPr lang="en-GB" sz="1050" baseline="0" dirty="0">
                          <a:solidFill>
                            <a:schemeClr val="tx1"/>
                          </a:solidFill>
                          <a:latin typeface="+mn-lt"/>
                        </a:rPr>
                        <a:t> </a:t>
                      </a:r>
                      <a:r>
                        <a:rPr lang="en-GB" sz="1050" dirty="0">
                          <a:solidFill>
                            <a:schemeClr val="tx1"/>
                          </a:solidFill>
                          <a:latin typeface="+mn-lt"/>
                        </a:rPr>
                        <a:t>on a bus, black people should give up their seat.</a:t>
                      </a:r>
                      <a:r>
                        <a:rPr lang="en-GB" sz="1050" baseline="0" dirty="0">
                          <a:solidFill>
                            <a:schemeClr val="tx1"/>
                          </a:solidFill>
                          <a:latin typeface="+mn-lt"/>
                        </a:rPr>
                        <a:t> </a:t>
                      </a:r>
                      <a:r>
                        <a:rPr lang="en-GB" sz="1050" dirty="0">
                          <a:solidFill>
                            <a:schemeClr val="tx1"/>
                          </a:solidFill>
                          <a:latin typeface="+mn-lt"/>
                        </a:rPr>
                        <a:t>Rosa Parks refused </a:t>
                      </a:r>
                    </a:p>
                    <a:p>
                      <a:r>
                        <a:rPr lang="en-GB" sz="1050" dirty="0">
                          <a:solidFill>
                            <a:schemeClr val="tx1"/>
                          </a:solidFill>
                          <a:latin typeface="+mn-lt"/>
                        </a:rPr>
                        <a:t>to do this &amp; she was arrested and imprisoned. </a:t>
                      </a:r>
                    </a:p>
                    <a:p>
                      <a:r>
                        <a:rPr lang="en-GB" sz="1050" dirty="0">
                          <a:solidFill>
                            <a:schemeClr val="tx1"/>
                          </a:solidFill>
                          <a:latin typeface="+mn-lt"/>
                        </a:rPr>
                        <a:t>The NAACP held a boycott by refusing to use the</a:t>
                      </a:r>
                    </a:p>
                    <a:p>
                      <a:r>
                        <a:rPr lang="en-GB" sz="1050" dirty="0">
                          <a:solidFill>
                            <a:schemeClr val="tx1"/>
                          </a:solidFill>
                          <a:latin typeface="+mn-lt"/>
                        </a:rPr>
                        <a:t>buses. Martin Luther King led</a:t>
                      </a:r>
                      <a:r>
                        <a:rPr lang="en-GB" sz="1050" baseline="0" dirty="0">
                          <a:solidFill>
                            <a:schemeClr val="tx1"/>
                          </a:solidFill>
                          <a:latin typeface="+mn-lt"/>
                        </a:rPr>
                        <a:t> this</a:t>
                      </a:r>
                      <a:r>
                        <a:rPr lang="en-GB" sz="1050" dirty="0">
                          <a:solidFill>
                            <a:srgbClr val="00B050"/>
                          </a:solidFill>
                          <a:latin typeface="+mn-lt"/>
                        </a:rPr>
                        <a:t>.</a:t>
                      </a:r>
                      <a:r>
                        <a:rPr lang="en-GB" sz="1050" baseline="0" dirty="0">
                          <a:solidFill>
                            <a:srgbClr val="00B050"/>
                          </a:solidFill>
                          <a:latin typeface="+mn-lt"/>
                        </a:rPr>
                        <a:t> </a:t>
                      </a:r>
                      <a:r>
                        <a:rPr lang="en-GB" sz="1050" b="1" baseline="0" dirty="0">
                          <a:solidFill>
                            <a:srgbClr val="00B050"/>
                          </a:solidFill>
                          <a:latin typeface="+mn-lt"/>
                        </a:rPr>
                        <a:t>Buses were</a:t>
                      </a:r>
                    </a:p>
                    <a:p>
                      <a:r>
                        <a:rPr lang="en-GB" sz="1050" b="1" baseline="0" dirty="0">
                          <a:solidFill>
                            <a:srgbClr val="00B050"/>
                          </a:solidFill>
                          <a:latin typeface="+mn-lt"/>
                        </a:rPr>
                        <a:t>then desegregated. </a:t>
                      </a:r>
                      <a:endParaRPr lang="en-GB" sz="1050" b="1" dirty="0">
                        <a:solidFill>
                          <a:srgbClr val="00B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039165"/>
                  </a:ext>
                </a:extLst>
              </a:tr>
              <a:tr h="509787">
                <a:tc>
                  <a:txBody>
                    <a:bodyPr/>
                    <a:lstStyle/>
                    <a:p>
                      <a:r>
                        <a:rPr lang="en-GB" sz="1050" dirty="0">
                          <a:solidFill>
                            <a:schemeClr val="tx1"/>
                          </a:solidFill>
                          <a:latin typeface="+mn-lt"/>
                        </a:rPr>
                        <a:t>1960 Sit ins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latin typeface="+mn-lt"/>
                        </a:rPr>
                        <a:t>Series of nonviolent protests at cafes which  led to </a:t>
                      </a:r>
                    </a:p>
                    <a:p>
                      <a:r>
                        <a:rPr lang="en-GB" sz="1000" dirty="0">
                          <a:solidFill>
                            <a:schemeClr val="tx1"/>
                          </a:solidFill>
                          <a:latin typeface="+mn-lt"/>
                        </a:rPr>
                        <a:t>the Woolworth store chain </a:t>
                      </a:r>
                      <a:r>
                        <a:rPr lang="en-GB" sz="1000" b="1" dirty="0">
                          <a:solidFill>
                            <a:srgbClr val="00B050"/>
                          </a:solidFill>
                          <a:latin typeface="+mn-lt"/>
                        </a:rPr>
                        <a:t>removing its policy of</a:t>
                      </a:r>
                    </a:p>
                    <a:p>
                      <a:r>
                        <a:rPr lang="en-GB" sz="1000" b="1" dirty="0">
                          <a:solidFill>
                            <a:srgbClr val="00B050"/>
                          </a:solidFill>
                          <a:latin typeface="+mn-lt"/>
                        </a:rPr>
                        <a:t>racial segregation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7485652"/>
                  </a:ext>
                </a:extLst>
              </a:tr>
              <a:tr h="680673">
                <a:tc>
                  <a:txBody>
                    <a:bodyPr/>
                    <a:lstStyle/>
                    <a:p>
                      <a:r>
                        <a:rPr lang="en-GB" sz="1050" dirty="0">
                          <a:solidFill>
                            <a:schemeClr val="tx1"/>
                          </a:solidFill>
                          <a:latin typeface="+mn-lt"/>
                        </a:rPr>
                        <a:t>1961 Freedom</a:t>
                      </a:r>
                      <a:r>
                        <a:rPr lang="en-GB" sz="1050" baseline="0" dirty="0">
                          <a:solidFill>
                            <a:schemeClr val="tx1"/>
                          </a:solidFill>
                          <a:latin typeface="+mn-lt"/>
                        </a:rPr>
                        <a:t> Rides</a:t>
                      </a:r>
                      <a:endParaRPr lang="en-GB" sz="105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i="1" dirty="0">
                          <a:solidFill>
                            <a:schemeClr val="tx1"/>
                          </a:solidFill>
                          <a:latin typeface="+mn-lt"/>
                        </a:rPr>
                        <a:t>Segregation continued on buses that took people </a:t>
                      </a:r>
                    </a:p>
                    <a:p>
                      <a:r>
                        <a:rPr lang="en-GB" sz="1000" i="1" dirty="0">
                          <a:solidFill>
                            <a:schemeClr val="tx1"/>
                          </a:solidFill>
                          <a:latin typeface="+mn-lt"/>
                        </a:rPr>
                        <a:t>from one state to another.</a:t>
                      </a:r>
                      <a:r>
                        <a:rPr lang="en-GB" sz="1000" dirty="0">
                          <a:solidFill>
                            <a:schemeClr val="tx1"/>
                          </a:solidFill>
                          <a:latin typeface="+mn-lt"/>
                        </a:rPr>
                        <a:t>  Black people travelled </a:t>
                      </a:r>
                    </a:p>
                    <a:p>
                      <a:r>
                        <a:rPr lang="en-GB" sz="1000" dirty="0">
                          <a:solidFill>
                            <a:schemeClr val="tx1"/>
                          </a:solidFill>
                          <a:latin typeface="+mn-lt"/>
                        </a:rPr>
                        <a:t>on buses across the country from one state to the</a:t>
                      </a:r>
                    </a:p>
                    <a:p>
                      <a:r>
                        <a:rPr lang="en-GB" sz="1000" dirty="0">
                          <a:solidFill>
                            <a:schemeClr val="tx1"/>
                          </a:solidFill>
                          <a:latin typeface="+mn-lt"/>
                        </a:rPr>
                        <a:t>next without getting off the bus. There was</a:t>
                      </a:r>
                    </a:p>
                    <a:p>
                      <a:r>
                        <a:rPr lang="en-GB" sz="1000" dirty="0">
                          <a:solidFill>
                            <a:schemeClr val="tx1"/>
                          </a:solidFill>
                          <a:latin typeface="+mn-lt"/>
                        </a:rPr>
                        <a:t>violence</a:t>
                      </a:r>
                      <a:r>
                        <a:rPr lang="en-GB" sz="1000" baseline="0" dirty="0">
                          <a:solidFill>
                            <a:schemeClr val="tx1"/>
                          </a:solidFill>
                          <a:latin typeface="+mn-lt"/>
                        </a:rPr>
                        <a:t> but </a:t>
                      </a:r>
                      <a:r>
                        <a:rPr lang="en-GB" sz="1000" b="1" dirty="0">
                          <a:solidFill>
                            <a:srgbClr val="00B050"/>
                          </a:solidFill>
                          <a:latin typeface="+mn-lt"/>
                        </a:rPr>
                        <a:t>segregation was</a:t>
                      </a:r>
                      <a:r>
                        <a:rPr lang="en-GB" sz="1000" b="1" baseline="0" dirty="0">
                          <a:solidFill>
                            <a:srgbClr val="00B050"/>
                          </a:solidFill>
                          <a:latin typeface="+mn-lt"/>
                        </a:rPr>
                        <a:t> ended in 1963.</a:t>
                      </a:r>
                      <a:endParaRPr lang="en-GB" sz="1000" b="1" dirty="0">
                        <a:solidFill>
                          <a:srgbClr val="00B05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755371"/>
                  </a:ext>
                </a:extLst>
              </a:tr>
              <a:tr h="647749">
                <a:tc>
                  <a:txBody>
                    <a:bodyPr/>
                    <a:lstStyle/>
                    <a:p>
                      <a:r>
                        <a:rPr lang="en-GB" sz="1050" dirty="0">
                          <a:solidFill>
                            <a:schemeClr val="tx1"/>
                          </a:solidFill>
                          <a:latin typeface="+mn-lt"/>
                        </a:rPr>
                        <a:t>Martin Luther King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latin typeface="+mn-lt"/>
                        </a:rPr>
                        <a:t>MLK</a:t>
                      </a:r>
                      <a:r>
                        <a:rPr lang="en-GB" sz="1000" baseline="0" dirty="0">
                          <a:solidFill>
                            <a:schemeClr val="tx1"/>
                          </a:solidFill>
                          <a:latin typeface="+mn-lt"/>
                        </a:rPr>
                        <a:t> b</a:t>
                      </a:r>
                      <a:r>
                        <a:rPr lang="en-GB" sz="1000" dirty="0">
                          <a:solidFill>
                            <a:schemeClr val="tx1"/>
                          </a:solidFill>
                          <a:latin typeface="+mn-lt"/>
                        </a:rPr>
                        <a:t>elieved in peaceful protest without  using </a:t>
                      </a:r>
                    </a:p>
                    <a:p>
                      <a:r>
                        <a:rPr lang="en-GB" sz="1000" dirty="0">
                          <a:solidFill>
                            <a:schemeClr val="tx1"/>
                          </a:solidFill>
                          <a:latin typeface="+mn-lt"/>
                        </a:rPr>
                        <a:t>violence.</a:t>
                      </a:r>
                      <a:r>
                        <a:rPr lang="en-GB" sz="1000" baseline="0" dirty="0">
                          <a:solidFill>
                            <a:schemeClr val="tx1"/>
                          </a:solidFill>
                          <a:latin typeface="+mn-lt"/>
                        </a:rPr>
                        <a:t> Events above gained support  for the </a:t>
                      </a:r>
                    </a:p>
                    <a:p>
                      <a:r>
                        <a:rPr lang="en-GB" sz="1000" baseline="0" dirty="0">
                          <a:solidFill>
                            <a:schemeClr val="tx1"/>
                          </a:solidFill>
                          <a:latin typeface="+mn-lt"/>
                        </a:rPr>
                        <a:t>protesters when racist whites  responded with </a:t>
                      </a:r>
                    </a:p>
                    <a:p>
                      <a:r>
                        <a:rPr lang="en-GB" sz="1000" baseline="0" dirty="0">
                          <a:solidFill>
                            <a:schemeClr val="tx1"/>
                          </a:solidFill>
                          <a:latin typeface="+mn-lt"/>
                        </a:rPr>
                        <a:t>violence. </a:t>
                      </a:r>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564240"/>
                  </a:ext>
                </a:extLst>
              </a:tr>
              <a:tr h="680673">
                <a:tc>
                  <a:txBody>
                    <a:bodyPr/>
                    <a:lstStyle/>
                    <a:p>
                      <a:r>
                        <a:rPr lang="en-GB" sz="1050" dirty="0">
                          <a:solidFill>
                            <a:schemeClr val="tx1"/>
                          </a:solidFill>
                          <a:latin typeface="+mn-lt"/>
                        </a:rPr>
                        <a:t>Malcolm</a:t>
                      </a:r>
                      <a:r>
                        <a:rPr lang="en-GB" sz="1050" baseline="0" dirty="0">
                          <a:solidFill>
                            <a:schemeClr val="tx1"/>
                          </a:solidFill>
                          <a:latin typeface="+mn-lt"/>
                        </a:rPr>
                        <a:t> X</a:t>
                      </a:r>
                      <a:endParaRPr lang="en-GB" sz="105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000" dirty="0">
                          <a:solidFill>
                            <a:schemeClr val="tx1"/>
                          </a:solidFill>
                          <a:latin typeface="+mn-lt"/>
                        </a:rPr>
                        <a:t>Malcolm X didn't think peaceful methods did </a:t>
                      </a:r>
                    </a:p>
                    <a:p>
                      <a:r>
                        <a:rPr lang="en-GB" sz="1000" dirty="0">
                          <a:solidFill>
                            <a:schemeClr val="tx1"/>
                          </a:solidFill>
                          <a:latin typeface="+mn-lt"/>
                        </a:rPr>
                        <a:t>enough to help black people. His ideas became the</a:t>
                      </a:r>
                    </a:p>
                    <a:p>
                      <a:r>
                        <a:rPr lang="en-GB" sz="1000" dirty="0">
                          <a:solidFill>
                            <a:schemeClr val="tx1"/>
                          </a:solidFill>
                          <a:latin typeface="+mn-lt"/>
                        </a:rPr>
                        <a:t>foundation of more radical  groups:</a:t>
                      </a:r>
                      <a:r>
                        <a:rPr lang="en-GB" sz="1000" baseline="0" dirty="0">
                          <a:solidFill>
                            <a:schemeClr val="tx1"/>
                          </a:solidFill>
                          <a:latin typeface="+mn-lt"/>
                        </a:rPr>
                        <a:t> </a:t>
                      </a:r>
                      <a:r>
                        <a:rPr lang="en-GB" sz="1000" dirty="0">
                          <a:solidFill>
                            <a:schemeClr val="tx1"/>
                          </a:solidFill>
                          <a:latin typeface="+mn-lt"/>
                        </a:rPr>
                        <a:t>Black Panther</a:t>
                      </a:r>
                      <a:r>
                        <a:rPr lang="en-GB" sz="1000" baseline="0" dirty="0">
                          <a:solidFill>
                            <a:schemeClr val="tx1"/>
                          </a:solidFill>
                          <a:latin typeface="+mn-lt"/>
                        </a:rPr>
                        <a:t>s.</a:t>
                      </a:r>
                    </a:p>
                    <a:p>
                      <a:r>
                        <a:rPr lang="en-GB" sz="1000" baseline="0" dirty="0">
                          <a:solidFill>
                            <a:schemeClr val="tx1"/>
                          </a:solidFill>
                          <a:latin typeface="+mn-lt"/>
                        </a:rPr>
                        <a:t>He told</a:t>
                      </a:r>
                      <a:r>
                        <a:rPr lang="en-GB" sz="1000" dirty="0">
                          <a:solidFill>
                            <a:schemeClr val="tx1"/>
                          </a:solidFill>
                          <a:latin typeface="+mn-lt"/>
                        </a:rPr>
                        <a:t> people to use  violence to demand more </a:t>
                      </a:r>
                    </a:p>
                    <a:p>
                      <a:r>
                        <a:rPr lang="en-GB" sz="1000" dirty="0">
                          <a:solidFill>
                            <a:schemeClr val="tx1"/>
                          </a:solidFill>
                          <a:latin typeface="+mn-lt"/>
                        </a:rPr>
                        <a:t>rights. In the 1960s riots happened in a number of </a:t>
                      </a:r>
                    </a:p>
                    <a:p>
                      <a:r>
                        <a:rPr lang="en-GB" sz="1000" dirty="0">
                          <a:solidFill>
                            <a:schemeClr val="tx1"/>
                          </a:solidFill>
                          <a:latin typeface="+mn-lt"/>
                        </a:rPr>
                        <a:t>cities in the USA.</a:t>
                      </a:r>
                    </a:p>
                    <a:p>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5103"/>
                  </a:ext>
                </a:extLst>
              </a:tr>
            </a:tbl>
          </a:graphicData>
        </a:graphic>
      </p:graphicFrame>
      <p:sp>
        <p:nvSpPr>
          <p:cNvPr id="13" name="Rectangle 12"/>
          <p:cNvSpPr/>
          <p:nvPr/>
        </p:nvSpPr>
        <p:spPr>
          <a:xfrm>
            <a:off x="3765885" y="2727343"/>
            <a:ext cx="5378116" cy="39983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9239249" y="419123"/>
            <a:ext cx="2840458" cy="4216539"/>
          </a:xfrm>
          <a:prstGeom prst="rect">
            <a:avLst/>
          </a:prstGeom>
          <a:noFill/>
          <a:ln>
            <a:solidFill>
              <a:schemeClr val="tx1"/>
            </a:solidFill>
          </a:ln>
        </p:spPr>
        <p:txBody>
          <a:bodyPr wrap="square" rtlCol="0">
            <a:spAutoFit/>
          </a:bodyPr>
          <a:lstStyle/>
          <a:p>
            <a:r>
              <a:rPr lang="en-GB" sz="1200" b="1" i="1" u="sng" dirty="0">
                <a:solidFill>
                  <a:srgbClr val="00B050"/>
                </a:solidFill>
              </a:rPr>
              <a:t>5) Women and the </a:t>
            </a:r>
          </a:p>
          <a:p>
            <a:r>
              <a:rPr lang="en-GB" sz="1200" b="1" i="1" u="sng" dirty="0">
                <a:solidFill>
                  <a:srgbClr val="00B050"/>
                </a:solidFill>
              </a:rPr>
              <a:t>Feminist Movement </a:t>
            </a:r>
          </a:p>
          <a:p>
            <a:r>
              <a:rPr lang="en-GB" sz="1200" b="1" i="1" u="sng" dirty="0">
                <a:solidFill>
                  <a:srgbClr val="00B050"/>
                </a:solidFill>
              </a:rPr>
              <a:t>in the 1960s and 70s</a:t>
            </a:r>
          </a:p>
          <a:p>
            <a:endParaRPr lang="en-GB" sz="1200" dirty="0"/>
          </a:p>
          <a:p>
            <a:r>
              <a:rPr lang="en-GB" sz="1100" dirty="0"/>
              <a:t>Women had experienced more independence and better paid jobs during WW2</a:t>
            </a:r>
          </a:p>
          <a:p>
            <a:r>
              <a:rPr lang="en-GB" sz="1100" dirty="0"/>
              <a:t>In the 50s and 60s many women felt frustrated and stuck being wives and mothers and limited to certain jobs</a:t>
            </a:r>
          </a:p>
          <a:p>
            <a:r>
              <a:rPr lang="en-GB" sz="1100" b="1" dirty="0">
                <a:solidFill>
                  <a:srgbClr val="FF0000"/>
                </a:solidFill>
              </a:rPr>
              <a:t>In the 60s…</a:t>
            </a:r>
          </a:p>
          <a:p>
            <a:pPr marL="171450" indent="-171450">
              <a:buFont typeface="Arial" panose="020B0604020202020204" pitchFamily="34" charset="0"/>
              <a:buChar char="•"/>
            </a:pPr>
            <a:r>
              <a:rPr lang="en-GB" sz="1100" dirty="0"/>
              <a:t>Women saw the success of the Civil Rights Movement and wanted equality for women</a:t>
            </a:r>
          </a:p>
          <a:p>
            <a:pPr marL="171450" indent="-171450">
              <a:buFont typeface="Arial" panose="020B0604020202020204" pitchFamily="34" charset="0"/>
              <a:buChar char="•"/>
            </a:pPr>
            <a:r>
              <a:rPr lang="en-GB" sz="1100" dirty="0"/>
              <a:t>1963 Betty Friedan “The Feminine Mystiques” book- best seller inspired many</a:t>
            </a:r>
          </a:p>
          <a:p>
            <a:pPr marL="171450" indent="-171450">
              <a:buFont typeface="Arial" panose="020B0604020202020204" pitchFamily="34" charset="0"/>
              <a:buChar char="•"/>
            </a:pPr>
            <a:r>
              <a:rPr lang="en-GB" sz="1100" dirty="0"/>
              <a:t>1966 NOW (National Organisation of Women) established</a:t>
            </a:r>
          </a:p>
          <a:p>
            <a:r>
              <a:rPr lang="en-GB" sz="1100" b="1" dirty="0">
                <a:solidFill>
                  <a:srgbClr val="FF0000"/>
                </a:solidFill>
              </a:rPr>
              <a:t>In the 70s</a:t>
            </a:r>
          </a:p>
          <a:p>
            <a:pPr marL="171450" indent="-171450">
              <a:buFont typeface="Arial" panose="020B0604020202020204" pitchFamily="34" charset="0"/>
              <a:buChar char="•"/>
            </a:pPr>
            <a:r>
              <a:rPr lang="en-GB" sz="1100" dirty="0"/>
              <a:t>laws were passed giving women the right to be treated equally at work, to gain access to higher education and equal pay. The Equal Pay Act was not successful. </a:t>
            </a:r>
          </a:p>
          <a:p>
            <a:pPr marL="171450" indent="-171450">
              <a:buFont typeface="Arial" panose="020B0604020202020204" pitchFamily="34" charset="0"/>
              <a:buChar char="•"/>
            </a:pPr>
            <a:r>
              <a:rPr lang="en-GB" sz="1100" dirty="0"/>
              <a:t>In 1973 the Supreme Court legalised abortion in all states in the Roe Vs Wade case</a:t>
            </a:r>
          </a:p>
        </p:txBody>
      </p:sp>
      <p:sp>
        <p:nvSpPr>
          <p:cNvPr id="2" name="Title 1"/>
          <p:cNvSpPr>
            <a:spLocks noGrp="1"/>
          </p:cNvSpPr>
          <p:nvPr>
            <p:ph type="ctrTitle"/>
          </p:nvPr>
        </p:nvSpPr>
        <p:spPr>
          <a:xfrm>
            <a:off x="0" y="68315"/>
            <a:ext cx="4933950" cy="466724"/>
          </a:xfrm>
          <a:ln>
            <a:solidFill>
              <a:schemeClr val="tx1"/>
            </a:solidFill>
          </a:ln>
        </p:spPr>
        <p:txBody>
          <a:bodyPr>
            <a:noAutofit/>
          </a:bodyPr>
          <a:lstStyle/>
          <a:p>
            <a:pPr algn="l"/>
            <a:r>
              <a:rPr lang="en-GB" sz="3200" dirty="0">
                <a:solidFill>
                  <a:srgbClr val="FF0000"/>
                </a:solidFill>
              </a:rPr>
              <a:t>USA Post War 1945-1973</a:t>
            </a:r>
          </a:p>
        </p:txBody>
      </p:sp>
      <p:sp>
        <p:nvSpPr>
          <p:cNvPr id="19" name="Rectangle 18"/>
          <p:cNvSpPr/>
          <p:nvPr/>
        </p:nvSpPr>
        <p:spPr>
          <a:xfrm>
            <a:off x="5029198" y="1207927"/>
            <a:ext cx="4114802" cy="1446550"/>
          </a:xfrm>
          <a:prstGeom prst="rect">
            <a:avLst/>
          </a:prstGeom>
          <a:ln>
            <a:solidFill>
              <a:schemeClr val="tx1"/>
            </a:solidFill>
          </a:ln>
        </p:spPr>
        <p:txBody>
          <a:bodyPr wrap="square">
            <a:spAutoFit/>
          </a:bodyPr>
          <a:lstStyle/>
          <a:p>
            <a:r>
              <a:rPr lang="en-GB" sz="1100" b="1" u="sng" dirty="0">
                <a:solidFill>
                  <a:srgbClr val="FF0000"/>
                </a:solidFill>
              </a:rPr>
              <a:t>3) 1950s: McCarthyism (second Red Scare)</a:t>
            </a:r>
          </a:p>
          <a:p>
            <a:r>
              <a:rPr lang="en-GB" sz="1100" dirty="0"/>
              <a:t>Senator McCarthy encouraged anti-communist feelings. He accused people of being communists. With no evidence against them, hundreds of people were accused of secretly working for the Soviet Union. The Communist Party was banned from the USA. McCarthy ruined people’s lives. After McCarthy had accused 45 army officers of being communists, he was asked to prove this – he had no evidence and so he lost his job. The court case was broadcast on television.</a:t>
            </a:r>
            <a:endParaRPr lang="en-GB" sz="1050" dirty="0"/>
          </a:p>
        </p:txBody>
      </p:sp>
      <p:sp>
        <p:nvSpPr>
          <p:cNvPr id="20" name="TextBox 19"/>
          <p:cNvSpPr txBox="1"/>
          <p:nvPr/>
        </p:nvSpPr>
        <p:spPr>
          <a:xfrm>
            <a:off x="5029199" y="68315"/>
            <a:ext cx="7050507" cy="261610"/>
          </a:xfrm>
          <a:prstGeom prst="rect">
            <a:avLst/>
          </a:prstGeom>
          <a:noFill/>
          <a:ln>
            <a:solidFill>
              <a:schemeClr val="tx1"/>
            </a:solidFill>
          </a:ln>
        </p:spPr>
        <p:txBody>
          <a:bodyPr wrap="square" rtlCol="0">
            <a:spAutoFit/>
          </a:bodyPr>
          <a:lstStyle/>
          <a:p>
            <a:r>
              <a:rPr lang="en-GB" sz="1100" b="1" u="sng" dirty="0">
                <a:solidFill>
                  <a:srgbClr val="C00000"/>
                </a:solidFill>
              </a:rPr>
              <a:t>The American Dream</a:t>
            </a:r>
            <a:r>
              <a:rPr lang="en-GB" sz="1100" b="1" dirty="0">
                <a:solidFill>
                  <a:srgbClr val="C00000"/>
                </a:solidFill>
              </a:rPr>
              <a:t>= </a:t>
            </a:r>
            <a:r>
              <a:rPr lang="en-GB" sz="1050" dirty="0">
                <a:solidFill>
                  <a:srgbClr val="C00000"/>
                </a:solidFill>
              </a:rPr>
              <a:t>opportunity exists for all, belief that with hard work everyone can achieve prosperity and happiness </a:t>
            </a:r>
            <a:endParaRPr lang="en-GB" sz="1200" dirty="0">
              <a:solidFill>
                <a:srgbClr val="C00000"/>
              </a:solidFill>
            </a:endParaRPr>
          </a:p>
        </p:txBody>
      </p:sp>
      <p:sp>
        <p:nvSpPr>
          <p:cNvPr id="4" name="TextBox 3"/>
          <p:cNvSpPr txBox="1"/>
          <p:nvPr/>
        </p:nvSpPr>
        <p:spPr>
          <a:xfrm>
            <a:off x="5029198" y="399594"/>
            <a:ext cx="3261361" cy="738664"/>
          </a:xfrm>
          <a:prstGeom prst="rect">
            <a:avLst/>
          </a:prstGeom>
          <a:noFill/>
          <a:ln>
            <a:solidFill>
              <a:schemeClr val="tx1"/>
            </a:solidFill>
          </a:ln>
        </p:spPr>
        <p:txBody>
          <a:bodyPr wrap="square" rtlCol="0">
            <a:spAutoFit/>
          </a:bodyPr>
          <a:lstStyle/>
          <a:p>
            <a:r>
              <a:rPr lang="en-GB" sz="1400" dirty="0">
                <a:solidFill>
                  <a:srgbClr val="0070C0"/>
                </a:solidFill>
              </a:rPr>
              <a:t>2)1950s pop culture: Rock and roll music, teenagers, cars, TVs, Elvis Presley,  comic books, shopping malls</a:t>
            </a:r>
          </a:p>
        </p:txBody>
      </p:sp>
      <p:pic>
        <p:nvPicPr>
          <p:cNvPr id="5" name="Picture 4"/>
          <p:cNvPicPr>
            <a:picLocks noChangeAspect="1"/>
          </p:cNvPicPr>
          <p:nvPr/>
        </p:nvPicPr>
        <p:blipFill>
          <a:blip r:embed="rId3"/>
          <a:stretch>
            <a:fillRect/>
          </a:stretch>
        </p:blipFill>
        <p:spPr>
          <a:xfrm>
            <a:off x="10854001" y="438652"/>
            <a:ext cx="1193247" cy="719135"/>
          </a:xfrm>
          <a:prstGeom prst="rect">
            <a:avLst/>
          </a:prstGeom>
        </p:spPr>
      </p:pic>
      <p:pic>
        <p:nvPicPr>
          <p:cNvPr id="6" name="Picture 5"/>
          <p:cNvPicPr>
            <a:picLocks noChangeAspect="1"/>
          </p:cNvPicPr>
          <p:nvPr/>
        </p:nvPicPr>
        <p:blipFill>
          <a:blip r:embed="rId4"/>
          <a:stretch>
            <a:fillRect/>
          </a:stretch>
        </p:blipFill>
        <p:spPr>
          <a:xfrm>
            <a:off x="8385807" y="399594"/>
            <a:ext cx="758193" cy="758193"/>
          </a:xfrm>
          <a:prstGeom prst="rect">
            <a:avLst/>
          </a:prstGeom>
        </p:spPr>
      </p:pic>
      <p:sp>
        <p:nvSpPr>
          <p:cNvPr id="9" name="TextBox 8"/>
          <p:cNvSpPr txBox="1"/>
          <p:nvPr/>
        </p:nvSpPr>
        <p:spPr>
          <a:xfrm>
            <a:off x="4922001" y="2724146"/>
            <a:ext cx="4210051" cy="3939540"/>
          </a:xfrm>
          <a:prstGeom prst="rect">
            <a:avLst/>
          </a:prstGeom>
          <a:noFill/>
        </p:spPr>
        <p:txBody>
          <a:bodyPr wrap="square" rtlCol="0">
            <a:spAutoFit/>
          </a:bodyPr>
          <a:lstStyle/>
          <a:p>
            <a:pPr algn="just"/>
            <a:r>
              <a:rPr lang="en-GB" sz="1250" b="1" dirty="0">
                <a:solidFill>
                  <a:srgbClr val="0070C0"/>
                </a:solidFill>
              </a:rPr>
              <a:t>4) JFK: New Frontier </a:t>
            </a:r>
          </a:p>
          <a:p>
            <a:pPr algn="just"/>
            <a:r>
              <a:rPr lang="en-GB" sz="1250" b="1" dirty="0">
                <a:solidFill>
                  <a:srgbClr val="0070C0"/>
                </a:solidFill>
              </a:rPr>
              <a:t>Aims: </a:t>
            </a:r>
            <a:r>
              <a:rPr lang="en-GB" sz="1250" dirty="0">
                <a:solidFill>
                  <a:srgbClr val="0070C0"/>
                </a:solidFill>
              </a:rPr>
              <a:t>to eliminate poverty &amp; inequality, solve the USA’s problems during the 1960s which were the decline of towns due to unemployment, poverty and increased crime and civil rights matters.</a:t>
            </a:r>
          </a:p>
          <a:p>
            <a:pPr algn="just"/>
            <a:r>
              <a:rPr lang="en-GB" sz="1250" b="1" dirty="0">
                <a:solidFill>
                  <a:srgbClr val="0070C0"/>
                </a:solidFill>
              </a:rPr>
              <a:t>New Frontier</a:t>
            </a:r>
            <a:r>
              <a:rPr lang="en-GB" sz="1250" dirty="0">
                <a:solidFill>
                  <a:srgbClr val="0070C0"/>
                </a:solidFill>
              </a:rPr>
              <a:t> policies: an ambitious system of health insurance called </a:t>
            </a:r>
            <a:r>
              <a:rPr lang="en-GB" sz="1250" b="1" dirty="0">
                <a:solidFill>
                  <a:srgbClr val="0070C0"/>
                </a:solidFill>
              </a:rPr>
              <a:t>Medicare</a:t>
            </a:r>
            <a:r>
              <a:rPr lang="en-GB" sz="1250" dirty="0">
                <a:solidFill>
                  <a:srgbClr val="0070C0"/>
                </a:solidFill>
              </a:rPr>
              <a:t>, medical help for the elderly and a Civil Rights Bill, introduce an education law to give more money to schools, increase benefits, </a:t>
            </a:r>
            <a:r>
              <a:rPr lang="en-GB" sz="1250" u="sng" dirty="0">
                <a:solidFill>
                  <a:srgbClr val="0070C0"/>
                </a:solidFill>
              </a:rPr>
              <a:t>raise the minimum wage </a:t>
            </a:r>
            <a:r>
              <a:rPr lang="en-GB" sz="1250" dirty="0">
                <a:solidFill>
                  <a:srgbClr val="0070C0"/>
                </a:solidFill>
              </a:rPr>
              <a:t>to $1.25 and established training schemes for the unemployed. JFK did not have a good relationship with Congress, and his ideas were rejected.</a:t>
            </a:r>
          </a:p>
          <a:p>
            <a:pPr algn="just"/>
            <a:r>
              <a:rPr lang="en-GB" sz="1250" b="1" dirty="0">
                <a:solidFill>
                  <a:srgbClr val="0070C0"/>
                </a:solidFill>
              </a:rPr>
              <a:t>LBJ: The Great Society</a:t>
            </a:r>
          </a:p>
          <a:p>
            <a:pPr algn="just"/>
            <a:r>
              <a:rPr lang="en-GB" sz="1250" dirty="0">
                <a:solidFill>
                  <a:srgbClr val="0070C0"/>
                </a:solidFill>
              </a:rPr>
              <a:t>Johnson was the new President following the assassination of JFK. LBJ continued to develop JFK’s ideas. Johnson wanted to create a Great Society. </a:t>
            </a:r>
            <a:r>
              <a:rPr lang="en-GB" sz="1250" u="sng" dirty="0">
                <a:solidFill>
                  <a:srgbClr val="0070C0"/>
                </a:solidFill>
              </a:rPr>
              <a:t>Operation </a:t>
            </a:r>
            <a:r>
              <a:rPr lang="en-GB" sz="1250" u="sng" dirty="0" err="1">
                <a:solidFill>
                  <a:srgbClr val="0070C0"/>
                </a:solidFill>
              </a:rPr>
              <a:t>Headstart</a:t>
            </a:r>
            <a:r>
              <a:rPr lang="en-GB" sz="1250" u="sng" dirty="0">
                <a:solidFill>
                  <a:srgbClr val="0070C0"/>
                </a:solidFill>
              </a:rPr>
              <a:t> </a:t>
            </a:r>
            <a:r>
              <a:rPr lang="en-GB" sz="1250" dirty="0">
                <a:solidFill>
                  <a:srgbClr val="0070C0"/>
                </a:solidFill>
              </a:rPr>
              <a:t>gave money to schools in cities to provide a better education for the poor. In 1966 Johnson persuaded Congress to agree to an act that would provide free medical care for the elderly. </a:t>
            </a:r>
            <a:r>
              <a:rPr lang="en-GB" sz="1250" u="sng" dirty="0">
                <a:solidFill>
                  <a:srgbClr val="0070C0"/>
                </a:solidFill>
              </a:rPr>
              <a:t>In 1964 the Civil Rights Act</a:t>
            </a:r>
            <a:r>
              <a:rPr lang="en-GB" sz="1250" dirty="0">
                <a:solidFill>
                  <a:srgbClr val="0070C0"/>
                </a:solidFill>
              </a:rPr>
              <a:t> was passed.</a:t>
            </a:r>
          </a:p>
        </p:txBody>
      </p:sp>
      <p:pic>
        <p:nvPicPr>
          <p:cNvPr id="10" name="Picture 9"/>
          <p:cNvPicPr>
            <a:picLocks noChangeAspect="1"/>
          </p:cNvPicPr>
          <p:nvPr/>
        </p:nvPicPr>
        <p:blipFill>
          <a:blip r:embed="rId5"/>
          <a:stretch>
            <a:fillRect/>
          </a:stretch>
        </p:blipFill>
        <p:spPr>
          <a:xfrm>
            <a:off x="3885029" y="2932457"/>
            <a:ext cx="1025024" cy="1504223"/>
          </a:xfrm>
          <a:prstGeom prst="rect">
            <a:avLst/>
          </a:prstGeom>
        </p:spPr>
      </p:pic>
      <p:pic>
        <p:nvPicPr>
          <p:cNvPr id="11" name="Picture 10"/>
          <p:cNvPicPr>
            <a:picLocks noChangeAspect="1"/>
          </p:cNvPicPr>
          <p:nvPr/>
        </p:nvPicPr>
        <p:blipFill>
          <a:blip r:embed="rId6"/>
          <a:stretch>
            <a:fillRect/>
          </a:stretch>
        </p:blipFill>
        <p:spPr>
          <a:xfrm>
            <a:off x="3944790" y="5006371"/>
            <a:ext cx="905502" cy="1351462"/>
          </a:xfrm>
          <a:prstGeom prst="rect">
            <a:avLst/>
          </a:prstGeom>
        </p:spPr>
      </p:pic>
      <p:sp>
        <p:nvSpPr>
          <p:cNvPr id="25" name="TextBox 24"/>
          <p:cNvSpPr txBox="1"/>
          <p:nvPr/>
        </p:nvSpPr>
        <p:spPr>
          <a:xfrm>
            <a:off x="9239249" y="4580128"/>
            <a:ext cx="2840457" cy="2215991"/>
          </a:xfrm>
          <a:prstGeom prst="rect">
            <a:avLst/>
          </a:prstGeom>
          <a:solidFill>
            <a:schemeClr val="bg1"/>
          </a:solidFill>
          <a:ln>
            <a:solidFill>
              <a:schemeClr val="tx1"/>
            </a:solidFill>
          </a:ln>
        </p:spPr>
        <p:txBody>
          <a:bodyPr wrap="square" rtlCol="0">
            <a:spAutoFit/>
          </a:bodyPr>
          <a:lstStyle/>
          <a:p>
            <a:r>
              <a:rPr lang="en-GB" sz="1400" b="1" u="sng" dirty="0">
                <a:solidFill>
                  <a:srgbClr val="7030A0"/>
                </a:solidFill>
              </a:rPr>
              <a:t>6) What had been achieved by 1973?</a:t>
            </a:r>
          </a:p>
          <a:p>
            <a:r>
              <a:rPr lang="en-GB" sz="1100" dirty="0">
                <a:solidFill>
                  <a:srgbClr val="7030A0"/>
                </a:solidFill>
              </a:rPr>
              <a:t>1963 Equal Pay Act failed</a:t>
            </a:r>
          </a:p>
          <a:p>
            <a:r>
              <a:rPr lang="en-GB" sz="1100" dirty="0">
                <a:solidFill>
                  <a:srgbClr val="7030A0"/>
                </a:solidFill>
              </a:rPr>
              <a:t>1964 Civil Rights Act outlawed discrimination based on race, colour, religion, sex, or national origin but some attitudes were slow to change, especially in the South. </a:t>
            </a:r>
          </a:p>
          <a:p>
            <a:r>
              <a:rPr lang="en-GB" sz="1100" dirty="0">
                <a:solidFill>
                  <a:srgbClr val="7030A0"/>
                </a:solidFill>
              </a:rPr>
              <a:t>New Frontier and Great Society had made some changes to poverty and education</a:t>
            </a:r>
          </a:p>
          <a:p>
            <a:r>
              <a:rPr lang="en-GB" sz="1100" dirty="0">
                <a:solidFill>
                  <a:srgbClr val="7030A0"/>
                </a:solidFill>
              </a:rPr>
              <a:t>Abortion was legal</a:t>
            </a:r>
          </a:p>
          <a:p>
            <a:r>
              <a:rPr lang="en-GB" sz="1100" dirty="0">
                <a:solidFill>
                  <a:srgbClr val="7030A0"/>
                </a:solidFill>
              </a:rPr>
              <a:t>However, the American Dream was far from being achieved by all. </a:t>
            </a:r>
          </a:p>
        </p:txBody>
      </p:sp>
    </p:spTree>
    <p:extLst>
      <p:ext uri="{BB962C8B-B14F-4D97-AF65-F5344CB8AC3E}">
        <p14:creationId xmlns:p14="http://schemas.microsoft.com/office/powerpoint/2010/main" val="36417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stretch>
            <a:fillRect/>
          </a:stretch>
        </p:blipFill>
        <p:spPr>
          <a:xfrm>
            <a:off x="10242723" y="5015632"/>
            <a:ext cx="1851577" cy="1994006"/>
          </a:xfrm>
          <a:prstGeom prst="rect">
            <a:avLst/>
          </a:prstGeom>
        </p:spPr>
      </p:pic>
      <p:sp>
        <p:nvSpPr>
          <p:cNvPr id="2" name="Title 1"/>
          <p:cNvSpPr>
            <a:spLocks noGrp="1"/>
          </p:cNvSpPr>
          <p:nvPr>
            <p:ph type="ctrTitle"/>
          </p:nvPr>
        </p:nvSpPr>
        <p:spPr>
          <a:xfrm>
            <a:off x="3688957" y="0"/>
            <a:ext cx="4933950" cy="431769"/>
          </a:xfrm>
          <a:ln>
            <a:solidFill>
              <a:schemeClr val="tx1"/>
            </a:solidFill>
          </a:ln>
        </p:spPr>
        <p:txBody>
          <a:bodyPr>
            <a:noAutofit/>
          </a:bodyPr>
          <a:lstStyle/>
          <a:p>
            <a:r>
              <a:rPr lang="en-GB" sz="2400" b="1" dirty="0">
                <a:solidFill>
                  <a:srgbClr val="FF0000"/>
                </a:solidFill>
              </a:rPr>
              <a:t>Paper 1 exam technique: USA 1920-73</a:t>
            </a:r>
          </a:p>
        </p:txBody>
      </p:sp>
      <p:sp>
        <p:nvSpPr>
          <p:cNvPr id="3" name="Subtitle 2"/>
          <p:cNvSpPr>
            <a:spLocks noGrp="1"/>
          </p:cNvSpPr>
          <p:nvPr>
            <p:ph type="subTitle" idx="1"/>
          </p:nvPr>
        </p:nvSpPr>
        <p:spPr>
          <a:xfrm>
            <a:off x="138562" y="548639"/>
            <a:ext cx="3683725" cy="6152608"/>
          </a:xfrm>
          <a:ln>
            <a:solidFill>
              <a:schemeClr val="tx1"/>
            </a:solidFill>
          </a:ln>
        </p:spPr>
        <p:txBody>
          <a:bodyPr>
            <a:noAutofit/>
          </a:bodyPr>
          <a:lstStyle/>
          <a:p>
            <a:pPr algn="l"/>
            <a:r>
              <a:rPr lang="en-GB" sz="1600" b="1" u="sng" dirty="0"/>
              <a:t>USA Qs 1, 2 and 3: Interpretation Qs  (In, out, in)</a:t>
            </a:r>
          </a:p>
          <a:p>
            <a:pPr algn="l"/>
            <a:r>
              <a:rPr lang="en-GB" sz="1400" b="1" i="1" dirty="0">
                <a:solidFill>
                  <a:srgbClr val="0070C0"/>
                </a:solidFill>
              </a:rPr>
              <a:t>Q1: </a:t>
            </a:r>
            <a:r>
              <a:rPr lang="en-GB" sz="1400" b="1" i="1" u="sng" dirty="0">
                <a:solidFill>
                  <a:srgbClr val="0070C0"/>
                </a:solidFill>
              </a:rPr>
              <a:t>How</a:t>
            </a:r>
            <a:r>
              <a:rPr lang="en-GB" sz="1400" b="1" i="1" dirty="0">
                <a:solidFill>
                  <a:srgbClr val="0070C0"/>
                </a:solidFill>
              </a:rPr>
              <a:t> are the interpretations different? (4)</a:t>
            </a:r>
          </a:p>
          <a:p>
            <a:pPr algn="l"/>
            <a:r>
              <a:rPr lang="en-GB" sz="1400" dirty="0"/>
              <a:t>Read what </a:t>
            </a:r>
            <a:r>
              <a:rPr lang="en-GB" sz="1400" b="1" dirty="0"/>
              <a:t>is in the box only</a:t>
            </a:r>
            <a:r>
              <a:rPr lang="en-GB" sz="1400" dirty="0"/>
              <a:t>. Sum up the overall message of interpretations A and then B. Point out how they are different. Aim for 2 differences. Do not copy the source.  You do not need any of your knowledge here. </a:t>
            </a:r>
          </a:p>
          <a:p>
            <a:pPr algn="l"/>
            <a:r>
              <a:rPr lang="en-GB" sz="1400" b="1" i="1" dirty="0">
                <a:solidFill>
                  <a:srgbClr val="0070C0"/>
                </a:solidFill>
              </a:rPr>
              <a:t>Q2: </a:t>
            </a:r>
            <a:r>
              <a:rPr lang="en-GB" sz="1400" b="1" i="1" u="sng" dirty="0">
                <a:solidFill>
                  <a:srgbClr val="0070C0"/>
                </a:solidFill>
              </a:rPr>
              <a:t>Why</a:t>
            </a:r>
            <a:r>
              <a:rPr lang="en-GB" sz="1400" b="1" i="1" dirty="0">
                <a:solidFill>
                  <a:srgbClr val="0070C0"/>
                </a:solidFill>
              </a:rPr>
              <a:t> are the interpretations different? (4)</a:t>
            </a:r>
          </a:p>
          <a:p>
            <a:pPr algn="l"/>
            <a:r>
              <a:rPr lang="en-GB" sz="1400" dirty="0"/>
              <a:t>Read what is </a:t>
            </a:r>
            <a:r>
              <a:rPr lang="en-GB" sz="1400" b="1" dirty="0"/>
              <a:t>outside of the box only </a:t>
            </a:r>
            <a:r>
              <a:rPr lang="en-GB" sz="1400" dirty="0"/>
              <a:t>(provenance). For A, explain why that person would have that opinion by using your own knowledge of the context (what was happening at the time). Then do this for B. Do not copy the provenance. </a:t>
            </a:r>
          </a:p>
          <a:p>
            <a:pPr algn="l"/>
            <a:r>
              <a:rPr lang="en-GB" sz="1400" b="1" i="1" dirty="0">
                <a:solidFill>
                  <a:srgbClr val="0070C0"/>
                </a:solidFill>
              </a:rPr>
              <a:t>Q3: Which of the interpretations if more </a:t>
            </a:r>
            <a:r>
              <a:rPr lang="en-GB" sz="1400" b="1" i="1" u="sng" dirty="0">
                <a:solidFill>
                  <a:srgbClr val="0070C0"/>
                </a:solidFill>
              </a:rPr>
              <a:t>convincing</a:t>
            </a:r>
            <a:r>
              <a:rPr lang="en-GB" sz="1400" b="1" i="1" dirty="0">
                <a:solidFill>
                  <a:srgbClr val="0070C0"/>
                </a:solidFill>
              </a:rPr>
              <a:t>? (8)</a:t>
            </a:r>
          </a:p>
          <a:p>
            <a:pPr algn="l"/>
            <a:r>
              <a:rPr lang="en-GB" sz="1400" dirty="0"/>
              <a:t>Focus what </a:t>
            </a:r>
            <a:r>
              <a:rPr lang="en-GB" sz="1400" b="1" dirty="0"/>
              <a:t>is in the box </a:t>
            </a:r>
            <a:r>
              <a:rPr lang="en-GB" sz="1400" dirty="0"/>
              <a:t>for both A and B. You are testing the content of the interpretation for </a:t>
            </a:r>
            <a:r>
              <a:rPr lang="en-GB" sz="1400" b="1" dirty="0"/>
              <a:t>accuracy </a:t>
            </a:r>
            <a:r>
              <a:rPr lang="en-GB" sz="1400" dirty="0"/>
              <a:t>using your own knowledge. Choose something that A mentions and develop and explain it using your own specific knowledge. Do the same with B. Then decide which of the interpretations fits best with your knowledge and explain why in a sentence or 2. Do not copy long quotes from the interpretation. </a:t>
            </a:r>
          </a:p>
          <a:p>
            <a:pPr algn="l"/>
            <a:endParaRPr lang="en-GB" sz="1100" dirty="0"/>
          </a:p>
        </p:txBody>
      </p:sp>
      <p:sp>
        <p:nvSpPr>
          <p:cNvPr id="22" name="Subtitle 2"/>
          <p:cNvSpPr txBox="1">
            <a:spLocks/>
          </p:cNvSpPr>
          <p:nvPr/>
        </p:nvSpPr>
        <p:spPr>
          <a:xfrm>
            <a:off x="3983996" y="548639"/>
            <a:ext cx="3777071" cy="6152608"/>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b="1" u="sng" dirty="0"/>
              <a:t>USA Qs 4,5 and 6: Knowledge Qs</a:t>
            </a:r>
          </a:p>
          <a:p>
            <a:pPr algn="l"/>
            <a:r>
              <a:rPr lang="en-GB" sz="1400" b="1" i="1" dirty="0">
                <a:solidFill>
                  <a:srgbClr val="0070C0"/>
                </a:solidFill>
              </a:rPr>
              <a:t>Q4: Describe two… (4)</a:t>
            </a:r>
          </a:p>
          <a:p>
            <a:pPr algn="l"/>
            <a:r>
              <a:rPr lang="en-GB" sz="1400" dirty="0"/>
              <a:t>Write a paragraph. </a:t>
            </a:r>
            <a:r>
              <a:rPr lang="en-GB" sz="1400" b="1" dirty="0"/>
              <a:t>Describe</a:t>
            </a:r>
            <a:r>
              <a:rPr lang="en-GB" sz="1400" dirty="0"/>
              <a:t> one point related to the question using specific examples (PEAKED), then describe another point in the same way. Do not spend longer than 5 </a:t>
            </a:r>
            <a:r>
              <a:rPr lang="en-GB" sz="1400" dirty="0" err="1"/>
              <a:t>mins</a:t>
            </a:r>
            <a:r>
              <a:rPr lang="en-GB" sz="1400" dirty="0"/>
              <a:t> on this question. </a:t>
            </a:r>
          </a:p>
          <a:p>
            <a:pPr algn="l"/>
            <a:r>
              <a:rPr lang="en-GB" sz="1400" b="1" i="1" dirty="0">
                <a:solidFill>
                  <a:srgbClr val="0070C0"/>
                </a:solidFill>
              </a:rPr>
              <a:t>Q5: In what ways…</a:t>
            </a:r>
            <a:r>
              <a:rPr lang="en-GB" sz="1400" b="1" i="1" u="sng" dirty="0">
                <a:solidFill>
                  <a:srgbClr val="0070C0"/>
                </a:solidFill>
              </a:rPr>
              <a:t>Explain</a:t>
            </a:r>
            <a:r>
              <a:rPr lang="en-GB" sz="1400" b="1" i="1" dirty="0">
                <a:solidFill>
                  <a:srgbClr val="0070C0"/>
                </a:solidFill>
              </a:rPr>
              <a:t> your answer. (8)</a:t>
            </a:r>
          </a:p>
          <a:p>
            <a:pPr algn="l"/>
            <a:r>
              <a:rPr lang="en-GB" sz="1400" dirty="0"/>
              <a:t>Read the question carefully and highlight any key words like “change” “impact” “effects” “reasons why”. </a:t>
            </a:r>
          </a:p>
          <a:p>
            <a:pPr algn="l"/>
            <a:r>
              <a:rPr lang="en-GB" sz="1400" dirty="0"/>
              <a:t>Write 1 PEE paragraph </a:t>
            </a:r>
            <a:r>
              <a:rPr lang="en-GB" sz="1400" b="1" dirty="0"/>
              <a:t>explaining</a:t>
            </a:r>
            <a:r>
              <a:rPr lang="en-GB" sz="1400" dirty="0"/>
              <a:t> one point, making sure you include specific examples (PEAKED) and focusing on the key word in the question. Remember to explain, do not just describe what happened. Then write another PEE paragraph explaining this point in the same way as the first. </a:t>
            </a:r>
          </a:p>
          <a:p>
            <a:pPr algn="l"/>
            <a:r>
              <a:rPr lang="en-GB" sz="1400" b="1" i="1" dirty="0">
                <a:solidFill>
                  <a:srgbClr val="0070C0"/>
                </a:solidFill>
              </a:rPr>
              <a:t>Q6. 2 Bullet points Q.</a:t>
            </a:r>
            <a:r>
              <a:rPr lang="en-GB" sz="1400" b="1" i="1" u="sng" dirty="0">
                <a:solidFill>
                  <a:srgbClr val="0070C0"/>
                </a:solidFill>
              </a:rPr>
              <a:t> Explain </a:t>
            </a:r>
            <a:r>
              <a:rPr lang="en-GB" sz="1400" b="1" i="1" dirty="0">
                <a:solidFill>
                  <a:srgbClr val="0070C0"/>
                </a:solidFill>
              </a:rPr>
              <a:t>your answer with reference to both bullet points. (12)</a:t>
            </a:r>
          </a:p>
          <a:p>
            <a:pPr algn="l"/>
            <a:r>
              <a:rPr lang="en-GB" sz="1400" dirty="0"/>
              <a:t>Use the same technique as in Q5. Write 1 PEEL paragraph </a:t>
            </a:r>
            <a:r>
              <a:rPr lang="en-GB" sz="1400" b="1" dirty="0"/>
              <a:t>explaining </a:t>
            </a:r>
            <a:r>
              <a:rPr lang="en-GB" sz="1400" dirty="0"/>
              <a:t>the first bullet point, making sure you</a:t>
            </a:r>
            <a:r>
              <a:rPr lang="en-GB" sz="1400" b="1" dirty="0"/>
              <a:t> link </a:t>
            </a:r>
            <a:r>
              <a:rPr lang="en-GB" sz="1400" dirty="0"/>
              <a:t>back to the question. Then do the same for the second bullet point. Finally write a </a:t>
            </a:r>
            <a:r>
              <a:rPr lang="en-GB" sz="1400" b="1" dirty="0"/>
              <a:t>concluding </a:t>
            </a:r>
            <a:r>
              <a:rPr lang="en-GB" sz="1400" dirty="0"/>
              <a:t>paragraph that compares the impact of </a:t>
            </a:r>
            <a:r>
              <a:rPr lang="en-GB" sz="1400" b="1" dirty="0"/>
              <a:t>both bullet points </a:t>
            </a:r>
            <a:r>
              <a:rPr lang="en-GB" sz="1400" dirty="0"/>
              <a:t>and reaches a decision that is explained.  </a:t>
            </a:r>
            <a:endParaRPr lang="en-GB" sz="1400" b="1" dirty="0"/>
          </a:p>
        </p:txBody>
      </p:sp>
      <p:sp>
        <p:nvSpPr>
          <p:cNvPr id="9" name="TextBox 8"/>
          <p:cNvSpPr txBox="1"/>
          <p:nvPr/>
        </p:nvSpPr>
        <p:spPr>
          <a:xfrm>
            <a:off x="7922776" y="548608"/>
            <a:ext cx="4153988" cy="1631216"/>
          </a:xfrm>
          <a:prstGeom prst="rect">
            <a:avLst/>
          </a:prstGeom>
          <a:noFill/>
          <a:ln>
            <a:solidFill>
              <a:schemeClr val="tx1"/>
            </a:solidFill>
          </a:ln>
        </p:spPr>
        <p:txBody>
          <a:bodyPr wrap="square" rtlCol="0">
            <a:spAutoFit/>
          </a:bodyPr>
          <a:lstStyle/>
          <a:p>
            <a:pPr algn="ctr"/>
            <a:r>
              <a:rPr lang="en-GB" sz="2000" b="1" dirty="0"/>
              <a:t>PEE/PEEL paragraphs structure</a:t>
            </a:r>
          </a:p>
          <a:p>
            <a:r>
              <a:rPr lang="en-GB" sz="2000" b="1" dirty="0">
                <a:solidFill>
                  <a:srgbClr val="00B050"/>
                </a:solidFill>
              </a:rPr>
              <a:t>P</a:t>
            </a:r>
            <a:r>
              <a:rPr lang="en-GB" sz="2000" dirty="0"/>
              <a:t> </a:t>
            </a:r>
            <a:r>
              <a:rPr lang="en-GB" sz="2000" dirty="0" err="1"/>
              <a:t>oint</a:t>
            </a:r>
            <a:endParaRPr lang="en-GB" sz="2000" dirty="0"/>
          </a:p>
          <a:p>
            <a:r>
              <a:rPr lang="en-GB" sz="2000" b="1" dirty="0">
                <a:solidFill>
                  <a:srgbClr val="00B050"/>
                </a:solidFill>
              </a:rPr>
              <a:t>E </a:t>
            </a:r>
            <a:r>
              <a:rPr lang="en-GB" sz="2000" dirty="0" err="1"/>
              <a:t>xample</a:t>
            </a:r>
            <a:endParaRPr lang="en-GB" sz="2000" dirty="0"/>
          </a:p>
          <a:p>
            <a:r>
              <a:rPr lang="en-GB" sz="2000" b="1" dirty="0">
                <a:solidFill>
                  <a:srgbClr val="00B050"/>
                </a:solidFill>
              </a:rPr>
              <a:t>E</a:t>
            </a:r>
            <a:r>
              <a:rPr lang="en-GB" sz="2000" dirty="0"/>
              <a:t> </a:t>
            </a:r>
            <a:r>
              <a:rPr lang="en-GB" sz="2000" dirty="0" err="1"/>
              <a:t>xplanation</a:t>
            </a:r>
            <a:endParaRPr lang="en-GB" sz="2000" dirty="0"/>
          </a:p>
          <a:p>
            <a:r>
              <a:rPr lang="en-GB" sz="2000" b="1" dirty="0">
                <a:solidFill>
                  <a:srgbClr val="00B050"/>
                </a:solidFill>
              </a:rPr>
              <a:t>L</a:t>
            </a:r>
            <a:r>
              <a:rPr lang="en-GB" sz="2000" dirty="0"/>
              <a:t> ink to Q</a:t>
            </a:r>
          </a:p>
        </p:txBody>
      </p:sp>
      <p:sp>
        <p:nvSpPr>
          <p:cNvPr id="10" name="Rectangle 9"/>
          <p:cNvSpPr/>
          <p:nvPr/>
        </p:nvSpPr>
        <p:spPr>
          <a:xfrm>
            <a:off x="7940312" y="2296663"/>
            <a:ext cx="4153988" cy="2828275"/>
          </a:xfrm>
          <a:prstGeom prst="rect">
            <a:avLst/>
          </a:prstGeom>
          <a:solidFill>
            <a:schemeClr val="bg1"/>
          </a:solidFill>
          <a:ln>
            <a:solidFill>
              <a:schemeClr val="tx1"/>
            </a:solidFill>
          </a:ln>
        </p:spPr>
        <p:txBody>
          <a:bodyPr wrap="square">
            <a:spAutoFit/>
          </a:bodyPr>
          <a:lstStyle/>
          <a:p>
            <a:pPr marL="57150" marR="57150" indent="0" algn="ctr">
              <a:lnSpc>
                <a:spcPct val="119000"/>
              </a:lnSpc>
              <a:spcBef>
                <a:spcPts val="0"/>
              </a:spcBef>
              <a:spcAft>
                <a:spcPts val="600"/>
              </a:spcAft>
            </a:pPr>
            <a:r>
              <a:rPr lang="en-GB" sz="1400" b="1" u="sng" kern="1400" dirty="0">
                <a:solidFill>
                  <a:srgbClr val="0070C0"/>
                </a:solidFill>
                <a:latin typeface="Calibri" panose="020F0502020204030204" pitchFamily="34" charset="0"/>
              </a:rPr>
              <a:t>Has your answer PEAKED with </a:t>
            </a:r>
            <a:r>
              <a:rPr lang="en-GB" sz="1400" b="1" i="1" u="sng" kern="1400" dirty="0">
                <a:solidFill>
                  <a:srgbClr val="0070C0"/>
                </a:solidFill>
                <a:latin typeface="Calibri" panose="020F0502020204030204" pitchFamily="34" charset="0"/>
              </a:rPr>
              <a:t>specific</a:t>
            </a:r>
            <a:r>
              <a:rPr lang="en-GB" sz="1400" b="1" u="sng" kern="1400" dirty="0">
                <a:solidFill>
                  <a:srgbClr val="0070C0"/>
                </a:solidFill>
                <a:latin typeface="Calibri" panose="020F0502020204030204" pitchFamily="34" charset="0"/>
              </a:rPr>
              <a:t> detail? Have you  included at least one…</a:t>
            </a:r>
          </a:p>
          <a:p>
            <a:pPr marL="57150" marR="57150">
              <a:lnSpc>
                <a:spcPct val="119000"/>
              </a:lnSpc>
              <a:spcAft>
                <a:spcPts val="600"/>
              </a:spcAft>
            </a:pPr>
            <a:r>
              <a:rPr lang="en-GB" sz="1400" b="1" kern="1400" dirty="0">
                <a:solidFill>
                  <a:srgbClr val="000000"/>
                </a:solidFill>
                <a:latin typeface="Calibri" panose="020F0502020204030204" pitchFamily="34" charset="0"/>
              </a:rPr>
              <a:t>P</a:t>
            </a:r>
            <a:r>
              <a:rPr lang="en-GB" sz="1400" kern="1400" dirty="0">
                <a:solidFill>
                  <a:srgbClr val="000000"/>
                </a:solidFill>
                <a:latin typeface="Calibri" panose="020F0502020204030204" pitchFamily="34" charset="0"/>
              </a:rPr>
              <a:t>lace</a:t>
            </a:r>
            <a:r>
              <a:rPr lang="en-GB" sz="1400" b="1" kern="1400" dirty="0">
                <a:solidFill>
                  <a:srgbClr val="000000"/>
                </a:solidFill>
                <a:latin typeface="Calibri" panose="020F0502020204030204" pitchFamily="34" charset="0"/>
              </a:rPr>
              <a:t>/P</a:t>
            </a:r>
            <a:r>
              <a:rPr lang="en-GB" sz="1400" kern="1400" dirty="0">
                <a:solidFill>
                  <a:srgbClr val="000000"/>
                </a:solidFill>
                <a:latin typeface="Calibri" panose="020F0502020204030204" pitchFamily="34" charset="0"/>
              </a:rPr>
              <a:t>erson’s name</a:t>
            </a:r>
          </a:p>
          <a:p>
            <a:pPr marL="57150" marR="57150">
              <a:lnSpc>
                <a:spcPct val="119000"/>
              </a:lnSpc>
              <a:spcAft>
                <a:spcPts val="600"/>
              </a:spcAft>
            </a:pPr>
            <a:r>
              <a:rPr lang="en-GB" sz="1400" b="1" kern="1400" dirty="0">
                <a:solidFill>
                  <a:srgbClr val="000000"/>
                </a:solidFill>
                <a:latin typeface="Calibri" panose="020F0502020204030204" pitchFamily="34" charset="0"/>
              </a:rPr>
              <a:t>E</a:t>
            </a:r>
            <a:r>
              <a:rPr lang="en-GB" sz="1400" kern="1400" dirty="0">
                <a:solidFill>
                  <a:srgbClr val="000000"/>
                </a:solidFill>
                <a:latin typeface="Calibri" panose="020F0502020204030204" pitchFamily="34" charset="0"/>
              </a:rPr>
              <a:t>vent</a:t>
            </a:r>
          </a:p>
          <a:p>
            <a:pPr marL="57150" marR="57150">
              <a:lnSpc>
                <a:spcPct val="119000"/>
              </a:lnSpc>
              <a:spcAft>
                <a:spcPts val="600"/>
              </a:spcAft>
            </a:pPr>
            <a:r>
              <a:rPr lang="en-GB" sz="1400" b="1" kern="1400" dirty="0">
                <a:solidFill>
                  <a:srgbClr val="000000"/>
                </a:solidFill>
                <a:latin typeface="Calibri" panose="020F0502020204030204" pitchFamily="34" charset="0"/>
              </a:rPr>
              <a:t>A</a:t>
            </a:r>
            <a:r>
              <a:rPr lang="en-GB" sz="1400" kern="1400" dirty="0">
                <a:solidFill>
                  <a:srgbClr val="000000"/>
                </a:solidFill>
                <a:latin typeface="Calibri" panose="020F0502020204030204" pitchFamily="34" charset="0"/>
              </a:rPr>
              <a:t>mount</a:t>
            </a:r>
          </a:p>
          <a:p>
            <a:pPr marL="57150" marR="57150">
              <a:lnSpc>
                <a:spcPct val="119000"/>
              </a:lnSpc>
              <a:spcAft>
                <a:spcPts val="600"/>
              </a:spcAft>
            </a:pPr>
            <a:r>
              <a:rPr lang="en-GB" sz="1400" b="1" kern="1400" dirty="0">
                <a:solidFill>
                  <a:srgbClr val="000000"/>
                </a:solidFill>
                <a:latin typeface="Calibri" panose="020F0502020204030204" pitchFamily="34" charset="0"/>
              </a:rPr>
              <a:t>K</a:t>
            </a:r>
            <a:r>
              <a:rPr lang="en-GB" sz="1400" kern="1400" dirty="0">
                <a:solidFill>
                  <a:srgbClr val="000000"/>
                </a:solidFill>
                <a:latin typeface="Calibri" panose="020F0502020204030204" pitchFamily="34" charset="0"/>
              </a:rPr>
              <a:t>ey term</a:t>
            </a:r>
          </a:p>
          <a:p>
            <a:pPr marL="57150" marR="57150">
              <a:lnSpc>
                <a:spcPct val="119000"/>
              </a:lnSpc>
              <a:spcAft>
                <a:spcPts val="600"/>
              </a:spcAft>
            </a:pPr>
            <a:r>
              <a:rPr lang="en-GB" sz="1400" b="1" kern="1400" dirty="0">
                <a:solidFill>
                  <a:srgbClr val="000000"/>
                </a:solidFill>
                <a:latin typeface="Calibri" panose="020F0502020204030204" pitchFamily="34" charset="0"/>
              </a:rPr>
              <a:t>E</a:t>
            </a:r>
            <a:r>
              <a:rPr lang="en-GB" sz="1400" kern="1400" dirty="0">
                <a:solidFill>
                  <a:srgbClr val="000000"/>
                </a:solidFill>
                <a:latin typeface="Calibri" panose="020F0502020204030204" pitchFamily="34" charset="0"/>
              </a:rPr>
              <a:t>xample</a:t>
            </a:r>
          </a:p>
          <a:p>
            <a:pPr marL="57150" marR="57150">
              <a:lnSpc>
                <a:spcPct val="119000"/>
              </a:lnSpc>
              <a:spcAft>
                <a:spcPts val="600"/>
              </a:spcAft>
            </a:pPr>
            <a:r>
              <a:rPr lang="en-GB" sz="1400" b="1" kern="1400" dirty="0">
                <a:solidFill>
                  <a:srgbClr val="000000"/>
                </a:solidFill>
                <a:latin typeface="Calibri" panose="020F0502020204030204" pitchFamily="34" charset="0"/>
              </a:rPr>
              <a:t>D</a:t>
            </a:r>
            <a:r>
              <a:rPr lang="en-GB" sz="1400" kern="1400" dirty="0">
                <a:solidFill>
                  <a:srgbClr val="000000"/>
                </a:solidFill>
                <a:latin typeface="Calibri" panose="020F0502020204030204" pitchFamily="34" charset="0"/>
              </a:rPr>
              <a:t>ate      </a:t>
            </a:r>
          </a:p>
          <a:p>
            <a:pPr>
              <a:lnSpc>
                <a:spcPct val="119000"/>
              </a:lnSpc>
              <a:spcAft>
                <a:spcPts val="600"/>
              </a:spcAft>
            </a:pPr>
            <a:r>
              <a:rPr lang="en-GB" sz="800" kern="1400" dirty="0">
                <a:solidFill>
                  <a:srgbClr val="000000"/>
                </a:solidFill>
                <a:latin typeface="Calibri" panose="020F0502020204030204" pitchFamily="34" charset="0"/>
              </a:rPr>
              <a:t> </a:t>
            </a:r>
            <a:endParaRPr lang="en-GB" sz="800" kern="1400" dirty="0">
              <a:ln>
                <a:noFill/>
              </a:ln>
              <a:solidFill>
                <a:srgbClr val="000000"/>
              </a:solidFill>
              <a:effectLst/>
              <a:latin typeface="Calibri" panose="020F0502020204030204" pitchFamily="34" charset="0"/>
            </a:endParaRPr>
          </a:p>
        </p:txBody>
      </p:sp>
      <p:pic>
        <p:nvPicPr>
          <p:cNvPr id="11" name="Picture 10"/>
          <p:cNvPicPr>
            <a:picLocks noChangeAspect="1"/>
          </p:cNvPicPr>
          <p:nvPr/>
        </p:nvPicPr>
        <p:blipFill>
          <a:blip r:embed="rId4"/>
          <a:stretch>
            <a:fillRect/>
          </a:stretch>
        </p:blipFill>
        <p:spPr>
          <a:xfrm>
            <a:off x="9067845" y="3705150"/>
            <a:ext cx="1898922" cy="12410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3454" y="3318810"/>
            <a:ext cx="367704" cy="435797"/>
          </a:xfrm>
          <a:prstGeom prst="rect">
            <a:avLst/>
          </a:prstGeom>
        </p:spPr>
      </p:pic>
      <p:sp>
        <p:nvSpPr>
          <p:cNvPr id="15" name="TextBox 14"/>
          <p:cNvSpPr txBox="1"/>
          <p:nvPr/>
        </p:nvSpPr>
        <p:spPr>
          <a:xfrm>
            <a:off x="10521115" y="3128069"/>
            <a:ext cx="1253228" cy="577081"/>
          </a:xfrm>
          <a:prstGeom prst="rect">
            <a:avLst/>
          </a:prstGeom>
          <a:noFill/>
        </p:spPr>
        <p:txBody>
          <a:bodyPr wrap="square" rtlCol="0">
            <a:spAutoFit/>
          </a:bodyPr>
          <a:lstStyle/>
          <a:p>
            <a:r>
              <a:rPr lang="en-GB" sz="1050" dirty="0"/>
              <a:t>You giving a specific answer and not being vague! </a:t>
            </a:r>
          </a:p>
        </p:txBody>
      </p:sp>
      <p:cxnSp>
        <p:nvCxnSpPr>
          <p:cNvPr id="24" name="Straight Arrow Connector 23"/>
          <p:cNvCxnSpPr/>
          <p:nvPr/>
        </p:nvCxnSpPr>
        <p:spPr>
          <a:xfrm flipH="1">
            <a:off x="10201158" y="3318810"/>
            <a:ext cx="319957" cy="90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a:stretch>
            <a:fillRect/>
          </a:stretch>
        </p:blipFill>
        <p:spPr>
          <a:xfrm>
            <a:off x="162782" y="103353"/>
            <a:ext cx="427417" cy="225062"/>
          </a:xfrm>
          <a:prstGeom prst="rect">
            <a:avLst/>
          </a:prstGeom>
        </p:spPr>
      </p:pic>
      <p:pic>
        <p:nvPicPr>
          <p:cNvPr id="26" name="Picture 25"/>
          <p:cNvPicPr>
            <a:picLocks noChangeAspect="1"/>
          </p:cNvPicPr>
          <p:nvPr/>
        </p:nvPicPr>
        <p:blipFill>
          <a:blip r:embed="rId6"/>
          <a:stretch>
            <a:fillRect/>
          </a:stretch>
        </p:blipFill>
        <p:spPr>
          <a:xfrm>
            <a:off x="733193" y="100934"/>
            <a:ext cx="427417" cy="225062"/>
          </a:xfrm>
          <a:prstGeom prst="rect">
            <a:avLst/>
          </a:prstGeom>
        </p:spPr>
      </p:pic>
      <p:pic>
        <p:nvPicPr>
          <p:cNvPr id="27" name="Picture 26"/>
          <p:cNvPicPr>
            <a:picLocks noChangeAspect="1"/>
          </p:cNvPicPr>
          <p:nvPr/>
        </p:nvPicPr>
        <p:blipFill>
          <a:blip r:embed="rId6"/>
          <a:stretch>
            <a:fillRect/>
          </a:stretch>
        </p:blipFill>
        <p:spPr>
          <a:xfrm>
            <a:off x="1354515" y="99725"/>
            <a:ext cx="427417" cy="225062"/>
          </a:xfrm>
          <a:prstGeom prst="rect">
            <a:avLst/>
          </a:prstGeom>
        </p:spPr>
      </p:pic>
      <p:pic>
        <p:nvPicPr>
          <p:cNvPr id="28" name="Picture 27"/>
          <p:cNvPicPr>
            <a:picLocks noChangeAspect="1"/>
          </p:cNvPicPr>
          <p:nvPr/>
        </p:nvPicPr>
        <p:blipFill>
          <a:blip r:embed="rId6"/>
          <a:stretch>
            <a:fillRect/>
          </a:stretch>
        </p:blipFill>
        <p:spPr>
          <a:xfrm>
            <a:off x="1978207" y="99120"/>
            <a:ext cx="427417" cy="225062"/>
          </a:xfrm>
          <a:prstGeom prst="rect">
            <a:avLst/>
          </a:prstGeom>
        </p:spPr>
      </p:pic>
      <p:pic>
        <p:nvPicPr>
          <p:cNvPr id="29" name="Picture 28"/>
          <p:cNvPicPr>
            <a:picLocks noChangeAspect="1"/>
          </p:cNvPicPr>
          <p:nvPr/>
        </p:nvPicPr>
        <p:blipFill>
          <a:blip r:embed="rId6"/>
          <a:stretch>
            <a:fillRect/>
          </a:stretch>
        </p:blipFill>
        <p:spPr>
          <a:xfrm>
            <a:off x="2599529" y="99120"/>
            <a:ext cx="427417" cy="225062"/>
          </a:xfrm>
          <a:prstGeom prst="rect">
            <a:avLst/>
          </a:prstGeom>
        </p:spPr>
      </p:pic>
      <p:pic>
        <p:nvPicPr>
          <p:cNvPr id="30" name="Picture 29"/>
          <p:cNvPicPr>
            <a:picLocks noChangeAspect="1"/>
          </p:cNvPicPr>
          <p:nvPr/>
        </p:nvPicPr>
        <p:blipFill>
          <a:blip r:embed="rId6"/>
          <a:stretch>
            <a:fillRect/>
          </a:stretch>
        </p:blipFill>
        <p:spPr>
          <a:xfrm>
            <a:off x="9174699" y="130075"/>
            <a:ext cx="427417" cy="225062"/>
          </a:xfrm>
          <a:prstGeom prst="rect">
            <a:avLst/>
          </a:prstGeom>
        </p:spPr>
      </p:pic>
      <p:pic>
        <p:nvPicPr>
          <p:cNvPr id="31" name="Picture 30"/>
          <p:cNvPicPr>
            <a:picLocks noChangeAspect="1"/>
          </p:cNvPicPr>
          <p:nvPr/>
        </p:nvPicPr>
        <p:blipFill>
          <a:blip r:embed="rId6"/>
          <a:stretch>
            <a:fillRect/>
          </a:stretch>
        </p:blipFill>
        <p:spPr>
          <a:xfrm>
            <a:off x="9763729" y="136772"/>
            <a:ext cx="427417" cy="225062"/>
          </a:xfrm>
          <a:prstGeom prst="rect">
            <a:avLst/>
          </a:prstGeom>
        </p:spPr>
      </p:pic>
      <p:pic>
        <p:nvPicPr>
          <p:cNvPr id="32" name="Picture 31"/>
          <p:cNvPicPr>
            <a:picLocks noChangeAspect="1"/>
          </p:cNvPicPr>
          <p:nvPr/>
        </p:nvPicPr>
        <p:blipFill>
          <a:blip r:embed="rId6"/>
          <a:stretch>
            <a:fillRect/>
          </a:stretch>
        </p:blipFill>
        <p:spPr>
          <a:xfrm>
            <a:off x="10385051" y="135563"/>
            <a:ext cx="427417" cy="225062"/>
          </a:xfrm>
          <a:prstGeom prst="rect">
            <a:avLst/>
          </a:prstGeom>
        </p:spPr>
      </p:pic>
      <p:pic>
        <p:nvPicPr>
          <p:cNvPr id="33" name="Picture 32"/>
          <p:cNvPicPr>
            <a:picLocks noChangeAspect="1"/>
          </p:cNvPicPr>
          <p:nvPr/>
        </p:nvPicPr>
        <p:blipFill>
          <a:blip r:embed="rId6"/>
          <a:stretch>
            <a:fillRect/>
          </a:stretch>
        </p:blipFill>
        <p:spPr>
          <a:xfrm>
            <a:off x="11008743" y="134958"/>
            <a:ext cx="427417" cy="225062"/>
          </a:xfrm>
          <a:prstGeom prst="rect">
            <a:avLst/>
          </a:prstGeom>
        </p:spPr>
      </p:pic>
      <p:pic>
        <p:nvPicPr>
          <p:cNvPr id="34" name="Picture 33"/>
          <p:cNvPicPr>
            <a:picLocks noChangeAspect="1"/>
          </p:cNvPicPr>
          <p:nvPr/>
        </p:nvPicPr>
        <p:blipFill>
          <a:blip r:embed="rId6"/>
          <a:stretch>
            <a:fillRect/>
          </a:stretch>
        </p:blipFill>
        <p:spPr>
          <a:xfrm>
            <a:off x="11630065" y="134958"/>
            <a:ext cx="427417" cy="225062"/>
          </a:xfrm>
          <a:prstGeom prst="rect">
            <a:avLst/>
          </a:prstGeom>
        </p:spPr>
      </p:pic>
      <p:sp>
        <p:nvSpPr>
          <p:cNvPr id="35" name="TextBox 34"/>
          <p:cNvSpPr txBox="1"/>
          <p:nvPr/>
        </p:nvSpPr>
        <p:spPr>
          <a:xfrm>
            <a:off x="7910084" y="5281084"/>
            <a:ext cx="4134706" cy="1323439"/>
          </a:xfrm>
          <a:prstGeom prst="rect">
            <a:avLst/>
          </a:prstGeom>
          <a:noFill/>
        </p:spPr>
        <p:txBody>
          <a:bodyPr wrap="square" rtlCol="0">
            <a:spAutoFit/>
          </a:bodyPr>
          <a:lstStyle/>
          <a:p>
            <a:r>
              <a:rPr lang="en-GB" sz="2000" b="1" u="sng" dirty="0"/>
              <a:t>Rule of 5: 5 </a:t>
            </a:r>
            <a:r>
              <a:rPr lang="en-GB" sz="2000" b="1" u="sng" dirty="0" err="1"/>
              <a:t>mins</a:t>
            </a:r>
            <a:r>
              <a:rPr lang="en-GB" sz="2000" b="1" u="sng" dirty="0"/>
              <a:t> per 4 marks</a:t>
            </a:r>
          </a:p>
          <a:p>
            <a:r>
              <a:rPr lang="en-GB" sz="2000" b="1" dirty="0"/>
              <a:t>4 mark Q= 5 </a:t>
            </a:r>
            <a:r>
              <a:rPr lang="en-GB" sz="2000" b="1" dirty="0" err="1"/>
              <a:t>mins</a:t>
            </a:r>
            <a:endParaRPr lang="en-GB" sz="2000" b="1" dirty="0"/>
          </a:p>
          <a:p>
            <a:r>
              <a:rPr lang="en-GB" sz="2000" b="1" dirty="0"/>
              <a:t>8 mark Q= 10 </a:t>
            </a:r>
            <a:r>
              <a:rPr lang="en-GB" sz="2000" b="1" dirty="0" err="1"/>
              <a:t>mins</a:t>
            </a:r>
            <a:endParaRPr lang="en-GB" sz="2000" b="1" dirty="0"/>
          </a:p>
          <a:p>
            <a:r>
              <a:rPr lang="en-GB" sz="2000" b="1" dirty="0"/>
              <a:t>12 mark Q= 15 </a:t>
            </a:r>
            <a:r>
              <a:rPr lang="en-GB" sz="2000" b="1" dirty="0" err="1"/>
              <a:t>mins</a:t>
            </a:r>
            <a:endParaRPr lang="en-GB" sz="2000" b="1" dirty="0"/>
          </a:p>
        </p:txBody>
      </p:sp>
      <p:sp>
        <p:nvSpPr>
          <p:cNvPr id="39" name="TextBox 38"/>
          <p:cNvSpPr txBox="1"/>
          <p:nvPr/>
        </p:nvSpPr>
        <p:spPr>
          <a:xfrm>
            <a:off x="10221940" y="6760670"/>
            <a:ext cx="1970060" cy="38535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52348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739a1c2c-df5d-43d9-a750-682eb6104b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10A1BC318C6944A88704DD94EF0FCD" ma:contentTypeVersion="1" ma:contentTypeDescription="Create a new document." ma:contentTypeScope="" ma:versionID="ac4287bdec8bbfaca41bd04045fc4f5a">
  <xsd:schema xmlns:xsd="http://www.w3.org/2001/XMLSchema" xmlns:xs="http://www.w3.org/2001/XMLSchema" xmlns:p="http://schemas.microsoft.com/office/2006/metadata/properties" xmlns:ns2="739a1c2c-df5d-43d9-a750-682eb6104bea" targetNamespace="http://schemas.microsoft.com/office/2006/metadata/properties" ma:root="true" ma:fieldsID="4d324451b5360f4a8d0390fe420e32d7" ns2:_="">
    <xsd:import namespace="739a1c2c-df5d-43d9-a750-682eb6104bea"/>
    <xsd:element name="properties">
      <xsd:complexType>
        <xsd:sequence>
          <xsd:element name="documentManagement">
            <xsd:complexType>
              <xsd:all>
                <xsd:element ref="ns2:Referenc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a1c2c-df5d-43d9-a750-682eb6104be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CDDBD4-51B0-4678-84BB-AAC235B226FB}">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739a1c2c-df5d-43d9-a750-682eb6104bea"/>
  </ds:schemaRefs>
</ds:datastoreItem>
</file>

<file path=customXml/itemProps2.xml><?xml version="1.0" encoding="utf-8"?>
<ds:datastoreItem xmlns:ds="http://schemas.openxmlformats.org/officeDocument/2006/customXml" ds:itemID="{52A6E25F-C795-48C7-B448-DF31D0F7538D}">
  <ds:schemaRefs>
    <ds:schemaRef ds:uri="http://schemas.microsoft.com/sharepoint/v3/contenttype/forms"/>
  </ds:schemaRefs>
</ds:datastoreItem>
</file>

<file path=customXml/itemProps3.xml><?xml version="1.0" encoding="utf-8"?>
<ds:datastoreItem xmlns:ds="http://schemas.openxmlformats.org/officeDocument/2006/customXml" ds:itemID="{2C29A20E-B29B-44D7-A30D-99375FD27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a1c2c-df5d-43d9-a750-682eb6104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TotalTime>
  <Words>2940</Words>
  <Application>Microsoft Office PowerPoint</Application>
  <PresentationFormat>Widescreen</PresentationFormat>
  <Paragraphs>199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USA 1920s: The Boom</vt:lpstr>
      <vt:lpstr>USA 1930s: The Depression</vt:lpstr>
      <vt:lpstr>USA Post War 1945-1973</vt:lpstr>
      <vt:lpstr>Paper 1 exam technique: USA 1920-73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1920s: The Boom</dc:title>
  <dc:creator>L. McIntyre</dc:creator>
  <cp:lastModifiedBy>Toni-Louise Younger</cp:lastModifiedBy>
  <cp:revision>12</cp:revision>
  <dcterms:created xsi:type="dcterms:W3CDTF">2019-03-21T10:36:09Z</dcterms:created>
  <dcterms:modified xsi:type="dcterms:W3CDTF">2020-03-26T09:52:37Z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0x0101002A10A1BC318C6944A88704DD94EF0FCD</vt:lpwstr>
  </property>
  <property fmtid="{D5CDD505-2E9C-101B-9397-08002B2CF9AE}" pid="3" name="Order">
    <vt:r8>45800</vt:r8>
  </property>
  <property fmtid="{D5CDD505-2E9C-101B-9397-08002B2CF9AE}" pid="4" name="ComplianceAssetId">
    <vt:lpwstr/>
  </property>
  <property fmtid="{D5CDD505-2E9C-101B-9397-08002B2CF9AE}" pid="5" name="_SourceUrl">
    <vt:lpwstr/>
  </property>
  <property fmtid="{D5CDD505-2E9C-101B-9397-08002B2CF9AE}" pid="6" name="_SharedFileIndex">
    <vt:lpwstr/>
  </property>
</Properties>
</file>