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6" r:id="rId5"/>
    <p:sldId id="258" r:id="rId6"/>
    <p:sldId id="257"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AA25B-146A-B22C-9BA4-B0DBFDB1E391}" v="712" dt="2020-06-07T17:29:59.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6" d="100"/>
          <a:sy n="36" d="100"/>
        </p:scale>
        <p:origin x="10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DF0FC6-1AA5-4982-8719-F0C22B25D45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111888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F0FC6-1AA5-4982-8719-F0C22B25D45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227710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F0FC6-1AA5-4982-8719-F0C22B25D45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15186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F0FC6-1AA5-4982-8719-F0C22B25D45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143571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F0FC6-1AA5-4982-8719-F0C22B25D45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40274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DF0FC6-1AA5-4982-8719-F0C22B25D459}"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6944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DF0FC6-1AA5-4982-8719-F0C22B25D459}" type="datetimeFigureOut">
              <a:rPr lang="en-GB" smtClean="0"/>
              <a:t>13/06/2020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282028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DF0FC6-1AA5-4982-8719-F0C22B25D459}" type="datetimeFigureOut">
              <a:rPr lang="en-GB" smtClean="0"/>
              <a:t>13/06/2020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334426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F0FC6-1AA5-4982-8719-F0C22B25D459}" type="datetimeFigureOut">
              <a:rPr lang="en-GB" smtClean="0"/>
              <a:t>13/06/2020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78251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DF0FC6-1AA5-4982-8719-F0C22B25D459}"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420528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DF0FC6-1AA5-4982-8719-F0C22B25D459}"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A8D5-AECE-49D5-A939-ECC7472B9C58}" type="slidenum">
              <a:rPr lang="en-GB" smtClean="0"/>
              <a:t>‹#›</a:t>
            </a:fld>
            <a:endParaRPr lang="en-GB"/>
          </a:p>
        </p:txBody>
      </p:sp>
    </p:spTree>
    <p:extLst>
      <p:ext uri="{BB962C8B-B14F-4D97-AF65-F5344CB8AC3E}">
        <p14:creationId xmlns:p14="http://schemas.microsoft.com/office/powerpoint/2010/main" val="248754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F0FC6-1AA5-4982-8719-F0C22B25D459}" type="datetimeFigureOut">
              <a:rPr lang="en-GB" smtClean="0"/>
              <a:t>13/06/2020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7A8D5-AECE-49D5-A939-ECC7472B9C58}" type="slidenum">
              <a:rPr lang="en-GB" smtClean="0"/>
              <a:t>‹#›</a:t>
            </a:fld>
            <a:endParaRPr lang="en-GB"/>
          </a:p>
        </p:txBody>
      </p:sp>
    </p:spTree>
    <p:extLst>
      <p:ext uri="{BB962C8B-B14F-4D97-AF65-F5344CB8AC3E}">
        <p14:creationId xmlns:p14="http://schemas.microsoft.com/office/powerpoint/2010/main" val="333492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bottle, photo, table, black&#10;&#10;Description generated with very high confidence">
            <a:extLst>
              <a:ext uri="{FF2B5EF4-FFF2-40B4-BE49-F238E27FC236}">
                <a16:creationId xmlns:a16="http://schemas.microsoft.com/office/drawing/2014/main" id="{E71B1253-8B44-415A-8EC4-92B7BD6B5A96}"/>
              </a:ext>
            </a:extLst>
          </p:cNvPr>
          <p:cNvPicPr>
            <a:picLocks noChangeAspect="1"/>
          </p:cNvPicPr>
          <p:nvPr/>
        </p:nvPicPr>
        <p:blipFill>
          <a:blip r:embed="rId2"/>
          <a:stretch>
            <a:fillRect/>
          </a:stretch>
        </p:blipFill>
        <p:spPr>
          <a:xfrm>
            <a:off x="317930" y="4714874"/>
            <a:ext cx="11344275" cy="1924050"/>
          </a:xfrm>
          <a:prstGeom prst="rect">
            <a:avLst/>
          </a:prstGeom>
        </p:spPr>
      </p:pic>
      <p:pic>
        <p:nvPicPr>
          <p:cNvPr id="3" name="Picture 3" descr="A picture containing object, honeycomb&#10;&#10;Description generated with very high confidence">
            <a:extLst>
              <a:ext uri="{FF2B5EF4-FFF2-40B4-BE49-F238E27FC236}">
                <a16:creationId xmlns:a16="http://schemas.microsoft.com/office/drawing/2014/main" id="{3EE37299-44E1-47FD-939D-344082614FE2}"/>
              </a:ext>
            </a:extLst>
          </p:cNvPr>
          <p:cNvPicPr>
            <a:picLocks noChangeAspect="1"/>
          </p:cNvPicPr>
          <p:nvPr/>
        </p:nvPicPr>
        <p:blipFill>
          <a:blip r:embed="rId3"/>
          <a:stretch>
            <a:fillRect/>
          </a:stretch>
        </p:blipFill>
        <p:spPr>
          <a:xfrm>
            <a:off x="2221642" y="1274290"/>
            <a:ext cx="2226534" cy="3437496"/>
          </a:xfrm>
          <a:prstGeom prst="rect">
            <a:avLst/>
          </a:prstGeom>
        </p:spPr>
      </p:pic>
      <p:pic>
        <p:nvPicPr>
          <p:cNvPr id="5" name="Picture 3" descr="A picture containing white, photo, hanging, table&#10;&#10;Description generated with very high confidence">
            <a:extLst>
              <a:ext uri="{FF2B5EF4-FFF2-40B4-BE49-F238E27FC236}">
                <a16:creationId xmlns:a16="http://schemas.microsoft.com/office/drawing/2014/main" id="{E1BF18E9-CE1B-42DC-8336-934207507E18}"/>
              </a:ext>
            </a:extLst>
          </p:cNvPr>
          <p:cNvPicPr>
            <a:picLocks noChangeAspect="1"/>
          </p:cNvPicPr>
          <p:nvPr/>
        </p:nvPicPr>
        <p:blipFill>
          <a:blip r:embed="rId4"/>
          <a:stretch>
            <a:fillRect/>
          </a:stretch>
        </p:blipFill>
        <p:spPr>
          <a:xfrm>
            <a:off x="4566078" y="1593249"/>
            <a:ext cx="5737140" cy="3125746"/>
          </a:xfrm>
          <a:prstGeom prst="rect">
            <a:avLst/>
          </a:prstGeom>
        </p:spPr>
      </p:pic>
      <p:pic>
        <p:nvPicPr>
          <p:cNvPr id="6" name="Picture 6" descr="A picture containing photo, table, bird&#10;&#10;Description generated with very high confidence">
            <a:extLst>
              <a:ext uri="{FF2B5EF4-FFF2-40B4-BE49-F238E27FC236}">
                <a16:creationId xmlns:a16="http://schemas.microsoft.com/office/drawing/2014/main" id="{4512EF8B-93BF-4BD4-A03D-BBF1F3FEC13D}"/>
              </a:ext>
            </a:extLst>
          </p:cNvPr>
          <p:cNvPicPr>
            <a:picLocks noChangeAspect="1"/>
          </p:cNvPicPr>
          <p:nvPr/>
        </p:nvPicPr>
        <p:blipFill>
          <a:blip r:embed="rId5"/>
          <a:stretch>
            <a:fillRect/>
          </a:stretch>
        </p:blipFill>
        <p:spPr>
          <a:xfrm>
            <a:off x="5233972" y="181808"/>
            <a:ext cx="6143625" cy="1533525"/>
          </a:xfrm>
          <a:prstGeom prst="rect">
            <a:avLst/>
          </a:prstGeom>
        </p:spPr>
      </p:pic>
      <p:sp>
        <p:nvSpPr>
          <p:cNvPr id="9" name="TextBox 8">
            <a:extLst>
              <a:ext uri="{FF2B5EF4-FFF2-40B4-BE49-F238E27FC236}">
                <a16:creationId xmlns:a16="http://schemas.microsoft.com/office/drawing/2014/main" id="{91A70897-FDBD-4E61-8C2B-8A60E6162DF1}"/>
              </a:ext>
            </a:extLst>
          </p:cNvPr>
          <p:cNvSpPr txBox="1"/>
          <p:nvPr/>
        </p:nvSpPr>
        <p:spPr>
          <a:xfrm>
            <a:off x="729049" y="224480"/>
            <a:ext cx="486444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accent1"/>
                </a:solidFill>
              </a:rPr>
              <a:t>The Brief</a:t>
            </a:r>
            <a:r>
              <a:rPr lang="en-US" sz="6000" dirty="0"/>
              <a:t> </a:t>
            </a:r>
          </a:p>
        </p:txBody>
      </p:sp>
    </p:spTree>
    <p:extLst>
      <p:ext uri="{BB962C8B-B14F-4D97-AF65-F5344CB8AC3E}">
        <p14:creationId xmlns:p14="http://schemas.microsoft.com/office/powerpoint/2010/main" val="102390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8D3301BD-18D2-40C1-B456-7DB5B36E9277}"/>
              </a:ext>
            </a:extLst>
          </p:cNvPr>
          <p:cNvPicPr>
            <a:picLocks noChangeAspect="1"/>
          </p:cNvPicPr>
          <p:nvPr/>
        </p:nvPicPr>
        <p:blipFill rotWithShape="1">
          <a:blip r:embed="rId2"/>
          <a:srcRect r="186" b="20743"/>
          <a:stretch/>
        </p:blipFill>
        <p:spPr>
          <a:xfrm>
            <a:off x="4643151" y="126640"/>
            <a:ext cx="7012494" cy="6726825"/>
          </a:xfrm>
          <a:prstGeom prst="rect">
            <a:avLst/>
          </a:prstGeom>
        </p:spPr>
      </p:pic>
      <p:sp>
        <p:nvSpPr>
          <p:cNvPr id="12" name="TextBox 11">
            <a:extLst>
              <a:ext uri="{FF2B5EF4-FFF2-40B4-BE49-F238E27FC236}">
                <a16:creationId xmlns:a16="http://schemas.microsoft.com/office/drawing/2014/main" id="{CD9125B9-E3BA-41E4-8ADF-EFFF6BB14543}"/>
              </a:ext>
            </a:extLst>
          </p:cNvPr>
          <p:cNvSpPr txBox="1"/>
          <p:nvPr/>
        </p:nvSpPr>
        <p:spPr>
          <a:xfrm>
            <a:off x="533399" y="368643"/>
            <a:ext cx="316538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1"/>
                </a:solidFill>
              </a:rPr>
              <a:t>Lesson 1</a:t>
            </a:r>
            <a:endParaRPr lang="en-US" sz="4400" dirty="0">
              <a:solidFill>
                <a:schemeClr val="accent1"/>
              </a:solidFill>
              <a:cs typeface="Calibri"/>
            </a:endParaRPr>
          </a:p>
          <a:p>
            <a:r>
              <a:rPr lang="en-US" dirty="0">
                <a:latin typeface="Abadi Extra Light"/>
                <a:cs typeface="Calibri"/>
              </a:rPr>
              <a:t>Answer questions 1-6 </a:t>
            </a:r>
          </a:p>
          <a:p>
            <a:r>
              <a:rPr lang="en-US" dirty="0">
                <a:latin typeface="Abadi Extra Light"/>
                <a:cs typeface="Calibri"/>
              </a:rPr>
              <a:t>Don't  forget to sketch out other logos you find online. </a:t>
            </a:r>
          </a:p>
        </p:txBody>
      </p:sp>
      <p:sp>
        <p:nvSpPr>
          <p:cNvPr id="14" name="Rectangle 13">
            <a:extLst>
              <a:ext uri="{FF2B5EF4-FFF2-40B4-BE49-F238E27FC236}">
                <a16:creationId xmlns:a16="http://schemas.microsoft.com/office/drawing/2014/main" id="{676AB4DA-8380-4AE0-9417-B231B8F44AF0}"/>
              </a:ext>
            </a:extLst>
          </p:cNvPr>
          <p:cNvSpPr/>
          <p:nvPr/>
        </p:nvSpPr>
        <p:spPr>
          <a:xfrm>
            <a:off x="531340" y="418069"/>
            <a:ext cx="3439296" cy="1596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43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B0A60F0C-B263-4CFE-80A0-7F0223799BF5}"/>
              </a:ext>
            </a:extLst>
          </p:cNvPr>
          <p:cNvPicPr>
            <a:picLocks noChangeAspect="1"/>
          </p:cNvPicPr>
          <p:nvPr/>
        </p:nvPicPr>
        <p:blipFill>
          <a:blip r:embed="rId2"/>
          <a:stretch>
            <a:fillRect/>
          </a:stretch>
        </p:blipFill>
        <p:spPr>
          <a:xfrm>
            <a:off x="234778" y="84543"/>
            <a:ext cx="11691551" cy="6668319"/>
          </a:xfrm>
          <a:prstGeom prst="rect">
            <a:avLst/>
          </a:prstGeom>
        </p:spPr>
      </p:pic>
      <p:sp>
        <p:nvSpPr>
          <p:cNvPr id="3" name="Rectangle 2">
            <a:extLst>
              <a:ext uri="{FF2B5EF4-FFF2-40B4-BE49-F238E27FC236}">
                <a16:creationId xmlns:a16="http://schemas.microsoft.com/office/drawing/2014/main" id="{066D470F-0CF2-45B6-A8E9-ABEAF465CC73}"/>
              </a:ext>
            </a:extLst>
          </p:cNvPr>
          <p:cNvSpPr/>
          <p:nvPr/>
        </p:nvSpPr>
        <p:spPr>
          <a:xfrm>
            <a:off x="438664" y="345988"/>
            <a:ext cx="360405" cy="32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38C3010-E711-42ED-A217-A034A6089C99}"/>
              </a:ext>
            </a:extLst>
          </p:cNvPr>
          <p:cNvSpPr/>
          <p:nvPr/>
        </p:nvSpPr>
        <p:spPr>
          <a:xfrm>
            <a:off x="438664" y="4598772"/>
            <a:ext cx="360405" cy="32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819B45-3AE0-4EED-A24C-38D9CEC7A07B}"/>
              </a:ext>
            </a:extLst>
          </p:cNvPr>
          <p:cNvSpPr txBox="1"/>
          <p:nvPr/>
        </p:nvSpPr>
        <p:spPr>
          <a:xfrm>
            <a:off x="357059" y="34676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Q5</a:t>
            </a:r>
          </a:p>
        </p:txBody>
      </p:sp>
      <p:sp>
        <p:nvSpPr>
          <p:cNvPr id="7" name="TextBox 6">
            <a:extLst>
              <a:ext uri="{FF2B5EF4-FFF2-40B4-BE49-F238E27FC236}">
                <a16:creationId xmlns:a16="http://schemas.microsoft.com/office/drawing/2014/main" id="{7B12D322-7B36-42AC-94D5-F10D8CD3FC66}"/>
              </a:ext>
            </a:extLst>
          </p:cNvPr>
          <p:cNvSpPr txBox="1"/>
          <p:nvPr/>
        </p:nvSpPr>
        <p:spPr>
          <a:xfrm>
            <a:off x="355772" y="459825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Q6</a:t>
            </a:r>
          </a:p>
        </p:txBody>
      </p:sp>
    </p:spTree>
    <p:extLst>
      <p:ext uri="{BB962C8B-B14F-4D97-AF65-F5344CB8AC3E}">
        <p14:creationId xmlns:p14="http://schemas.microsoft.com/office/powerpoint/2010/main" val="417669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text on a white background&#10;&#10;Description generated with very high confidence">
            <a:extLst>
              <a:ext uri="{FF2B5EF4-FFF2-40B4-BE49-F238E27FC236}">
                <a16:creationId xmlns:a16="http://schemas.microsoft.com/office/drawing/2014/main" id="{ADF59E28-6944-40F7-BEC2-131332AF0C00}"/>
              </a:ext>
            </a:extLst>
          </p:cNvPr>
          <p:cNvPicPr>
            <a:picLocks noChangeAspect="1"/>
          </p:cNvPicPr>
          <p:nvPr/>
        </p:nvPicPr>
        <p:blipFill rotWithShape="1">
          <a:blip r:embed="rId2"/>
          <a:srcRect l="50952" t="10597" r="476" b="-771"/>
          <a:stretch/>
        </p:blipFill>
        <p:spPr>
          <a:xfrm>
            <a:off x="2109547" y="3428973"/>
            <a:ext cx="1253192" cy="288683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48" y="4166529"/>
            <a:ext cx="1324328" cy="2032417"/>
          </a:xfrm>
          <a:prstGeom prst="rect">
            <a:avLst/>
          </a:prstGeom>
        </p:spPr>
      </p:pic>
      <p:sp>
        <p:nvSpPr>
          <p:cNvPr id="5" name="Rectangle 4"/>
          <p:cNvSpPr/>
          <p:nvPr/>
        </p:nvSpPr>
        <p:spPr>
          <a:xfrm>
            <a:off x="2891481" y="-39103"/>
            <a:ext cx="8633254" cy="2238049"/>
          </a:xfrm>
          <a:prstGeom prst="rect">
            <a:avLst/>
          </a:prstGeom>
        </p:spPr>
        <p:txBody>
          <a:bodyPr wrap="square">
            <a:spAutoFit/>
          </a:bodyPr>
          <a:lstStyle/>
          <a:p>
            <a:pPr algn="ctr">
              <a:lnSpc>
                <a:spcPct val="115000"/>
              </a:lnSpc>
              <a:spcAft>
                <a:spcPts val="1000"/>
              </a:spcAft>
            </a:pPr>
            <a:r>
              <a:rPr lang="en-GB" sz="2400" b="1" dirty="0">
                <a:effectLst/>
                <a:latin typeface="Century Gothic" panose="020B0502020202020204" pitchFamily="34" charset="0"/>
                <a:ea typeface="Times New Roman" panose="02020603050405020304" pitchFamily="18" charset="0"/>
                <a:cs typeface="Tahoma" panose="020B0604030504040204" pitchFamily="34" charset="0"/>
              </a:rPr>
              <a:t>CARE LABLES</a:t>
            </a:r>
            <a:endParaRPr lang="en-GB" sz="12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GB" dirty="0">
                <a:effectLst/>
                <a:latin typeface="Century Gothic" panose="020B0502020202020204" pitchFamily="34" charset="0"/>
                <a:ea typeface="Times New Roman" panose="02020603050405020304" pitchFamily="18" charset="0"/>
                <a:cs typeface="Tahoma" panose="020B0604030504040204" pitchFamily="34" charset="0"/>
              </a:rPr>
              <a:t>The world of care labels can be a confusing place. There are many </a:t>
            </a:r>
            <a:r>
              <a:rPr lang="en-GB" b="1" dirty="0">
                <a:effectLst/>
                <a:latin typeface="Century Gothic" panose="020B0502020202020204" pitchFamily="34" charset="0"/>
                <a:ea typeface="Times New Roman" panose="02020603050405020304" pitchFamily="18" charset="0"/>
                <a:cs typeface="Tahoma" panose="020B0604030504040204" pitchFamily="34" charset="0"/>
              </a:rPr>
              <a:t>symbols</a:t>
            </a:r>
            <a:r>
              <a:rPr lang="en-GB" dirty="0">
                <a:effectLst/>
                <a:latin typeface="Century Gothic" panose="020B0502020202020204" pitchFamily="34" charset="0"/>
                <a:ea typeface="Times New Roman" panose="02020603050405020304" pitchFamily="18" charset="0"/>
                <a:cs typeface="Tahoma" panose="020B0604030504040204" pitchFamily="34" charset="0"/>
              </a:rPr>
              <a:t>, all with slightly different meanings. Take a look at the inside of your top (usually at the bottom somewhere)... See if you can figure out how to care for your garment from the symbols shown... Confused? Keep reading and all will become clear.</a:t>
            </a:r>
            <a:endParaRPr lang="en-GB"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891480" y="2198946"/>
            <a:ext cx="9144000" cy="2224712"/>
          </a:xfrm>
          <a:prstGeom prst="rect">
            <a:avLst/>
          </a:prstGeom>
        </p:spPr>
        <p:txBody>
          <a:bodyPr wrap="square">
            <a:spAutoFit/>
          </a:bodyPr>
          <a:lstStyle/>
          <a:p>
            <a:pPr>
              <a:lnSpc>
                <a:spcPct val="115000"/>
              </a:lnSpc>
              <a:spcAft>
                <a:spcPts val="1000"/>
              </a:spcAft>
            </a:pPr>
            <a:r>
              <a:rPr lang="en-GB" sz="2000" b="1" dirty="0">
                <a:effectLst/>
                <a:latin typeface="Century Gothic" panose="020B0502020202020204" pitchFamily="34" charset="0"/>
                <a:ea typeface="Times New Roman" panose="02020603050405020304" pitchFamily="18" charset="0"/>
                <a:cs typeface="Tahoma" panose="020B0604030504040204" pitchFamily="34" charset="0"/>
              </a:rPr>
              <a:t>Why do we have Care Labels? </a:t>
            </a:r>
            <a:endParaRPr lang="en-GB" sz="11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600" dirty="0">
                <a:effectLst/>
                <a:latin typeface="Century Gothic" panose="020B0502020202020204" pitchFamily="34" charset="0"/>
                <a:ea typeface="Times New Roman" panose="02020603050405020304" pitchFamily="18" charset="0"/>
                <a:cs typeface="Tahoma" panose="020B0604030504040204" pitchFamily="34" charset="0"/>
              </a:rPr>
              <a:t>Imagine a world without them?! Your favourite tracksuit or jumper would be at risk of shrinking for a start! If you do your own washing you will know that they help us look after our garments by telling us how to wash and care for them but </a:t>
            </a:r>
            <a:r>
              <a:rPr lang="en-GB" sz="1600" b="1" dirty="0">
                <a:solidFill>
                  <a:srgbClr val="4F6228"/>
                </a:solidFill>
                <a:effectLst/>
                <a:latin typeface="Century Gothic" panose="020B0502020202020204" pitchFamily="34" charset="0"/>
                <a:ea typeface="Times New Roman" panose="02020603050405020304" pitchFamily="18" charset="0"/>
                <a:cs typeface="Tahoma" panose="020B0604030504040204" pitchFamily="34" charset="0"/>
              </a:rPr>
              <a:t>why use symbols and not words</a:t>
            </a:r>
            <a:r>
              <a:rPr lang="en-GB" sz="1600" dirty="0">
                <a:effectLst/>
                <a:latin typeface="Century Gothic" panose="020B0502020202020204" pitchFamily="34" charset="0"/>
                <a:ea typeface="Times New Roman" panose="02020603050405020304" pitchFamily="18" charset="0"/>
                <a:cs typeface="Tahoma" panose="020B0604030504040204" pitchFamily="34" charset="0"/>
              </a:rPr>
              <a:t>? Take a minute to think...</a:t>
            </a:r>
            <a:endParaRPr lang="en-GB" sz="12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dirty="0">
                <a:effectLst/>
                <a:latin typeface="Century Gothic" panose="020B0502020202020204" pitchFamily="34" charset="0"/>
                <a:ea typeface="Times New Roman" panose="02020603050405020304" pitchFamily="18" charset="0"/>
                <a:cs typeface="Tahoma" panose="020B0604030504040204" pitchFamily="34" charset="0"/>
              </a:rPr>
              <a:t> </a:t>
            </a:r>
            <a:endParaRPr lang="en-GB" sz="12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2821459" y="3898728"/>
            <a:ext cx="8773297" cy="674736"/>
          </a:xfrm>
          <a:prstGeom prst="rect">
            <a:avLst/>
          </a:prstGeom>
        </p:spPr>
        <p:txBody>
          <a:bodyPr wrap="square" anchor="t">
            <a:spAutoFit/>
          </a:bodyPr>
          <a:lstStyle/>
          <a:p>
            <a:pPr>
              <a:lnSpc>
                <a:spcPct val="115000"/>
              </a:lnSpc>
            </a:pPr>
            <a:r>
              <a:rPr lang="en-GB" b="1" dirty="0">
                <a:latin typeface="Comic Sans MS"/>
                <a:ea typeface="Times New Roman" panose="02020603050405020304" pitchFamily="18" charset="0"/>
                <a:cs typeface="Tahoma"/>
              </a:rPr>
              <a:t>Give at least 3 reasons</a:t>
            </a:r>
            <a:r>
              <a:rPr lang="en-GB" b="1" dirty="0">
                <a:effectLst/>
                <a:latin typeface="Comic Sans MS"/>
                <a:ea typeface="Times New Roman" panose="02020603050405020304" pitchFamily="18" charset="0"/>
                <a:cs typeface="Tahoma"/>
              </a:rPr>
              <a:t> </a:t>
            </a:r>
            <a:r>
              <a:rPr lang="en-GB" b="1" dirty="0">
                <a:latin typeface="Comic Sans MS"/>
                <a:ea typeface="Times New Roman" panose="02020603050405020304" pitchFamily="18" charset="0"/>
                <a:cs typeface="Tahoma"/>
              </a:rPr>
              <a:t>why we </a:t>
            </a:r>
            <a:r>
              <a:rPr lang="en-GB" b="1" dirty="0">
                <a:effectLst/>
                <a:latin typeface="Comic Sans MS"/>
                <a:ea typeface="Times New Roman" panose="02020603050405020304" pitchFamily="18" charset="0"/>
                <a:cs typeface="Tahoma"/>
              </a:rPr>
              <a:t>have care labels:</a:t>
            </a:r>
            <a:endParaRPr lang="en-GB" sz="1200" dirty="0">
              <a:effectLst/>
              <a:latin typeface="Comic Sans MS"/>
              <a:ea typeface="Times New Roman" panose="02020603050405020304" pitchFamily="18" charset="0"/>
              <a:cs typeface="Tahoma"/>
            </a:endParaRPr>
          </a:p>
          <a:p>
            <a:pPr marL="342900" lvl="0" indent="-342900">
              <a:lnSpc>
                <a:spcPct val="115000"/>
              </a:lnSpc>
              <a:spcAft>
                <a:spcPts val="0"/>
              </a:spcAft>
              <a:buFont typeface="Symbol" panose="05050102010706020507" pitchFamily="18" charset="2"/>
              <a:buChar char=""/>
            </a:pPr>
            <a:endParaRPr lang="en-GB" sz="1600" b="1" dirty="0">
              <a:solidFill>
                <a:srgbClr val="943634"/>
              </a:solidFill>
              <a:effectLst/>
              <a:latin typeface="Comic Sans MS"/>
              <a:ea typeface="Times New Roman" panose="02020603050405020304" pitchFamily="18" charset="0"/>
              <a:cs typeface="Tahoma"/>
            </a:endParaRPr>
          </a:p>
        </p:txBody>
      </p:sp>
      <p:sp>
        <p:nvSpPr>
          <p:cNvPr id="3" name="TextBox 2">
            <a:extLst>
              <a:ext uri="{FF2B5EF4-FFF2-40B4-BE49-F238E27FC236}">
                <a16:creationId xmlns:a16="http://schemas.microsoft.com/office/drawing/2014/main" id="{AA41CD53-0B77-4C7C-B4CF-311B6EC53631}"/>
              </a:ext>
            </a:extLst>
          </p:cNvPr>
          <p:cNvSpPr txBox="1"/>
          <p:nvPr/>
        </p:nvSpPr>
        <p:spPr>
          <a:xfrm>
            <a:off x="265670" y="358346"/>
            <a:ext cx="274320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5B9BD5"/>
                </a:solidFill>
                <a:cs typeface="Segoe UI"/>
              </a:rPr>
              <a:t>Lesson 2</a:t>
            </a:r>
            <a:endParaRPr lang="en-US" sz="4400" dirty="0">
              <a:cs typeface="Segoe UI"/>
            </a:endParaRPr>
          </a:p>
          <a:p>
            <a:r>
              <a:rPr lang="en-US" dirty="0">
                <a:latin typeface="Abadi Extra Light"/>
                <a:cs typeface="Segoe UI"/>
              </a:rPr>
              <a:t>Complete slides 4,5 and 6  ​</a:t>
            </a:r>
          </a:p>
        </p:txBody>
      </p:sp>
      <p:sp>
        <p:nvSpPr>
          <p:cNvPr id="10" name="Rectangle 9">
            <a:extLst>
              <a:ext uri="{FF2B5EF4-FFF2-40B4-BE49-F238E27FC236}">
                <a16:creationId xmlns:a16="http://schemas.microsoft.com/office/drawing/2014/main" id="{79600614-FE4C-4F88-B665-D3D9BDD0659C}"/>
              </a:ext>
            </a:extLst>
          </p:cNvPr>
          <p:cNvSpPr/>
          <p:nvPr/>
        </p:nvSpPr>
        <p:spPr>
          <a:xfrm>
            <a:off x="191529" y="418069"/>
            <a:ext cx="2625810" cy="988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84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very high confidence">
            <a:extLst>
              <a:ext uri="{FF2B5EF4-FFF2-40B4-BE49-F238E27FC236}">
                <a16:creationId xmlns:a16="http://schemas.microsoft.com/office/drawing/2014/main" id="{91F94308-5410-40D1-AFC0-E5B6D9D4B066}"/>
              </a:ext>
            </a:extLst>
          </p:cNvPr>
          <p:cNvPicPr>
            <a:picLocks noChangeAspect="1"/>
          </p:cNvPicPr>
          <p:nvPr/>
        </p:nvPicPr>
        <p:blipFill rotWithShape="1">
          <a:blip r:embed="rId2"/>
          <a:srcRect l="50952" t="10597" r="476" b="-771"/>
          <a:stretch/>
        </p:blipFill>
        <p:spPr>
          <a:xfrm>
            <a:off x="997438" y="1503379"/>
            <a:ext cx="2097570" cy="4812431"/>
          </a:xfrm>
          <a:prstGeom prst="rect">
            <a:avLst/>
          </a:prstGeom>
        </p:spPr>
      </p:pic>
      <p:sp>
        <p:nvSpPr>
          <p:cNvPr id="4" name="TextBox 3">
            <a:extLst>
              <a:ext uri="{FF2B5EF4-FFF2-40B4-BE49-F238E27FC236}">
                <a16:creationId xmlns:a16="http://schemas.microsoft.com/office/drawing/2014/main" id="{070F97CF-9237-4215-ACFD-2310243B3CC2}"/>
              </a:ext>
            </a:extLst>
          </p:cNvPr>
          <p:cNvSpPr txBox="1"/>
          <p:nvPr/>
        </p:nvSpPr>
        <p:spPr>
          <a:xfrm>
            <a:off x="1192426" y="698156"/>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5 symbols on care </a:t>
            </a:r>
            <a:r>
              <a:rPr lang="en-US" b="1" dirty="0" err="1"/>
              <a:t>lables</a:t>
            </a:r>
            <a:r>
              <a:rPr lang="en-US" b="1" dirty="0"/>
              <a:t> </a:t>
            </a:r>
            <a:endParaRPr lang="en-US" b="1" dirty="0">
              <a:cs typeface="Calibri"/>
            </a:endParaRPr>
          </a:p>
          <a:p>
            <a:r>
              <a:rPr lang="en-US" b="1" dirty="0">
                <a:cs typeface="Calibri"/>
              </a:rPr>
              <a:t>Name each symbol </a:t>
            </a:r>
            <a:endParaRPr lang="en-US" b="1" dirty="0"/>
          </a:p>
        </p:txBody>
      </p:sp>
      <p:sp>
        <p:nvSpPr>
          <p:cNvPr id="5" name="TextBox 4">
            <a:extLst>
              <a:ext uri="{FF2B5EF4-FFF2-40B4-BE49-F238E27FC236}">
                <a16:creationId xmlns:a16="http://schemas.microsoft.com/office/drawing/2014/main" id="{20C69528-10CA-48EA-BB12-D1C3E54DEDBB}"/>
              </a:ext>
            </a:extLst>
          </p:cNvPr>
          <p:cNvSpPr txBox="1"/>
          <p:nvPr/>
        </p:nvSpPr>
        <p:spPr>
          <a:xfrm>
            <a:off x="3931508" y="1655804"/>
            <a:ext cx="274319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1.</a:t>
            </a:r>
          </a:p>
          <a:p>
            <a:endParaRPr lang="en-US" dirty="0">
              <a:cs typeface="Calibri"/>
            </a:endParaRPr>
          </a:p>
          <a:p>
            <a:endParaRPr lang="en-US" dirty="0">
              <a:cs typeface="Calibri"/>
            </a:endParaRPr>
          </a:p>
          <a:p>
            <a:endParaRPr lang="en-US" dirty="0">
              <a:cs typeface="Calibri"/>
            </a:endParaRPr>
          </a:p>
          <a:p>
            <a:r>
              <a:rPr lang="en-US" dirty="0">
                <a:cs typeface="Calibri"/>
              </a:rPr>
              <a:t>2.</a:t>
            </a:r>
          </a:p>
          <a:p>
            <a:endParaRPr lang="en-US" dirty="0">
              <a:cs typeface="Calibri"/>
            </a:endParaRPr>
          </a:p>
          <a:p>
            <a:endParaRPr lang="en-US" dirty="0">
              <a:cs typeface="Calibri"/>
            </a:endParaRPr>
          </a:p>
          <a:p>
            <a:r>
              <a:rPr lang="en-US" dirty="0">
                <a:cs typeface="Calibri"/>
              </a:rPr>
              <a:t>3.</a:t>
            </a:r>
          </a:p>
          <a:p>
            <a:endParaRPr lang="en-US" dirty="0">
              <a:cs typeface="Calibri"/>
            </a:endParaRPr>
          </a:p>
          <a:p>
            <a:endParaRPr lang="en-US" dirty="0">
              <a:cs typeface="Calibri"/>
            </a:endParaRPr>
          </a:p>
          <a:p>
            <a:r>
              <a:rPr lang="en-US" dirty="0">
                <a:cs typeface="Calibri"/>
              </a:rPr>
              <a:t>4.</a:t>
            </a:r>
          </a:p>
          <a:p>
            <a:endParaRPr lang="en-US" dirty="0">
              <a:cs typeface="Calibri"/>
            </a:endParaRPr>
          </a:p>
          <a:p>
            <a:endParaRPr lang="en-US" dirty="0">
              <a:cs typeface="Calibri"/>
            </a:endParaRPr>
          </a:p>
          <a:p>
            <a:endParaRPr lang="en-US" dirty="0">
              <a:cs typeface="Calibri"/>
            </a:endParaRPr>
          </a:p>
          <a:p>
            <a:r>
              <a:rPr lang="en-US" dirty="0">
                <a:cs typeface="Calibri"/>
              </a:rPr>
              <a:t>5.</a:t>
            </a:r>
          </a:p>
        </p:txBody>
      </p:sp>
    </p:spTree>
    <p:extLst>
      <p:ext uri="{BB962C8B-B14F-4D97-AF65-F5344CB8AC3E}">
        <p14:creationId xmlns:p14="http://schemas.microsoft.com/office/powerpoint/2010/main" val="14897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359" y="98854"/>
            <a:ext cx="2363329" cy="3212757"/>
          </a:xfrm>
          <a:prstGeom prst="rect">
            <a:avLst/>
          </a:prstGeom>
        </p:spPr>
      </p:pic>
      <p:pic>
        <p:nvPicPr>
          <p:cNvPr id="5" name="Picture 4"/>
          <p:cNvPicPr>
            <a:picLocks noChangeAspect="1"/>
          </p:cNvPicPr>
          <p:nvPr/>
        </p:nvPicPr>
        <p:blipFill>
          <a:blip r:embed="rId3"/>
          <a:stretch>
            <a:fillRect/>
          </a:stretch>
        </p:blipFill>
        <p:spPr>
          <a:xfrm>
            <a:off x="2625811" y="98854"/>
            <a:ext cx="2539729" cy="3212757"/>
          </a:xfrm>
          <a:prstGeom prst="rect">
            <a:avLst/>
          </a:prstGeom>
        </p:spPr>
      </p:pic>
      <p:pic>
        <p:nvPicPr>
          <p:cNvPr id="6" name="Picture 5"/>
          <p:cNvPicPr>
            <a:picLocks noChangeAspect="1"/>
          </p:cNvPicPr>
          <p:nvPr/>
        </p:nvPicPr>
        <p:blipFill rotWithShape="1">
          <a:blip r:embed="rId4"/>
          <a:srcRect l="2739"/>
          <a:stretch/>
        </p:blipFill>
        <p:spPr>
          <a:xfrm>
            <a:off x="5263978" y="98854"/>
            <a:ext cx="3495319" cy="3210489"/>
          </a:xfrm>
          <a:prstGeom prst="rect">
            <a:avLst/>
          </a:prstGeom>
        </p:spPr>
      </p:pic>
      <p:pic>
        <p:nvPicPr>
          <p:cNvPr id="7" name="Picture 6"/>
          <p:cNvPicPr>
            <a:picLocks noChangeAspect="1"/>
          </p:cNvPicPr>
          <p:nvPr/>
        </p:nvPicPr>
        <p:blipFill>
          <a:blip r:embed="rId5"/>
          <a:stretch>
            <a:fillRect/>
          </a:stretch>
        </p:blipFill>
        <p:spPr>
          <a:xfrm>
            <a:off x="8759297" y="0"/>
            <a:ext cx="3312427" cy="3023287"/>
          </a:xfrm>
          <a:prstGeom prst="rect">
            <a:avLst/>
          </a:prstGeom>
        </p:spPr>
      </p:pic>
      <p:sp>
        <p:nvSpPr>
          <p:cNvPr id="8" name="Rectangle 7"/>
          <p:cNvSpPr/>
          <p:nvPr/>
        </p:nvSpPr>
        <p:spPr>
          <a:xfrm>
            <a:off x="103359" y="3742543"/>
            <a:ext cx="11700639" cy="1302344"/>
          </a:xfrm>
          <a:prstGeom prst="rect">
            <a:avLst/>
          </a:prstGeom>
        </p:spPr>
        <p:txBody>
          <a:bodyPr wrap="none" anchor="t">
            <a:spAutoFit/>
          </a:bodyPr>
          <a:lstStyle/>
          <a:p>
            <a:pPr algn="ctr">
              <a:lnSpc>
                <a:spcPct val="115000"/>
              </a:lnSpc>
              <a:spcAft>
                <a:spcPts val="1000"/>
              </a:spcAft>
            </a:pPr>
            <a:r>
              <a:rPr lang="en-GB" sz="3200" b="1" dirty="0">
                <a:latin typeface="Century Gothic"/>
                <a:ea typeface="Times New Roman" panose="02020603050405020304" pitchFamily="18" charset="0"/>
                <a:cs typeface="Tahoma"/>
              </a:rPr>
              <a:t>Use the internet to find inspiration!</a:t>
            </a:r>
          </a:p>
          <a:p>
            <a:pPr algn="ctr">
              <a:lnSpc>
                <a:spcPct val="115000"/>
              </a:lnSpc>
              <a:spcAft>
                <a:spcPts val="1000"/>
              </a:spcAft>
            </a:pPr>
            <a:r>
              <a:rPr lang="en-GB" sz="3200" b="1" dirty="0">
                <a:latin typeface="Century Gothic" panose="020B0502020202020204" pitchFamily="34" charset="0"/>
                <a:ea typeface="Times New Roman" panose="02020603050405020304" pitchFamily="18" charset="0"/>
                <a:cs typeface="Tahoma" panose="020B0604030504040204" pitchFamily="34" charset="0"/>
              </a:rPr>
              <a:t>You want your kit to stand out, to be colourful, innovative. </a:t>
            </a:r>
            <a:endParaRPr lang="en-GB" sz="32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A2244B-C603-4C2B-8AFB-E80DB4FEC3EE}"/>
              </a:ext>
            </a:extLst>
          </p:cNvPr>
          <p:cNvSpPr txBox="1"/>
          <p:nvPr/>
        </p:nvSpPr>
        <p:spPr>
          <a:xfrm>
            <a:off x="471616" y="5249561"/>
            <a:ext cx="100954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a:t>Find 5 images online that you will use to inspire your design.</a:t>
            </a:r>
          </a:p>
          <a:p>
            <a:pPr marL="342900" indent="-342900">
              <a:buAutoNum type="arabicPeriod"/>
            </a:pPr>
            <a:endParaRPr lang="en-US" dirty="0">
              <a:cs typeface="Calibri"/>
            </a:endParaRPr>
          </a:p>
          <a:p>
            <a:pPr marL="342900" indent="-342900">
              <a:buAutoNum type="arabicPeriod"/>
            </a:pPr>
            <a:r>
              <a:rPr lang="en-US" dirty="0">
                <a:cs typeface="Calibri"/>
              </a:rPr>
              <a:t>Explain why you select these 5 images. </a:t>
            </a:r>
          </a:p>
        </p:txBody>
      </p:sp>
    </p:spTree>
    <p:extLst>
      <p:ext uri="{BB962C8B-B14F-4D97-AF65-F5344CB8AC3E}">
        <p14:creationId xmlns:p14="http://schemas.microsoft.com/office/powerpoint/2010/main" val="226893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white, photo, hanging, table&#10;&#10;Description generated with very high confidence">
            <a:extLst>
              <a:ext uri="{FF2B5EF4-FFF2-40B4-BE49-F238E27FC236}">
                <a16:creationId xmlns:a16="http://schemas.microsoft.com/office/drawing/2014/main" id="{AD68C45A-99CD-42FC-95FD-32ADC893D090}"/>
              </a:ext>
            </a:extLst>
          </p:cNvPr>
          <p:cNvPicPr>
            <a:picLocks noChangeAspect="1"/>
          </p:cNvPicPr>
          <p:nvPr/>
        </p:nvPicPr>
        <p:blipFill>
          <a:blip r:embed="rId2"/>
          <a:stretch>
            <a:fillRect/>
          </a:stretch>
        </p:blipFill>
        <p:spPr>
          <a:xfrm>
            <a:off x="107349" y="357574"/>
            <a:ext cx="11967004" cy="6503258"/>
          </a:xfrm>
          <a:prstGeom prst="rect">
            <a:avLst/>
          </a:prstGeom>
        </p:spPr>
      </p:pic>
      <p:sp>
        <p:nvSpPr>
          <p:cNvPr id="6" name="TextBox 5">
            <a:extLst>
              <a:ext uri="{FF2B5EF4-FFF2-40B4-BE49-F238E27FC236}">
                <a16:creationId xmlns:a16="http://schemas.microsoft.com/office/drawing/2014/main" id="{864E467C-752C-4A05-83AD-915365D800FA}"/>
              </a:ext>
            </a:extLst>
          </p:cNvPr>
          <p:cNvSpPr txBox="1"/>
          <p:nvPr/>
        </p:nvSpPr>
        <p:spPr>
          <a:xfrm>
            <a:off x="317157" y="131805"/>
            <a:ext cx="832433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5B9BD5"/>
                </a:solidFill>
                <a:cs typeface="Segoe UI"/>
              </a:rPr>
              <a:t>Lesson 3 </a:t>
            </a:r>
            <a:r>
              <a:rPr lang="en-US" dirty="0">
                <a:solidFill>
                  <a:srgbClr val="000000"/>
                </a:solidFill>
                <a:latin typeface="Abadi Extra Light"/>
                <a:cs typeface="Segoe UI"/>
              </a:rPr>
              <a:t>Complete</a:t>
            </a:r>
            <a:r>
              <a:rPr lang="en-US" dirty="0">
                <a:latin typeface="Abadi Extra Light"/>
                <a:cs typeface="Segoe UI"/>
              </a:rPr>
              <a:t> the design for your football kit. Include </a:t>
            </a:r>
            <a:r>
              <a:rPr lang="en-US" dirty="0" err="1">
                <a:latin typeface="Abadi Extra Light"/>
                <a:cs typeface="Segoe UI"/>
              </a:rPr>
              <a:t>colour</a:t>
            </a:r>
            <a:r>
              <a:rPr lang="en-US" dirty="0">
                <a:latin typeface="Abadi Extra Light"/>
                <a:cs typeface="Segoe UI"/>
              </a:rPr>
              <a:t>.   </a:t>
            </a:r>
            <a:endParaRPr lang="en-US">
              <a:cs typeface="Calibri"/>
            </a:endParaRPr>
          </a:p>
        </p:txBody>
      </p:sp>
      <p:sp>
        <p:nvSpPr>
          <p:cNvPr id="8" name="Rectangle 7">
            <a:extLst>
              <a:ext uri="{FF2B5EF4-FFF2-40B4-BE49-F238E27FC236}">
                <a16:creationId xmlns:a16="http://schemas.microsoft.com/office/drawing/2014/main" id="{1E96F186-2AE5-4B29-BD5C-1A970241432B}"/>
              </a:ext>
            </a:extLst>
          </p:cNvPr>
          <p:cNvSpPr/>
          <p:nvPr/>
        </p:nvSpPr>
        <p:spPr>
          <a:xfrm>
            <a:off x="315096" y="129745"/>
            <a:ext cx="7238999" cy="77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52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249</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Abadi Extra Light</vt:lpstr>
      <vt:lpstr>Arial</vt:lpstr>
      <vt:lpstr>Calibri</vt:lpstr>
      <vt:lpstr>Calibri Light</vt:lpstr>
      <vt:lpstr>Century Gothic</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Smith</dc:creator>
  <cp:lastModifiedBy>Toni-Louise</cp:lastModifiedBy>
  <cp:revision>230</cp:revision>
  <dcterms:created xsi:type="dcterms:W3CDTF">2019-06-19T11:00:24Z</dcterms:created>
  <dcterms:modified xsi:type="dcterms:W3CDTF">2020-06-13T08:07:27Z</dcterms:modified>
</cp:coreProperties>
</file>