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75" r:id="rId5"/>
    <p:sldId id="267" r:id="rId6"/>
    <p:sldId id="268" r:id="rId7"/>
    <p:sldId id="269" r:id="rId8"/>
    <p:sldId id="270" r:id="rId9"/>
    <p:sldId id="271" r:id="rId10"/>
    <p:sldId id="273" r:id="rId11"/>
    <p:sldId id="274"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4" d="100"/>
          <a:sy n="44" d="100"/>
        </p:scale>
        <p:origin x="8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23A9-30B0-4F1D-9549-F312E9920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D166BF-AEB9-42FC-A787-6368A0A80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E4713D-2E7E-417C-AC4C-9E2E66CD86BD}"/>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739DD5AF-6AB0-41C7-A839-0FA800805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44B0D-A884-4537-93AB-B6F50843A1CB}"/>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92747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2449-8462-4EC3-933F-F30AEFFDE0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E447B4-CE8B-426E-B398-30F8EFD5C6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D60B4-5966-4635-AAD3-00D787E356E7}"/>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799962F6-6823-45D0-B3DA-11A2492C6C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6EFB8-6280-4996-9421-AF11DBDEA2F4}"/>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131242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FE643-2FD3-4EE2-8D13-C37EDCB283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273AFB-7462-4E3E-9011-B93B26D1E0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15D527-6BAA-4B61-9041-47D5A38A825A}"/>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5EEB2777-8C95-4CFA-9368-D0B387AC5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D2710-8FC5-4B72-8F0B-C877FED35731}"/>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49268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7C53-B61F-4AA9-9E08-BDE76BA348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5DD773-8765-4E2E-8284-068581296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A94E5-5C3F-4E30-8CC3-D9B16440A239}"/>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20503B6F-DF45-4A8C-B220-CB2214CB71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79AE9-E70C-4F46-BC9F-9DCC45541CEA}"/>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220803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FF79-9891-47E0-BF09-4B0CC39C5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6C5079-FD8A-49F4-89F8-DCA793997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2B8B1A-79C3-4306-80C7-3E34293C6A56}"/>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326C05C8-9F93-47EC-8F74-3EFA85D92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BF5C4-03A0-4621-A1B6-6397F22A1510}"/>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384788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D377-AD80-4A54-9DF1-51AAEE7BF3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90D304-38F5-4103-95E3-8F4DD30E4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1EC716-534C-4990-9A4B-FB7826594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3F435-E4C2-4211-B5BF-86D88A53BF3C}"/>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6" name="Footer Placeholder 5">
            <a:extLst>
              <a:ext uri="{FF2B5EF4-FFF2-40B4-BE49-F238E27FC236}">
                <a16:creationId xmlns:a16="http://schemas.microsoft.com/office/drawing/2014/main" id="{EF192E16-A26F-475E-B60D-E470F9C31E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E8751-05F4-46D8-A323-FFFFA4112FD8}"/>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157991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1566-8607-4CEB-B61C-8900FC3B64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1D2256-BB2C-40B2-8BE2-67BD8AACC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E8F224-60FD-4565-9641-43E3D41E2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C2FC24-F38B-404E-A542-723F484AA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6F786-9CCA-4D18-83AE-208970375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3D0F92-BC6A-4490-AB54-99C7353ED901}"/>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8" name="Footer Placeholder 7">
            <a:extLst>
              <a:ext uri="{FF2B5EF4-FFF2-40B4-BE49-F238E27FC236}">
                <a16:creationId xmlns:a16="http://schemas.microsoft.com/office/drawing/2014/main" id="{64B9D4DA-57DB-4E53-B00F-3B5EF66A48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A2CFA4-9144-46CD-BF6D-71C9039C5E2F}"/>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413101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557F-72AD-4BB7-97BB-0863B6F564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AEE723-FAE0-418C-B80E-277004A1A25B}"/>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4" name="Footer Placeholder 3">
            <a:extLst>
              <a:ext uri="{FF2B5EF4-FFF2-40B4-BE49-F238E27FC236}">
                <a16:creationId xmlns:a16="http://schemas.microsoft.com/office/drawing/2014/main" id="{A00A81A5-5C3B-460C-AFBA-F14D419B0A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56469D-508B-43F5-B237-3CA3E4FDF630}"/>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5696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CCFC3-71EA-47BE-8FAE-A639EFC8559E}"/>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3" name="Footer Placeholder 2">
            <a:extLst>
              <a:ext uri="{FF2B5EF4-FFF2-40B4-BE49-F238E27FC236}">
                <a16:creationId xmlns:a16="http://schemas.microsoft.com/office/drawing/2014/main" id="{34E8EC4C-8A45-41BF-8579-E4F12471E3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BAD5E1-BA61-4F75-891F-DF3CB9DF6912}"/>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152616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04CE-F6F7-4DDF-AB17-ED1DEB33B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C25C51-9A20-4B19-90D2-7434F1B50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7135F3-2741-4804-A72E-699CCC3EB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DD576-B07E-4385-85B7-13EB9411C3C1}"/>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6" name="Footer Placeholder 5">
            <a:extLst>
              <a:ext uri="{FF2B5EF4-FFF2-40B4-BE49-F238E27FC236}">
                <a16:creationId xmlns:a16="http://schemas.microsoft.com/office/drawing/2014/main" id="{36E2149E-171E-4727-A469-2C403AFC3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59632-1BFD-44D0-9C8C-D0661AD8B113}"/>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221699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045B-E4B1-47FB-9E76-78A80FE47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3E757D-34F3-4E00-91D0-6071CBB8A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8DE651-3B75-4C54-A05B-9E3FCDE6F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42DA9-C65F-4E48-9EB8-F5D8A7FC572B}"/>
              </a:ext>
            </a:extLst>
          </p:cNvPr>
          <p:cNvSpPr>
            <a:spLocks noGrp="1"/>
          </p:cNvSpPr>
          <p:nvPr>
            <p:ph type="dt" sz="half" idx="10"/>
          </p:nvPr>
        </p:nvSpPr>
        <p:spPr/>
        <p:txBody>
          <a:bodyPr/>
          <a:lstStyle/>
          <a:p>
            <a:fld id="{AA0E4253-309E-4C5C-9D8E-2F8C63E4C7F7}" type="datetimeFigureOut">
              <a:rPr lang="en-GB" smtClean="0"/>
              <a:t>22/04/2020</a:t>
            </a:fld>
            <a:endParaRPr lang="en-GB"/>
          </a:p>
        </p:txBody>
      </p:sp>
      <p:sp>
        <p:nvSpPr>
          <p:cNvPr id="6" name="Footer Placeholder 5">
            <a:extLst>
              <a:ext uri="{FF2B5EF4-FFF2-40B4-BE49-F238E27FC236}">
                <a16:creationId xmlns:a16="http://schemas.microsoft.com/office/drawing/2014/main" id="{E0364C8E-3867-41C4-9EE2-CC4FE2FF18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ACDE33-FDE1-4ED5-9B24-11D0C92374AB}"/>
              </a:ext>
            </a:extLst>
          </p:cNvPr>
          <p:cNvSpPr>
            <a:spLocks noGrp="1"/>
          </p:cNvSpPr>
          <p:nvPr>
            <p:ph type="sldNum" sz="quarter" idx="12"/>
          </p:nvPr>
        </p:nvSpPr>
        <p:spPr/>
        <p:txBody>
          <a:bodyPr/>
          <a:lstStyle/>
          <a:p>
            <a:fld id="{3258F54D-759C-4501-9775-EA2DD3E6D740}" type="slidenum">
              <a:rPr lang="en-GB" smtClean="0"/>
              <a:t>‹#›</a:t>
            </a:fld>
            <a:endParaRPr lang="en-GB"/>
          </a:p>
        </p:txBody>
      </p:sp>
    </p:spTree>
    <p:extLst>
      <p:ext uri="{BB962C8B-B14F-4D97-AF65-F5344CB8AC3E}">
        <p14:creationId xmlns:p14="http://schemas.microsoft.com/office/powerpoint/2010/main" val="27036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769FD-C0D4-4B4D-B80B-F90BADD3F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670983-0AEE-4020-9B5D-D2046B6EE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7DB5B-B3A5-4977-8516-C4E43E9C3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E4253-309E-4C5C-9D8E-2F8C63E4C7F7}" type="datetimeFigureOut">
              <a:rPr lang="en-GB" smtClean="0"/>
              <a:t>22/04/2020</a:t>
            </a:fld>
            <a:endParaRPr lang="en-GB"/>
          </a:p>
        </p:txBody>
      </p:sp>
      <p:sp>
        <p:nvSpPr>
          <p:cNvPr id="5" name="Footer Placeholder 4">
            <a:extLst>
              <a:ext uri="{FF2B5EF4-FFF2-40B4-BE49-F238E27FC236}">
                <a16:creationId xmlns:a16="http://schemas.microsoft.com/office/drawing/2014/main" id="{9CAC57E0-31CB-40AC-9937-1D794087C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3995E2-DCEA-4D5F-A930-AAFE6BFC3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8F54D-759C-4501-9775-EA2DD3E6D740}" type="slidenum">
              <a:rPr lang="en-GB" smtClean="0"/>
              <a:t>‹#›</a:t>
            </a:fld>
            <a:endParaRPr lang="en-GB"/>
          </a:p>
        </p:txBody>
      </p:sp>
    </p:spTree>
    <p:extLst>
      <p:ext uri="{BB962C8B-B14F-4D97-AF65-F5344CB8AC3E}">
        <p14:creationId xmlns:p14="http://schemas.microsoft.com/office/powerpoint/2010/main" val="208684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llrecipes.co.uk/" TargetMode="External"/><Relationship Id="rId2" Type="http://schemas.openxmlformats.org/officeDocument/2006/relationships/hyperlink" Target="https://www.bbcgoodfood.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superprof.co.uk/blog/online-resources-learning-to-coo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xplorefood.foodafactoflife.org.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calculatorsite.com/cooking/cups-grams.php"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45"/>
            <a:ext cx="9144000" cy="1471448"/>
          </a:xfrm>
        </p:spPr>
        <p:style>
          <a:lnRef idx="3">
            <a:schemeClr val="lt1"/>
          </a:lnRef>
          <a:fillRef idx="1">
            <a:schemeClr val="accent6"/>
          </a:fillRef>
          <a:effectRef idx="1">
            <a:schemeClr val="accent6"/>
          </a:effectRef>
          <a:fontRef idx="minor">
            <a:schemeClr val="lt1"/>
          </a:fontRef>
        </p:style>
        <p:txBody>
          <a:bodyPr>
            <a:normAutofit/>
          </a:bodyPr>
          <a:lstStyle/>
          <a:p>
            <a:r>
              <a:rPr lang="en-GB" sz="4800" dirty="0"/>
              <a:t>KS4 Hospitality and Catering</a:t>
            </a:r>
            <a:br>
              <a:rPr lang="en-GB" sz="4800" dirty="0"/>
            </a:br>
            <a:r>
              <a:rPr lang="en-GB" sz="4800" dirty="0"/>
              <a:t>Mini Coursework Practice Project </a:t>
            </a:r>
          </a:p>
        </p:txBody>
      </p:sp>
      <p:sp>
        <p:nvSpPr>
          <p:cNvPr id="3" name="Subtitle 2"/>
          <p:cNvSpPr>
            <a:spLocks noGrp="1"/>
          </p:cNvSpPr>
          <p:nvPr>
            <p:ph type="subTitle" idx="1"/>
          </p:nvPr>
        </p:nvSpPr>
        <p:spPr>
          <a:xfrm>
            <a:off x="2824655" y="1593117"/>
            <a:ext cx="6858000" cy="1005653"/>
          </a:xfrm>
        </p:spPr>
        <p:txBody>
          <a:bodyPr>
            <a:normAutofit fontScale="62500" lnSpcReduction="20000"/>
          </a:bodyPr>
          <a:lstStyle/>
          <a:p>
            <a:r>
              <a:rPr lang="en-GB" sz="5400" dirty="0"/>
              <a:t>“Quarantine Cuisine” Part 2</a:t>
            </a:r>
          </a:p>
          <a:p>
            <a:r>
              <a:rPr lang="en-GB" sz="5400" dirty="0"/>
              <a:t>27</a:t>
            </a:r>
            <a:r>
              <a:rPr lang="en-GB" sz="5400" baseline="30000" dirty="0"/>
              <a:t>th</a:t>
            </a:r>
            <a:r>
              <a:rPr lang="en-GB" sz="5400" dirty="0"/>
              <a:t> April – 7</a:t>
            </a:r>
            <a:r>
              <a:rPr lang="en-GB" sz="5400" baseline="30000" dirty="0"/>
              <a:t>th</a:t>
            </a:r>
            <a:r>
              <a:rPr lang="en-GB" sz="5400" dirty="0"/>
              <a:t> May 2020</a:t>
            </a:r>
          </a:p>
        </p:txBody>
      </p:sp>
      <p:pic>
        <p:nvPicPr>
          <p:cNvPr id="4" name="Picture 3"/>
          <p:cNvPicPr>
            <a:picLocks noChangeAspect="1"/>
          </p:cNvPicPr>
          <p:nvPr/>
        </p:nvPicPr>
        <p:blipFill>
          <a:blip r:embed="rId2"/>
          <a:stretch>
            <a:fillRect/>
          </a:stretch>
        </p:blipFill>
        <p:spPr>
          <a:xfrm>
            <a:off x="2911881" y="2945796"/>
            <a:ext cx="2596055" cy="1555613"/>
          </a:xfrm>
          <a:prstGeom prst="rect">
            <a:avLst/>
          </a:prstGeom>
        </p:spPr>
      </p:pic>
      <p:pic>
        <p:nvPicPr>
          <p:cNvPr id="5" name="Picture 4"/>
          <p:cNvPicPr>
            <a:picLocks noChangeAspect="1"/>
          </p:cNvPicPr>
          <p:nvPr/>
        </p:nvPicPr>
        <p:blipFill>
          <a:blip r:embed="rId3"/>
          <a:stretch>
            <a:fillRect/>
          </a:stretch>
        </p:blipFill>
        <p:spPr>
          <a:xfrm>
            <a:off x="8529160" y="4146168"/>
            <a:ext cx="2138841" cy="2711833"/>
          </a:xfrm>
          <a:prstGeom prst="rect">
            <a:avLst/>
          </a:prstGeom>
        </p:spPr>
      </p:pic>
      <p:pic>
        <p:nvPicPr>
          <p:cNvPr id="6" name="Picture 5"/>
          <p:cNvPicPr>
            <a:picLocks noChangeAspect="1"/>
          </p:cNvPicPr>
          <p:nvPr/>
        </p:nvPicPr>
        <p:blipFill>
          <a:blip r:embed="rId4"/>
          <a:stretch>
            <a:fillRect/>
          </a:stretch>
        </p:blipFill>
        <p:spPr>
          <a:xfrm>
            <a:off x="5708775" y="2673626"/>
            <a:ext cx="2641709" cy="2218578"/>
          </a:xfrm>
          <a:prstGeom prst="rect">
            <a:avLst/>
          </a:prstGeom>
        </p:spPr>
      </p:pic>
      <p:pic>
        <p:nvPicPr>
          <p:cNvPr id="7" name="Picture 6"/>
          <p:cNvPicPr>
            <a:picLocks noChangeAspect="1"/>
          </p:cNvPicPr>
          <p:nvPr/>
        </p:nvPicPr>
        <p:blipFill>
          <a:blip r:embed="rId5"/>
          <a:stretch>
            <a:fillRect/>
          </a:stretch>
        </p:blipFill>
        <p:spPr>
          <a:xfrm>
            <a:off x="5533711" y="5042060"/>
            <a:ext cx="2906110" cy="1713394"/>
          </a:xfrm>
          <a:prstGeom prst="rect">
            <a:avLst/>
          </a:prstGeom>
        </p:spPr>
      </p:pic>
      <p:pic>
        <p:nvPicPr>
          <p:cNvPr id="8" name="Picture 7"/>
          <p:cNvPicPr>
            <a:picLocks noChangeAspect="1"/>
          </p:cNvPicPr>
          <p:nvPr/>
        </p:nvPicPr>
        <p:blipFill>
          <a:blip r:embed="rId6"/>
          <a:stretch>
            <a:fillRect/>
          </a:stretch>
        </p:blipFill>
        <p:spPr>
          <a:xfrm>
            <a:off x="1678558" y="4576266"/>
            <a:ext cx="3411921" cy="2179189"/>
          </a:xfrm>
          <a:prstGeom prst="rect">
            <a:avLst/>
          </a:prstGeom>
        </p:spPr>
      </p:pic>
    </p:spTree>
    <p:extLst>
      <p:ext uri="{BB962C8B-B14F-4D97-AF65-F5344CB8AC3E}">
        <p14:creationId xmlns:p14="http://schemas.microsoft.com/office/powerpoint/2010/main" val="48981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5AE1C-1A6F-4010-8B4D-E20EC07A97CC}"/>
              </a:ext>
            </a:extLst>
          </p:cNvPr>
          <p:cNvSpPr txBox="1"/>
          <p:nvPr/>
        </p:nvSpPr>
        <p:spPr>
          <a:xfrm>
            <a:off x="1781898" y="304156"/>
            <a:ext cx="8628204" cy="800219"/>
          </a:xfrm>
          <a:prstGeom prst="rect">
            <a:avLst/>
          </a:prstGeom>
          <a:solidFill>
            <a:srgbClr val="92D050"/>
          </a:solidFill>
        </p:spPr>
        <p:txBody>
          <a:bodyPr wrap="square" rtlCol="0">
            <a:spAutoFit/>
          </a:bodyPr>
          <a:lstStyle/>
          <a:p>
            <a:r>
              <a:rPr lang="en-GB" sz="2800" dirty="0">
                <a:solidFill>
                  <a:schemeClr val="bg1"/>
                </a:solidFill>
              </a:rPr>
              <a:t>More about how to carry out a nutritional analysis</a:t>
            </a:r>
            <a:r>
              <a:rPr lang="en-GB" dirty="0"/>
              <a:t>.</a:t>
            </a:r>
          </a:p>
          <a:p>
            <a:endParaRPr lang="en-GB" dirty="0"/>
          </a:p>
        </p:txBody>
      </p:sp>
      <p:sp>
        <p:nvSpPr>
          <p:cNvPr id="5" name="TextBox 4">
            <a:extLst>
              <a:ext uri="{FF2B5EF4-FFF2-40B4-BE49-F238E27FC236}">
                <a16:creationId xmlns:a16="http://schemas.microsoft.com/office/drawing/2014/main" id="{0717610B-098F-48DE-9AFF-FAD274D6D01E}"/>
              </a:ext>
            </a:extLst>
          </p:cNvPr>
          <p:cNvSpPr txBox="1"/>
          <p:nvPr/>
        </p:nvSpPr>
        <p:spPr>
          <a:xfrm>
            <a:off x="1781898" y="1292568"/>
            <a:ext cx="8428902" cy="5539978"/>
          </a:xfrm>
          <a:prstGeom prst="rect">
            <a:avLst/>
          </a:prstGeom>
          <a:noFill/>
        </p:spPr>
        <p:txBody>
          <a:bodyPr wrap="square" rtlCol="0">
            <a:spAutoFit/>
          </a:bodyPr>
          <a:lstStyle/>
          <a:p>
            <a:pPr marL="342900" indent="-342900">
              <a:buFont typeface="+mj-lt"/>
              <a:buAutoNum type="arabicPeriod"/>
            </a:pPr>
            <a:r>
              <a:rPr lang="en-GB" sz="1600" dirty="0"/>
              <a:t>When you click on the compare with DRV’s tab, you get a percentage for each nutrient.  The DRV is a Dietary Reference Value.  This is an estimate of the amount of energy and nutrients needed by different groups of healthy people in the UK population, produced by the government.  </a:t>
            </a:r>
          </a:p>
          <a:p>
            <a:pPr marL="342900" indent="-342900">
              <a:buFont typeface="+mj-lt"/>
              <a:buAutoNum type="arabicPeriod"/>
            </a:pPr>
            <a:r>
              <a:rPr lang="en-GB" sz="1600" dirty="0"/>
              <a:t>The percentage that you can see next to each nutrient tells you how much of your days DRV is provided in that recipe.</a:t>
            </a:r>
          </a:p>
          <a:p>
            <a:pPr marL="342900" indent="-342900">
              <a:buFont typeface="+mj-lt"/>
              <a:buAutoNum type="arabicPeriod"/>
            </a:pPr>
            <a:r>
              <a:rPr lang="en-GB" sz="1600" dirty="0"/>
              <a:t>A main meal should provide about a third of your days nutritional requirement. </a:t>
            </a:r>
          </a:p>
          <a:p>
            <a:pPr marL="342900" indent="-342900">
              <a:buFont typeface="+mj-lt"/>
              <a:buAutoNum type="arabicPeriod"/>
            </a:pPr>
            <a:r>
              <a:rPr lang="en-GB" sz="1600" dirty="0"/>
              <a:t>Look at the percentage and decide if it is enough, too little or too much.  </a:t>
            </a:r>
          </a:p>
          <a:p>
            <a:pPr marL="342900" indent="-342900">
              <a:buFont typeface="+mj-lt"/>
              <a:buAutoNum type="arabicPeriod"/>
            </a:pPr>
            <a:r>
              <a:rPr lang="en-GB" sz="1600" dirty="0"/>
              <a:t>There are no set figures for each meal, as everyone has different eating patterns and needs and DRV’s are an average. </a:t>
            </a:r>
          </a:p>
          <a:p>
            <a:pPr marL="342900" indent="-342900">
              <a:buFont typeface="+mj-lt"/>
              <a:buAutoNum type="arabicPeriod"/>
            </a:pPr>
            <a:r>
              <a:rPr lang="en-GB" sz="1600" dirty="0"/>
              <a:t>You need to say if you think the meal provides a suitable amount of each nutrient or not.  If you decide it does not contain enough of a particular nutrient, using your work from part one, what could you do to increase the amount of that nutrient?  Could you add a salad or serve with vegetables if there is a lack of Vitamin C?  Could you add a drink of milk, a yoghurt or a dessert which has dairy in it, if there is not enough calcium?  Could this nutrient be gained from breakfast (most breakfast cereals are fortified with the B group of vitamins)?</a:t>
            </a:r>
          </a:p>
          <a:p>
            <a:pPr marL="342900" indent="-342900">
              <a:buFont typeface="+mj-lt"/>
              <a:buAutoNum type="arabicPeriod"/>
            </a:pPr>
            <a:r>
              <a:rPr lang="en-GB" sz="1600" dirty="0"/>
              <a:t>No meal is perfect, remember it is what we eat over a day /week/month that matters, not what we eat in one meal.</a:t>
            </a:r>
          </a:p>
          <a:p>
            <a:pPr marL="342900" indent="-342900">
              <a:buFont typeface="+mj-lt"/>
              <a:buAutoNum type="arabicPeriod"/>
            </a:pPr>
            <a:r>
              <a:rPr lang="en-GB" sz="1600" dirty="0"/>
              <a:t>If there is too much of a nutrient in one of your recipes, does that matter? (Yes for fat and calories, no for any water soluble vitamin)  Could you change the recipe to reduce the amount of this nutrient?</a:t>
            </a:r>
          </a:p>
          <a:p>
            <a:endParaRPr lang="en-GB" dirty="0"/>
          </a:p>
        </p:txBody>
      </p:sp>
    </p:spTree>
    <p:extLst>
      <p:ext uri="{BB962C8B-B14F-4D97-AF65-F5344CB8AC3E}">
        <p14:creationId xmlns:p14="http://schemas.microsoft.com/office/powerpoint/2010/main" val="20587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8E200-6981-477B-8005-E085469CB2A4}"/>
              </a:ext>
            </a:extLst>
          </p:cNvPr>
          <p:cNvSpPr/>
          <p:nvPr/>
        </p:nvSpPr>
        <p:spPr>
          <a:xfrm>
            <a:off x="1162050" y="1138812"/>
            <a:ext cx="9208238" cy="4247317"/>
          </a:xfrm>
          <a:prstGeom prst="rect">
            <a:avLst/>
          </a:prstGeom>
        </p:spPr>
        <p:txBody>
          <a:bodyPr wrap="square">
            <a:spAutoFit/>
          </a:bodyPr>
          <a:lstStyle/>
          <a:p>
            <a:r>
              <a:rPr lang="en-GB" dirty="0"/>
              <a:t>For each of your four recipes explain how it will meet customer needs.</a:t>
            </a:r>
          </a:p>
          <a:p>
            <a:r>
              <a:rPr lang="en-GB" dirty="0"/>
              <a:t>You need to make a comment on the overall nutritional value, based on your nutritional analysis.</a:t>
            </a:r>
          </a:p>
          <a:p>
            <a:r>
              <a:rPr lang="en-GB" dirty="0"/>
              <a:t>Explain what you would serve with the recipe to make it a complete meal.</a:t>
            </a:r>
          </a:p>
          <a:p>
            <a:r>
              <a:rPr lang="en-GB" dirty="0"/>
              <a:t>You need to comment on the flavours, textures and appearance of the food, and why your family would want to eat it.</a:t>
            </a:r>
          </a:p>
          <a:p>
            <a:endParaRPr lang="en-GB" dirty="0"/>
          </a:p>
          <a:p>
            <a:r>
              <a:rPr lang="en-GB" dirty="0"/>
              <a:t>When you have completed this, explain which two recipes (EITHER a starter and main course OR a main course and dessert) you would cook for this work, remembering to comment on:</a:t>
            </a:r>
          </a:p>
          <a:p>
            <a:r>
              <a:rPr lang="en-GB" dirty="0"/>
              <a:t>The nutritional needs of adults and teenagers,</a:t>
            </a:r>
          </a:p>
          <a:p>
            <a:r>
              <a:rPr lang="en-GB" dirty="0"/>
              <a:t>The nutritional value of your chosen two recipes,</a:t>
            </a:r>
          </a:p>
          <a:p>
            <a:r>
              <a:rPr lang="en-GB" dirty="0"/>
              <a:t>The time they will take</a:t>
            </a:r>
          </a:p>
          <a:p>
            <a:r>
              <a:rPr lang="en-GB" dirty="0"/>
              <a:t>Your skills, the equipment needed</a:t>
            </a:r>
          </a:p>
          <a:p>
            <a:r>
              <a:rPr lang="en-GB" dirty="0"/>
              <a:t>The enjoyment value/organoleptic qualities of your chosen dishes (taste, texture, appearance)</a:t>
            </a:r>
          </a:p>
          <a:p>
            <a:endParaRPr lang="en-GB" dirty="0"/>
          </a:p>
          <a:p>
            <a:endParaRPr lang="en-GB" dirty="0"/>
          </a:p>
        </p:txBody>
      </p:sp>
      <p:sp>
        <p:nvSpPr>
          <p:cNvPr id="4" name="TextBox 3">
            <a:extLst>
              <a:ext uri="{FF2B5EF4-FFF2-40B4-BE49-F238E27FC236}">
                <a16:creationId xmlns:a16="http://schemas.microsoft.com/office/drawing/2014/main" id="{414FF9C5-598C-495C-BD9A-E7AFE4A94AAF}"/>
              </a:ext>
            </a:extLst>
          </p:cNvPr>
          <p:cNvSpPr txBox="1"/>
          <p:nvPr/>
        </p:nvSpPr>
        <p:spPr>
          <a:xfrm>
            <a:off x="2037389" y="350874"/>
            <a:ext cx="6201057" cy="523220"/>
          </a:xfrm>
          <a:prstGeom prst="rect">
            <a:avLst/>
          </a:prstGeom>
          <a:solidFill>
            <a:srgbClr val="92D050"/>
          </a:solidFill>
        </p:spPr>
        <p:txBody>
          <a:bodyPr wrap="none" rtlCol="0">
            <a:spAutoFit/>
          </a:bodyPr>
          <a:lstStyle/>
          <a:p>
            <a:r>
              <a:rPr lang="en-GB" sz="2800" dirty="0">
                <a:solidFill>
                  <a:schemeClr val="bg1"/>
                </a:solidFill>
              </a:rPr>
              <a:t>Explain how dishes meet customer needs</a:t>
            </a:r>
          </a:p>
        </p:txBody>
      </p:sp>
    </p:spTree>
    <p:extLst>
      <p:ext uri="{BB962C8B-B14F-4D97-AF65-F5344CB8AC3E}">
        <p14:creationId xmlns:p14="http://schemas.microsoft.com/office/powerpoint/2010/main" val="418147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CFED3-0DA2-4279-9309-0611C677B939}"/>
              </a:ext>
            </a:extLst>
          </p:cNvPr>
          <p:cNvSpPr txBox="1"/>
          <p:nvPr/>
        </p:nvSpPr>
        <p:spPr>
          <a:xfrm>
            <a:off x="2746745" y="925033"/>
            <a:ext cx="7509235" cy="1477328"/>
          </a:xfrm>
          <a:prstGeom prst="rect">
            <a:avLst/>
          </a:prstGeom>
          <a:noFill/>
        </p:spPr>
        <p:txBody>
          <a:bodyPr wrap="none" rtlCol="0">
            <a:spAutoFit/>
          </a:bodyPr>
          <a:lstStyle/>
          <a:p>
            <a:r>
              <a:rPr lang="en-GB" dirty="0"/>
              <a:t>By the time you have completed this work you should have:</a:t>
            </a:r>
          </a:p>
          <a:p>
            <a:r>
              <a:rPr lang="en-GB" dirty="0"/>
              <a:t>A list of four possible recipes that you could make for this assessment and the </a:t>
            </a:r>
          </a:p>
          <a:p>
            <a:r>
              <a:rPr lang="en-GB" dirty="0"/>
              <a:t>reasons why each recipe is suitable</a:t>
            </a:r>
          </a:p>
          <a:p>
            <a:r>
              <a:rPr lang="en-GB" dirty="0"/>
              <a:t>A nutritional analysis of each recipe</a:t>
            </a:r>
          </a:p>
          <a:p>
            <a:r>
              <a:rPr lang="en-GB" dirty="0"/>
              <a:t>Your final choice of recipes, giving the reasons for your choice of recipes.</a:t>
            </a:r>
          </a:p>
        </p:txBody>
      </p:sp>
      <p:pic>
        <p:nvPicPr>
          <p:cNvPr id="3" name="Picture 2">
            <a:extLst>
              <a:ext uri="{FF2B5EF4-FFF2-40B4-BE49-F238E27FC236}">
                <a16:creationId xmlns:a16="http://schemas.microsoft.com/office/drawing/2014/main" id="{0A8FF32D-17CB-4F3C-AD27-A4C3246CEE8B}"/>
              </a:ext>
            </a:extLst>
          </p:cNvPr>
          <p:cNvPicPr/>
          <p:nvPr/>
        </p:nvPicPr>
        <p:blipFill rotWithShape="1">
          <a:blip r:embed="rId2"/>
          <a:srcRect l="17615" t="20829" r="17406" b="64100"/>
          <a:stretch/>
        </p:blipFill>
        <p:spPr bwMode="auto">
          <a:xfrm>
            <a:off x="190500" y="2875402"/>
            <a:ext cx="11487147" cy="196427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50988D6F-21BA-4D8A-BB5B-C8D02918DC0C}"/>
              </a:ext>
            </a:extLst>
          </p:cNvPr>
          <p:cNvPicPr/>
          <p:nvPr/>
        </p:nvPicPr>
        <p:blipFill rotWithShape="1">
          <a:blip r:embed="rId2"/>
          <a:srcRect l="17615" t="46538" r="17406" b="37797"/>
          <a:stretch/>
        </p:blipFill>
        <p:spPr bwMode="auto">
          <a:xfrm>
            <a:off x="190501" y="4839674"/>
            <a:ext cx="11487148" cy="1693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801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340" y="91858"/>
            <a:ext cx="3491405" cy="61233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Your Brief:</a:t>
            </a:r>
          </a:p>
        </p:txBody>
      </p:sp>
      <p:sp>
        <p:nvSpPr>
          <p:cNvPr id="3" name="Content Placeholder 2"/>
          <p:cNvSpPr>
            <a:spLocks noGrp="1"/>
          </p:cNvSpPr>
          <p:nvPr>
            <p:ph idx="1"/>
          </p:nvPr>
        </p:nvSpPr>
        <p:spPr>
          <a:xfrm>
            <a:off x="2152650" y="1499805"/>
            <a:ext cx="7886700" cy="4351338"/>
          </a:xfrm>
        </p:spPr>
        <p:txBody>
          <a:bodyPr>
            <a:normAutofit fontScale="85000" lnSpcReduction="20000"/>
          </a:bodyPr>
          <a:lstStyle/>
          <a:p>
            <a:pPr marL="0" indent="0">
              <a:buNone/>
            </a:pPr>
            <a:r>
              <a:rPr lang="en-GB" dirty="0"/>
              <a:t>You are being asked to stay at home for an extended period of time. During this time you have the opportunity to develop your cooking skills and work on creating exciting recipes from what is available in your fridge, freezer and cupboard. </a:t>
            </a:r>
          </a:p>
          <a:p>
            <a:pPr marL="0" indent="0">
              <a:buNone/>
            </a:pPr>
            <a:endParaRPr lang="en-GB" dirty="0"/>
          </a:p>
          <a:p>
            <a:pPr marL="0" indent="0">
              <a:buNone/>
            </a:pPr>
            <a:r>
              <a:rPr lang="en-GB" dirty="0"/>
              <a:t>You need to create a two course menu (starter and main course, or main course and desert). The dishes you create should showcase your creativity, you need to analyse the nutrition in your dishes to discuss if they meet healthy eating guidelines for teenagers and adults. </a:t>
            </a:r>
          </a:p>
          <a:p>
            <a:pPr marL="0" indent="0">
              <a:buNone/>
            </a:pPr>
            <a:endParaRPr lang="en-GB" dirty="0"/>
          </a:p>
          <a:p>
            <a:pPr marL="0" indent="0">
              <a:buNone/>
            </a:pPr>
            <a:r>
              <a:rPr lang="en-GB" dirty="0"/>
              <a:t>Follow the instructions on the different slides. Remember to document all of your work and save it to hand in </a:t>
            </a:r>
            <a:r>
              <a:rPr lang="en-GB"/>
              <a:t>on 7</a:t>
            </a:r>
            <a:r>
              <a:rPr lang="en-GB" baseline="30000"/>
              <a:t>th</a:t>
            </a:r>
            <a:r>
              <a:rPr lang="en-GB"/>
              <a:t> </a:t>
            </a:r>
            <a:r>
              <a:rPr lang="en-GB" dirty="0"/>
              <a:t>May.</a:t>
            </a:r>
          </a:p>
          <a:p>
            <a:pPr marL="0" indent="0">
              <a:buNone/>
            </a:pPr>
            <a:endParaRPr lang="en-GB" dirty="0"/>
          </a:p>
        </p:txBody>
      </p:sp>
    </p:spTree>
    <p:extLst>
      <p:ext uri="{BB962C8B-B14F-4D97-AF65-F5344CB8AC3E}">
        <p14:creationId xmlns:p14="http://schemas.microsoft.com/office/powerpoint/2010/main" val="137165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5092" y="53733"/>
            <a:ext cx="4626523" cy="706929"/>
          </a:xfrm>
        </p:spPr>
        <p:style>
          <a:lnRef idx="3">
            <a:schemeClr val="lt1"/>
          </a:lnRef>
          <a:fillRef idx="1">
            <a:schemeClr val="accent6"/>
          </a:fillRef>
          <a:effectRef idx="1">
            <a:schemeClr val="accent6"/>
          </a:effectRef>
          <a:fontRef idx="minor">
            <a:schemeClr val="lt1"/>
          </a:fontRef>
        </p:style>
        <p:txBody>
          <a:bodyPr>
            <a:normAutofit/>
          </a:bodyPr>
          <a:lstStyle/>
          <a:p>
            <a:r>
              <a:rPr lang="en-GB" sz="3200" dirty="0"/>
              <a:t>Research dishes to cook </a:t>
            </a:r>
          </a:p>
        </p:txBody>
      </p:sp>
      <p:sp>
        <p:nvSpPr>
          <p:cNvPr id="5" name="Rectangle 4"/>
          <p:cNvSpPr/>
          <p:nvPr/>
        </p:nvSpPr>
        <p:spPr>
          <a:xfrm>
            <a:off x="3313770" y="963590"/>
            <a:ext cx="2897845" cy="338554"/>
          </a:xfrm>
          <a:prstGeom prst="rect">
            <a:avLst/>
          </a:prstGeom>
        </p:spPr>
        <p:txBody>
          <a:bodyPr wrap="none">
            <a:spAutoFit/>
          </a:bodyPr>
          <a:lstStyle/>
          <a:p>
            <a:r>
              <a:rPr lang="en-GB" sz="1600" dirty="0">
                <a:hlinkClick r:id="rId2"/>
              </a:rPr>
              <a:t>https://www.bbcgoodfood.com/</a:t>
            </a:r>
            <a:endParaRPr lang="en-GB" sz="1600" dirty="0"/>
          </a:p>
        </p:txBody>
      </p:sp>
      <p:sp>
        <p:nvSpPr>
          <p:cNvPr id="6" name="Rectangle 5"/>
          <p:cNvSpPr/>
          <p:nvPr/>
        </p:nvSpPr>
        <p:spPr>
          <a:xfrm>
            <a:off x="3450404" y="1519350"/>
            <a:ext cx="2101729" cy="338554"/>
          </a:xfrm>
          <a:prstGeom prst="rect">
            <a:avLst/>
          </a:prstGeom>
        </p:spPr>
        <p:txBody>
          <a:bodyPr wrap="none">
            <a:spAutoFit/>
          </a:bodyPr>
          <a:lstStyle/>
          <a:p>
            <a:r>
              <a:rPr lang="en-GB" sz="1600" dirty="0">
                <a:hlinkClick r:id="rId3"/>
              </a:rPr>
              <a:t>http://allrecipes.co.uk/</a:t>
            </a:r>
            <a:endParaRPr lang="en-GB" sz="1600" dirty="0"/>
          </a:p>
        </p:txBody>
      </p:sp>
      <p:sp>
        <p:nvSpPr>
          <p:cNvPr id="7" name="Rectangle 6"/>
          <p:cNvSpPr/>
          <p:nvPr/>
        </p:nvSpPr>
        <p:spPr>
          <a:xfrm>
            <a:off x="3313769" y="2075111"/>
            <a:ext cx="4572000" cy="584775"/>
          </a:xfrm>
          <a:prstGeom prst="rect">
            <a:avLst/>
          </a:prstGeom>
        </p:spPr>
        <p:txBody>
          <a:bodyPr>
            <a:spAutoFit/>
          </a:bodyPr>
          <a:lstStyle/>
          <a:p>
            <a:r>
              <a:rPr lang="en-GB" sz="1600" dirty="0">
                <a:hlinkClick r:id="rId4"/>
              </a:rPr>
              <a:t>https://www.superprof.co.uk/blog/online-resources-learning-to-cook/</a:t>
            </a:r>
            <a:endParaRPr lang="en-GB" sz="1600" dirty="0"/>
          </a:p>
        </p:txBody>
      </p:sp>
      <p:sp>
        <p:nvSpPr>
          <p:cNvPr id="8" name="TextBox 7"/>
          <p:cNvSpPr txBox="1"/>
          <p:nvPr/>
        </p:nvSpPr>
        <p:spPr>
          <a:xfrm>
            <a:off x="1521286" y="1193502"/>
            <a:ext cx="132627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Check out these websites</a:t>
            </a:r>
          </a:p>
        </p:txBody>
      </p:sp>
      <p:sp>
        <p:nvSpPr>
          <p:cNvPr id="9" name="TextBox 8"/>
          <p:cNvSpPr txBox="1"/>
          <p:nvPr/>
        </p:nvSpPr>
        <p:spPr>
          <a:xfrm>
            <a:off x="1705303" y="2724311"/>
            <a:ext cx="7893269" cy="3893374"/>
          </a:xfrm>
          <a:prstGeom prst="rect">
            <a:avLst/>
          </a:prstGeom>
          <a:noFill/>
        </p:spPr>
        <p:txBody>
          <a:bodyPr wrap="square" rtlCol="0">
            <a:spAutoFit/>
          </a:bodyPr>
          <a:lstStyle/>
          <a:p>
            <a:pPr marL="342900" indent="-342900">
              <a:buFont typeface="Arial" panose="020B0604020202020204" pitchFamily="34" charset="0"/>
              <a:buChar char="•"/>
            </a:pPr>
            <a:r>
              <a:rPr lang="en-GB" sz="1900" dirty="0"/>
              <a:t>Find four recipes that are suitable for teenagers and adults that use ingredients that you have at home</a:t>
            </a:r>
          </a:p>
          <a:p>
            <a:pPr marL="342900" indent="-342900">
              <a:buFont typeface="Arial" panose="020B0604020202020204" pitchFamily="34" charset="0"/>
              <a:buChar char="•"/>
            </a:pPr>
            <a:r>
              <a:rPr lang="en-GB" sz="1900" dirty="0"/>
              <a:t>Try to find recipes that have ingredients with the key nutrients for teenagers and adults</a:t>
            </a:r>
          </a:p>
          <a:p>
            <a:pPr marL="342900" indent="-342900">
              <a:buFont typeface="Arial" panose="020B0604020202020204" pitchFamily="34" charset="0"/>
              <a:buChar char="•"/>
            </a:pPr>
            <a:r>
              <a:rPr lang="en-GB" sz="1900" dirty="0"/>
              <a:t>Remember you have been asked to prepare a starter and main course or a main course and a dessert (a dessert in eaten with a spoon or fork, cakes can be picked up and eaten with your fingers, be careful you choose a dessert and not a cake)</a:t>
            </a:r>
          </a:p>
          <a:p>
            <a:pPr marL="342900" indent="-342900">
              <a:buFont typeface="Arial" panose="020B0604020202020204" pitchFamily="34" charset="0"/>
              <a:buChar char="•"/>
            </a:pPr>
            <a:r>
              <a:rPr lang="en-GB" sz="1900" dirty="0"/>
              <a:t>Document your recipes – copy and paste the ingredients and instructions, or print them out. </a:t>
            </a:r>
          </a:p>
          <a:p>
            <a:pPr marL="342900" indent="-342900">
              <a:buFont typeface="Arial" panose="020B0604020202020204" pitchFamily="34" charset="0"/>
              <a:buChar char="•"/>
            </a:pPr>
            <a:r>
              <a:rPr lang="en-GB" sz="1900" dirty="0"/>
              <a:t>Do you need to modify the recipe based on what food is available?</a:t>
            </a:r>
          </a:p>
          <a:p>
            <a:pPr marL="342900" indent="-342900">
              <a:buFont typeface="Arial" panose="020B0604020202020204" pitchFamily="34" charset="0"/>
              <a:buChar char="•"/>
            </a:pPr>
            <a:r>
              <a:rPr lang="en-GB" sz="1900" dirty="0"/>
              <a:t>Remember to read THE METHOD, as well as the ingredients list.  Will you be able to make the dishes you have chosen?</a:t>
            </a:r>
          </a:p>
        </p:txBody>
      </p:sp>
      <p:sp>
        <p:nvSpPr>
          <p:cNvPr id="10" name="TextBox 9"/>
          <p:cNvSpPr txBox="1"/>
          <p:nvPr/>
        </p:nvSpPr>
        <p:spPr>
          <a:xfrm>
            <a:off x="8607973" y="42022"/>
            <a:ext cx="198119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Don’t forget recipe books you have at home!</a:t>
            </a:r>
          </a:p>
        </p:txBody>
      </p:sp>
      <p:pic>
        <p:nvPicPr>
          <p:cNvPr id="11" name="Picture 10"/>
          <p:cNvPicPr>
            <a:picLocks noChangeAspect="1"/>
          </p:cNvPicPr>
          <p:nvPr/>
        </p:nvPicPr>
        <p:blipFill>
          <a:blip r:embed="rId5"/>
          <a:stretch>
            <a:fillRect/>
          </a:stretch>
        </p:blipFill>
        <p:spPr>
          <a:xfrm>
            <a:off x="8818187" y="1688628"/>
            <a:ext cx="1770984" cy="1233487"/>
          </a:xfrm>
          <a:prstGeom prst="rect">
            <a:avLst/>
          </a:prstGeom>
        </p:spPr>
      </p:pic>
      <p:cxnSp>
        <p:nvCxnSpPr>
          <p:cNvPr id="13" name="Straight Arrow Connector 12"/>
          <p:cNvCxnSpPr/>
          <p:nvPr/>
        </p:nvCxnSpPr>
        <p:spPr>
          <a:xfrm flipH="1">
            <a:off x="9703680" y="1051595"/>
            <a:ext cx="2627" cy="55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01163" y="1519350"/>
            <a:ext cx="611293" cy="5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79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C6457-4D02-4110-BBD6-044FC154B202}"/>
              </a:ext>
            </a:extLst>
          </p:cNvPr>
          <p:cNvSpPr/>
          <p:nvPr/>
        </p:nvSpPr>
        <p:spPr>
          <a:xfrm>
            <a:off x="2076892" y="1148615"/>
            <a:ext cx="7810921" cy="5355312"/>
          </a:xfrm>
          <a:prstGeom prst="rect">
            <a:avLst/>
          </a:prstGeom>
        </p:spPr>
        <p:txBody>
          <a:bodyPr wrap="square">
            <a:spAutoFit/>
          </a:bodyPr>
          <a:lstStyle/>
          <a:p>
            <a:r>
              <a:rPr lang="en-GB" dirty="0"/>
              <a:t>You need to explain why the recipes you have chosen are suitable for this assessment.</a:t>
            </a:r>
          </a:p>
          <a:p>
            <a:r>
              <a:rPr lang="en-GB" dirty="0"/>
              <a:t>For each recipe you need to consider and write about the following:</a:t>
            </a:r>
          </a:p>
          <a:p>
            <a:pPr marL="342900" indent="-342900">
              <a:buFont typeface="+mj-lt"/>
              <a:buAutoNum type="arabicPeriod"/>
            </a:pPr>
            <a:r>
              <a:rPr lang="en-GB" dirty="0"/>
              <a:t>Time of year e.g. seasonality of commodities, seasonal  events, is the food you want to use available?</a:t>
            </a:r>
          </a:p>
          <a:p>
            <a:pPr marL="342900" indent="-342900">
              <a:buFont typeface="+mj-lt"/>
              <a:buAutoNum type="arabicPeriod"/>
            </a:pPr>
            <a:r>
              <a:rPr lang="en-GB" dirty="0"/>
              <a:t>Skills of staff – are you able to cook the food you have chosen?  Do you have the skills needed?  If not, is this something you can learn?</a:t>
            </a:r>
          </a:p>
          <a:p>
            <a:pPr marL="342900" indent="-342900">
              <a:buFont typeface="+mj-lt"/>
              <a:buAutoNum type="arabicPeriod"/>
            </a:pPr>
            <a:r>
              <a:rPr lang="en-GB" dirty="0"/>
              <a:t>Equipment available – do you have the correct equipment to make the food you have chosen?  If not, can it be adapted?</a:t>
            </a:r>
          </a:p>
          <a:p>
            <a:pPr marL="342900" indent="-342900">
              <a:buFont typeface="+mj-lt"/>
              <a:buAutoNum type="arabicPeriod"/>
            </a:pPr>
            <a:r>
              <a:rPr lang="en-GB" dirty="0"/>
              <a:t>Time available.  You can take between three and four hours to prepare and cook both of these dishes.  Have you given yourself enough to do?</a:t>
            </a:r>
          </a:p>
          <a:p>
            <a:pPr marL="342900" indent="-342900">
              <a:buFont typeface="+mj-lt"/>
              <a:buAutoNum type="arabicPeriod"/>
            </a:pPr>
            <a:r>
              <a:rPr lang="en-GB" dirty="0"/>
              <a:t>Type of provision e.g. service, location, size, standards.  Have you chosen recipes that are suitable for your family?</a:t>
            </a:r>
          </a:p>
          <a:p>
            <a:pPr marL="342900" indent="-342900">
              <a:buFont typeface="+mj-lt"/>
              <a:buAutoNum type="arabicPeriod"/>
            </a:pPr>
            <a:r>
              <a:rPr lang="en-GB" dirty="0"/>
              <a:t>Finance e.g. costs and what is available.</a:t>
            </a:r>
          </a:p>
          <a:p>
            <a:pPr marL="342900" indent="-342900">
              <a:buFont typeface="+mj-lt"/>
              <a:buAutoNum type="arabicPeriod"/>
            </a:pPr>
            <a:r>
              <a:rPr lang="en-GB" dirty="0"/>
              <a:t>Customer needs.  Will what you have chosen to cook be suitable for your family meal?</a:t>
            </a:r>
          </a:p>
          <a:p>
            <a:pPr marL="342900" indent="-342900">
              <a:buFont typeface="+mj-lt"/>
              <a:buAutoNum type="arabicPeriod"/>
            </a:pPr>
            <a:endParaRPr lang="en-GB" dirty="0"/>
          </a:p>
          <a:p>
            <a:r>
              <a:rPr lang="en-GB" dirty="0"/>
              <a:t>You can present this information in any form you wish (table or paragraph) but you must look at all four recipes.</a:t>
            </a:r>
          </a:p>
        </p:txBody>
      </p:sp>
      <p:sp>
        <p:nvSpPr>
          <p:cNvPr id="3" name="TextBox 2">
            <a:extLst>
              <a:ext uri="{FF2B5EF4-FFF2-40B4-BE49-F238E27FC236}">
                <a16:creationId xmlns:a16="http://schemas.microsoft.com/office/drawing/2014/main" id="{04A9A35F-A2AC-4BC9-A1B1-3480FE2BC1F5}"/>
              </a:ext>
            </a:extLst>
          </p:cNvPr>
          <p:cNvSpPr txBox="1"/>
          <p:nvPr/>
        </p:nvSpPr>
        <p:spPr>
          <a:xfrm>
            <a:off x="2076893" y="361508"/>
            <a:ext cx="7810921" cy="461665"/>
          </a:xfrm>
          <a:prstGeom prst="rect">
            <a:avLst/>
          </a:prstGeom>
          <a:solidFill>
            <a:srgbClr val="92D050"/>
          </a:solidFill>
        </p:spPr>
        <p:txBody>
          <a:bodyPr wrap="none" rtlCol="0">
            <a:spAutoFit/>
          </a:bodyPr>
          <a:lstStyle/>
          <a:p>
            <a:r>
              <a:rPr lang="en-GB" sz="2400" dirty="0">
                <a:solidFill>
                  <a:schemeClr val="bg1"/>
                </a:solidFill>
              </a:rPr>
              <a:t>Explain factors to consider when proposing dishes for menus </a:t>
            </a:r>
          </a:p>
        </p:txBody>
      </p:sp>
    </p:spTree>
    <p:extLst>
      <p:ext uri="{BB962C8B-B14F-4D97-AF65-F5344CB8AC3E}">
        <p14:creationId xmlns:p14="http://schemas.microsoft.com/office/powerpoint/2010/main" val="82362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85091" y="53732"/>
            <a:ext cx="8806462" cy="81220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dirty="0"/>
              <a:t>Complete a nutritional analysis of your 4 chosen dishes. </a:t>
            </a:r>
          </a:p>
          <a:p>
            <a:r>
              <a:rPr lang="en-GB" sz="3200" dirty="0"/>
              <a:t>Explain how dishes meet customer needs</a:t>
            </a:r>
          </a:p>
        </p:txBody>
      </p:sp>
      <p:pic>
        <p:nvPicPr>
          <p:cNvPr id="5" name="Picture 4"/>
          <p:cNvPicPr>
            <a:picLocks noChangeAspect="1"/>
          </p:cNvPicPr>
          <p:nvPr/>
        </p:nvPicPr>
        <p:blipFill>
          <a:blip r:embed="rId2"/>
          <a:stretch>
            <a:fillRect/>
          </a:stretch>
        </p:blipFill>
        <p:spPr>
          <a:xfrm>
            <a:off x="3927966" y="1632125"/>
            <a:ext cx="6740034" cy="4212521"/>
          </a:xfrm>
          <a:prstGeom prst="rect">
            <a:avLst/>
          </a:prstGeom>
        </p:spPr>
      </p:pic>
      <p:sp>
        <p:nvSpPr>
          <p:cNvPr id="6" name="Rectangle 5"/>
          <p:cNvSpPr/>
          <p:nvPr/>
        </p:nvSpPr>
        <p:spPr>
          <a:xfrm>
            <a:off x="4472463" y="1110696"/>
            <a:ext cx="4193007" cy="369332"/>
          </a:xfrm>
          <a:prstGeom prst="rect">
            <a:avLst/>
          </a:prstGeom>
        </p:spPr>
        <p:txBody>
          <a:bodyPr wrap="none">
            <a:spAutoFit/>
          </a:bodyPr>
          <a:lstStyle/>
          <a:p>
            <a:r>
              <a:rPr lang="en-GB" dirty="0">
                <a:hlinkClick r:id="rId3"/>
              </a:rPr>
              <a:t>https://explorefood.foodafactoflife.org.uk/</a:t>
            </a:r>
            <a:endParaRPr lang="en-GB" dirty="0"/>
          </a:p>
        </p:txBody>
      </p:sp>
      <p:sp>
        <p:nvSpPr>
          <p:cNvPr id="7" name="TextBox 6"/>
          <p:cNvSpPr txBox="1"/>
          <p:nvPr/>
        </p:nvSpPr>
        <p:spPr>
          <a:xfrm>
            <a:off x="1965436" y="1110696"/>
            <a:ext cx="176913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Use this website </a:t>
            </a:r>
          </a:p>
        </p:txBody>
      </p:sp>
      <p:sp>
        <p:nvSpPr>
          <p:cNvPr id="8" name="Right Arrow 7"/>
          <p:cNvSpPr/>
          <p:nvPr/>
        </p:nvSpPr>
        <p:spPr>
          <a:xfrm>
            <a:off x="3804746" y="1295362"/>
            <a:ext cx="667717" cy="9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3108590" y="4593021"/>
            <a:ext cx="1363873" cy="861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9686" y="5454869"/>
            <a:ext cx="28328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1) Click on calculate a recipe</a:t>
            </a:r>
          </a:p>
        </p:txBody>
      </p:sp>
    </p:spTree>
    <p:extLst>
      <p:ext uri="{BB962C8B-B14F-4D97-AF65-F5344CB8AC3E}">
        <p14:creationId xmlns:p14="http://schemas.microsoft.com/office/powerpoint/2010/main" val="149575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8728" y="238029"/>
            <a:ext cx="4159624" cy="2599765"/>
          </a:xfrm>
          <a:prstGeom prst="rect">
            <a:avLst/>
          </a:prstGeom>
        </p:spPr>
      </p:pic>
      <p:sp>
        <p:nvSpPr>
          <p:cNvPr id="5" name="TextBox 4"/>
          <p:cNvSpPr txBox="1"/>
          <p:nvPr/>
        </p:nvSpPr>
        <p:spPr>
          <a:xfrm>
            <a:off x="3161642" y="483475"/>
            <a:ext cx="291361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2) Enter a name for your dish</a:t>
            </a:r>
          </a:p>
        </p:txBody>
      </p:sp>
      <p:pic>
        <p:nvPicPr>
          <p:cNvPr id="6" name="Picture 5"/>
          <p:cNvPicPr>
            <a:picLocks noChangeAspect="1"/>
          </p:cNvPicPr>
          <p:nvPr/>
        </p:nvPicPr>
        <p:blipFill>
          <a:blip r:embed="rId3"/>
          <a:stretch>
            <a:fillRect/>
          </a:stretch>
        </p:blipFill>
        <p:spPr>
          <a:xfrm>
            <a:off x="4407454" y="3026190"/>
            <a:ext cx="6130898" cy="3831811"/>
          </a:xfrm>
          <a:prstGeom prst="rect">
            <a:avLst/>
          </a:prstGeom>
        </p:spPr>
      </p:pic>
      <p:sp>
        <p:nvSpPr>
          <p:cNvPr id="7" name="TextBox 6"/>
          <p:cNvSpPr txBox="1"/>
          <p:nvPr/>
        </p:nvSpPr>
        <p:spPr>
          <a:xfrm>
            <a:off x="1126436" y="3285217"/>
            <a:ext cx="318280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3) Start adding ingredients,</a:t>
            </a:r>
          </a:p>
          <a:p>
            <a:r>
              <a:rPr lang="en-GB" dirty="0"/>
              <a:t>Search the name</a:t>
            </a:r>
          </a:p>
          <a:p>
            <a:r>
              <a:rPr lang="en-GB" dirty="0"/>
              <a:t>Remember they may be called </a:t>
            </a:r>
          </a:p>
          <a:p>
            <a:r>
              <a:rPr lang="en-GB" dirty="0"/>
              <a:t>‘chicken raw’</a:t>
            </a:r>
          </a:p>
          <a:p>
            <a:r>
              <a:rPr lang="en-GB" dirty="0"/>
              <a:t>Or </a:t>
            </a:r>
          </a:p>
          <a:p>
            <a:r>
              <a:rPr lang="en-GB" dirty="0"/>
              <a:t>‘flour plain’</a:t>
            </a:r>
            <a:endParaRPr lang="en-GB" sz="1400" dirty="0"/>
          </a:p>
        </p:txBody>
      </p:sp>
    </p:spTree>
    <p:extLst>
      <p:ext uri="{BB962C8B-B14F-4D97-AF65-F5344CB8AC3E}">
        <p14:creationId xmlns:p14="http://schemas.microsoft.com/office/powerpoint/2010/main" val="184855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1198" y="1"/>
            <a:ext cx="5581189" cy="3488243"/>
          </a:xfrm>
          <a:prstGeom prst="rect">
            <a:avLst/>
          </a:prstGeom>
        </p:spPr>
      </p:pic>
      <p:sp>
        <p:nvSpPr>
          <p:cNvPr id="5" name="TextBox 4"/>
          <p:cNvSpPr txBox="1"/>
          <p:nvPr/>
        </p:nvSpPr>
        <p:spPr>
          <a:xfrm>
            <a:off x="1020417" y="226071"/>
            <a:ext cx="2691705"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4) Add the number of grams needed</a:t>
            </a:r>
          </a:p>
          <a:p>
            <a:endParaRPr lang="en-GB" dirty="0"/>
          </a:p>
          <a:p>
            <a:r>
              <a:rPr lang="en-GB" dirty="0"/>
              <a:t>Remember:</a:t>
            </a:r>
          </a:p>
          <a:p>
            <a:r>
              <a:rPr lang="en-GB" dirty="0"/>
              <a:t>1 teaspoon = 5g</a:t>
            </a:r>
          </a:p>
          <a:p>
            <a:r>
              <a:rPr lang="en-GB" dirty="0"/>
              <a:t>1 tablespoon = 15g</a:t>
            </a:r>
          </a:p>
          <a:p>
            <a:r>
              <a:rPr lang="en-GB" dirty="0"/>
              <a:t>Convert all ‘cups’ into grams </a:t>
            </a:r>
          </a:p>
          <a:p>
            <a:r>
              <a:rPr lang="en-GB" dirty="0">
                <a:hlinkClick r:id="rId3"/>
              </a:rPr>
              <a:t>https://www.thecalculatorsite.com/cooking/cups-grams.php</a:t>
            </a:r>
            <a:endParaRPr lang="en-GB" dirty="0"/>
          </a:p>
        </p:txBody>
      </p:sp>
      <p:pic>
        <p:nvPicPr>
          <p:cNvPr id="6" name="Picture 5"/>
          <p:cNvPicPr>
            <a:picLocks noChangeAspect="1"/>
          </p:cNvPicPr>
          <p:nvPr/>
        </p:nvPicPr>
        <p:blipFill>
          <a:blip r:embed="rId4"/>
          <a:stretch>
            <a:fillRect/>
          </a:stretch>
        </p:blipFill>
        <p:spPr>
          <a:xfrm>
            <a:off x="5574956" y="3430356"/>
            <a:ext cx="4977430" cy="3110894"/>
          </a:xfrm>
          <a:prstGeom prst="rect">
            <a:avLst/>
          </a:prstGeom>
        </p:spPr>
      </p:pic>
      <p:sp>
        <p:nvSpPr>
          <p:cNvPr id="7" name="Oval 6"/>
          <p:cNvSpPr/>
          <p:nvPr/>
        </p:nvSpPr>
        <p:spPr>
          <a:xfrm>
            <a:off x="5261581" y="5574298"/>
            <a:ext cx="1996966" cy="96695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TextBox 7"/>
          <p:cNvSpPr txBox="1"/>
          <p:nvPr/>
        </p:nvSpPr>
        <p:spPr>
          <a:xfrm>
            <a:off x="1855040" y="4339473"/>
            <a:ext cx="29164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5) When finished – click on view summary</a:t>
            </a:r>
          </a:p>
        </p:txBody>
      </p:sp>
      <p:sp>
        <p:nvSpPr>
          <p:cNvPr id="9" name="Right Arrow 8"/>
          <p:cNvSpPr/>
          <p:nvPr/>
        </p:nvSpPr>
        <p:spPr>
          <a:xfrm rot="2377824">
            <a:off x="4002107" y="5310740"/>
            <a:ext cx="2123090" cy="25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74957" y="1111999"/>
            <a:ext cx="1307385" cy="64113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ight Arrow 10"/>
          <p:cNvSpPr/>
          <p:nvPr/>
        </p:nvSpPr>
        <p:spPr>
          <a:xfrm rot="518296">
            <a:off x="2964978" y="974323"/>
            <a:ext cx="2401304" cy="275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77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91425" y="208683"/>
            <a:ext cx="4742421" cy="2964013"/>
          </a:xfrm>
          <a:prstGeom prst="rect">
            <a:avLst/>
          </a:prstGeom>
        </p:spPr>
      </p:pic>
      <p:sp>
        <p:nvSpPr>
          <p:cNvPr id="5" name="Oval 4"/>
          <p:cNvSpPr/>
          <p:nvPr/>
        </p:nvSpPr>
        <p:spPr>
          <a:xfrm>
            <a:off x="5654566" y="723736"/>
            <a:ext cx="1996966" cy="96695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TextBox 5"/>
          <p:cNvSpPr txBox="1"/>
          <p:nvPr/>
        </p:nvSpPr>
        <p:spPr>
          <a:xfrm>
            <a:off x="2086268" y="382205"/>
            <a:ext cx="291646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6) Remember to say the number of portions the recipe makes</a:t>
            </a:r>
          </a:p>
        </p:txBody>
      </p:sp>
      <p:pic>
        <p:nvPicPr>
          <p:cNvPr id="7" name="Picture 6"/>
          <p:cNvPicPr>
            <a:picLocks noChangeAspect="1"/>
          </p:cNvPicPr>
          <p:nvPr/>
        </p:nvPicPr>
        <p:blipFill>
          <a:blip r:embed="rId3"/>
          <a:stretch>
            <a:fillRect/>
          </a:stretch>
        </p:blipFill>
        <p:spPr>
          <a:xfrm>
            <a:off x="5729294" y="3442447"/>
            <a:ext cx="4938706" cy="3086691"/>
          </a:xfrm>
          <a:prstGeom prst="rect">
            <a:avLst/>
          </a:prstGeom>
        </p:spPr>
      </p:pic>
      <p:sp>
        <p:nvSpPr>
          <p:cNvPr id="8" name="Oval 7"/>
          <p:cNvSpPr/>
          <p:nvPr/>
        </p:nvSpPr>
        <p:spPr>
          <a:xfrm>
            <a:off x="8790797" y="5562185"/>
            <a:ext cx="1996966" cy="96695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TextBox 8"/>
          <p:cNvSpPr txBox="1"/>
          <p:nvPr/>
        </p:nvSpPr>
        <p:spPr>
          <a:xfrm>
            <a:off x="2086268" y="4985791"/>
            <a:ext cx="291646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7) Click on compare with DRV (Dietary reference values) which will show you a comparison with different groups nutritional needs</a:t>
            </a:r>
          </a:p>
        </p:txBody>
      </p:sp>
      <p:sp>
        <p:nvSpPr>
          <p:cNvPr id="10" name="Right Arrow 9"/>
          <p:cNvSpPr/>
          <p:nvPr/>
        </p:nvSpPr>
        <p:spPr>
          <a:xfrm>
            <a:off x="4507833" y="1207212"/>
            <a:ext cx="1443789" cy="252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887636" y="6047875"/>
            <a:ext cx="3783398" cy="25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212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1885" y="1"/>
            <a:ext cx="4336181" cy="2710113"/>
          </a:xfrm>
          <a:prstGeom prst="rect">
            <a:avLst/>
          </a:prstGeom>
        </p:spPr>
      </p:pic>
      <p:sp>
        <p:nvSpPr>
          <p:cNvPr id="5" name="Oval 4"/>
          <p:cNvSpPr/>
          <p:nvPr/>
        </p:nvSpPr>
        <p:spPr>
          <a:xfrm>
            <a:off x="4051402" y="388104"/>
            <a:ext cx="1996966" cy="96695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TextBox 5"/>
          <p:cNvSpPr txBox="1"/>
          <p:nvPr/>
        </p:nvSpPr>
        <p:spPr>
          <a:xfrm>
            <a:off x="1037089" y="385997"/>
            <a:ext cx="2916461"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8) Set the age of the DRV (dietary reference values) you want to analyse </a:t>
            </a:r>
          </a:p>
          <a:p>
            <a:r>
              <a:rPr lang="en-GB" dirty="0"/>
              <a:t>Set a teenagers or adults age, select male or female. </a:t>
            </a:r>
          </a:p>
          <a:p>
            <a:endParaRPr lang="en-GB" dirty="0"/>
          </a:p>
          <a:p>
            <a:r>
              <a:rPr lang="en-GB" dirty="0"/>
              <a:t>Click - calculate</a:t>
            </a:r>
          </a:p>
        </p:txBody>
      </p:sp>
      <p:pic>
        <p:nvPicPr>
          <p:cNvPr id="7" name="Picture 6"/>
          <p:cNvPicPr>
            <a:picLocks noChangeAspect="1"/>
          </p:cNvPicPr>
          <p:nvPr/>
        </p:nvPicPr>
        <p:blipFill>
          <a:blip r:embed="rId3"/>
          <a:stretch>
            <a:fillRect/>
          </a:stretch>
        </p:blipFill>
        <p:spPr>
          <a:xfrm>
            <a:off x="4511885" y="2959377"/>
            <a:ext cx="5236143" cy="3272589"/>
          </a:xfrm>
          <a:prstGeom prst="rect">
            <a:avLst/>
          </a:prstGeom>
        </p:spPr>
      </p:pic>
      <p:sp>
        <p:nvSpPr>
          <p:cNvPr id="8" name="Oval 7"/>
          <p:cNvSpPr/>
          <p:nvPr/>
        </p:nvSpPr>
        <p:spPr>
          <a:xfrm>
            <a:off x="7789489" y="637394"/>
            <a:ext cx="1497004" cy="565765"/>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TextBox 8"/>
          <p:cNvSpPr txBox="1"/>
          <p:nvPr/>
        </p:nvSpPr>
        <p:spPr>
          <a:xfrm>
            <a:off x="1128347" y="2778684"/>
            <a:ext cx="2916461"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9) Scroll along to see different nutrients and how they compare to the government guidelines for that group for your dish. </a:t>
            </a:r>
          </a:p>
          <a:p>
            <a:endParaRPr lang="en-GB" dirty="0"/>
          </a:p>
          <a:p>
            <a:r>
              <a:rPr lang="en-GB" dirty="0"/>
              <a:t>Analyse this data and write a paragraph explaining it.</a:t>
            </a:r>
          </a:p>
          <a:p>
            <a:endParaRPr lang="en-GB" dirty="0"/>
          </a:p>
          <a:p>
            <a:r>
              <a:rPr lang="en-GB" dirty="0"/>
              <a:t>Remember to focus on the key nutrients for your target group of ‘teenagers’ or adults</a:t>
            </a:r>
          </a:p>
        </p:txBody>
      </p:sp>
      <p:sp>
        <p:nvSpPr>
          <p:cNvPr id="10" name="TextBox 9"/>
          <p:cNvSpPr txBox="1"/>
          <p:nvPr/>
        </p:nvSpPr>
        <p:spPr>
          <a:xfrm>
            <a:off x="8288754" y="6401803"/>
            <a:ext cx="378501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GB" dirty="0"/>
              <a:t>TIP: You can save and export this data!</a:t>
            </a:r>
          </a:p>
        </p:txBody>
      </p:sp>
    </p:spTree>
    <p:extLst>
      <p:ext uri="{BB962C8B-B14F-4D97-AF65-F5344CB8AC3E}">
        <p14:creationId xmlns:p14="http://schemas.microsoft.com/office/powerpoint/2010/main" val="2898764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1342</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KS4 Hospitality and Catering Mini Coursework Practice Project </vt:lpstr>
      <vt:lpstr>Your Brief:</vt:lpstr>
      <vt:lpstr>Research dishes to cook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Hospitality and Catering Mini Coursework Practice Project</dc:title>
  <dc:creator>Louise Murphy</dc:creator>
  <cp:lastModifiedBy>Toni-Louise</cp:lastModifiedBy>
  <cp:revision>9</cp:revision>
  <dcterms:created xsi:type="dcterms:W3CDTF">2020-04-07T13:15:11Z</dcterms:created>
  <dcterms:modified xsi:type="dcterms:W3CDTF">2020-04-22T12:05:57Z</dcterms:modified>
</cp:coreProperties>
</file>