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3" r:id="rId4"/>
    <p:sldId id="264" r:id="rId5"/>
    <p:sldId id="266"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36" d="100"/>
          <a:sy n="36" d="100"/>
        </p:scale>
        <p:origin x="141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9120687-6BD2-4C46-B47E-6F0617B79CEF}" type="datetimeFigureOut">
              <a:rPr lang="en-GB" smtClean="0"/>
              <a:t>18/05/2020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3E2CBE-29BA-42A5-9159-FDBA34CA1FA4}" type="slidenum">
              <a:rPr lang="en-GB" smtClean="0"/>
              <a:t>‹#›</a:t>
            </a:fld>
            <a:endParaRPr lang="en-GB"/>
          </a:p>
        </p:txBody>
      </p:sp>
    </p:spTree>
    <p:extLst>
      <p:ext uri="{BB962C8B-B14F-4D97-AF65-F5344CB8AC3E}">
        <p14:creationId xmlns:p14="http://schemas.microsoft.com/office/powerpoint/2010/main" val="1158303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120687-6BD2-4C46-B47E-6F0617B79CEF}" type="datetimeFigureOut">
              <a:rPr lang="en-GB" smtClean="0"/>
              <a:t>18/05/2020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3E2CBE-29BA-42A5-9159-FDBA34CA1FA4}" type="slidenum">
              <a:rPr lang="en-GB" smtClean="0"/>
              <a:t>‹#›</a:t>
            </a:fld>
            <a:endParaRPr lang="en-GB"/>
          </a:p>
        </p:txBody>
      </p:sp>
    </p:spTree>
    <p:extLst>
      <p:ext uri="{BB962C8B-B14F-4D97-AF65-F5344CB8AC3E}">
        <p14:creationId xmlns:p14="http://schemas.microsoft.com/office/powerpoint/2010/main" val="453675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120687-6BD2-4C46-B47E-6F0617B79CEF}" type="datetimeFigureOut">
              <a:rPr lang="en-GB" smtClean="0"/>
              <a:t>18/05/2020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3E2CBE-29BA-42A5-9159-FDBA34CA1FA4}" type="slidenum">
              <a:rPr lang="en-GB" smtClean="0"/>
              <a:t>‹#›</a:t>
            </a:fld>
            <a:endParaRPr lang="en-GB"/>
          </a:p>
        </p:txBody>
      </p:sp>
    </p:spTree>
    <p:extLst>
      <p:ext uri="{BB962C8B-B14F-4D97-AF65-F5344CB8AC3E}">
        <p14:creationId xmlns:p14="http://schemas.microsoft.com/office/powerpoint/2010/main" val="1230352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120687-6BD2-4C46-B47E-6F0617B79CEF}" type="datetimeFigureOut">
              <a:rPr lang="en-GB" smtClean="0"/>
              <a:t>18/05/2020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3E2CBE-29BA-42A5-9159-FDBA34CA1FA4}" type="slidenum">
              <a:rPr lang="en-GB" smtClean="0"/>
              <a:t>‹#›</a:t>
            </a:fld>
            <a:endParaRPr lang="en-GB"/>
          </a:p>
        </p:txBody>
      </p:sp>
    </p:spTree>
    <p:extLst>
      <p:ext uri="{BB962C8B-B14F-4D97-AF65-F5344CB8AC3E}">
        <p14:creationId xmlns:p14="http://schemas.microsoft.com/office/powerpoint/2010/main" val="2828482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9120687-6BD2-4C46-B47E-6F0617B79CEF}" type="datetimeFigureOut">
              <a:rPr lang="en-GB" smtClean="0"/>
              <a:t>18/05/2020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3E2CBE-29BA-42A5-9159-FDBA34CA1FA4}" type="slidenum">
              <a:rPr lang="en-GB" smtClean="0"/>
              <a:t>‹#›</a:t>
            </a:fld>
            <a:endParaRPr lang="en-GB"/>
          </a:p>
        </p:txBody>
      </p:sp>
    </p:spTree>
    <p:extLst>
      <p:ext uri="{BB962C8B-B14F-4D97-AF65-F5344CB8AC3E}">
        <p14:creationId xmlns:p14="http://schemas.microsoft.com/office/powerpoint/2010/main" val="3413381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120687-6BD2-4C46-B47E-6F0617B79CEF}" type="datetimeFigureOut">
              <a:rPr lang="en-GB" smtClean="0"/>
              <a:t>18/05/2020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3E2CBE-29BA-42A5-9159-FDBA34CA1FA4}" type="slidenum">
              <a:rPr lang="en-GB" smtClean="0"/>
              <a:t>‹#›</a:t>
            </a:fld>
            <a:endParaRPr lang="en-GB"/>
          </a:p>
        </p:txBody>
      </p:sp>
    </p:spTree>
    <p:extLst>
      <p:ext uri="{BB962C8B-B14F-4D97-AF65-F5344CB8AC3E}">
        <p14:creationId xmlns:p14="http://schemas.microsoft.com/office/powerpoint/2010/main" val="3948757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120687-6BD2-4C46-B47E-6F0617B79CEF}" type="datetimeFigureOut">
              <a:rPr lang="en-GB" smtClean="0"/>
              <a:t>18/05/2020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93E2CBE-29BA-42A5-9159-FDBA34CA1FA4}" type="slidenum">
              <a:rPr lang="en-GB" smtClean="0"/>
              <a:t>‹#›</a:t>
            </a:fld>
            <a:endParaRPr lang="en-GB"/>
          </a:p>
        </p:txBody>
      </p:sp>
    </p:spTree>
    <p:extLst>
      <p:ext uri="{BB962C8B-B14F-4D97-AF65-F5344CB8AC3E}">
        <p14:creationId xmlns:p14="http://schemas.microsoft.com/office/powerpoint/2010/main" val="3706599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9120687-6BD2-4C46-B47E-6F0617B79CEF}" type="datetimeFigureOut">
              <a:rPr lang="en-GB" smtClean="0"/>
              <a:t>18/05/2020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93E2CBE-29BA-42A5-9159-FDBA34CA1FA4}" type="slidenum">
              <a:rPr lang="en-GB" smtClean="0"/>
              <a:t>‹#›</a:t>
            </a:fld>
            <a:endParaRPr lang="en-GB"/>
          </a:p>
        </p:txBody>
      </p:sp>
    </p:spTree>
    <p:extLst>
      <p:ext uri="{BB962C8B-B14F-4D97-AF65-F5344CB8AC3E}">
        <p14:creationId xmlns:p14="http://schemas.microsoft.com/office/powerpoint/2010/main" val="2579499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20687-6BD2-4C46-B47E-6F0617B79CEF}" type="datetimeFigureOut">
              <a:rPr lang="en-GB" smtClean="0"/>
              <a:t>18/05/2020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93E2CBE-29BA-42A5-9159-FDBA34CA1FA4}" type="slidenum">
              <a:rPr lang="en-GB" smtClean="0"/>
              <a:t>‹#›</a:t>
            </a:fld>
            <a:endParaRPr lang="en-GB"/>
          </a:p>
        </p:txBody>
      </p:sp>
    </p:spTree>
    <p:extLst>
      <p:ext uri="{BB962C8B-B14F-4D97-AF65-F5344CB8AC3E}">
        <p14:creationId xmlns:p14="http://schemas.microsoft.com/office/powerpoint/2010/main" val="2427521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9120687-6BD2-4C46-B47E-6F0617B79CEF}" type="datetimeFigureOut">
              <a:rPr lang="en-GB" smtClean="0"/>
              <a:t>18/05/2020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3E2CBE-29BA-42A5-9159-FDBA34CA1FA4}" type="slidenum">
              <a:rPr lang="en-GB" smtClean="0"/>
              <a:t>‹#›</a:t>
            </a:fld>
            <a:endParaRPr lang="en-GB"/>
          </a:p>
        </p:txBody>
      </p:sp>
    </p:spTree>
    <p:extLst>
      <p:ext uri="{BB962C8B-B14F-4D97-AF65-F5344CB8AC3E}">
        <p14:creationId xmlns:p14="http://schemas.microsoft.com/office/powerpoint/2010/main" val="182982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9120687-6BD2-4C46-B47E-6F0617B79CEF}" type="datetimeFigureOut">
              <a:rPr lang="en-GB" smtClean="0"/>
              <a:t>18/05/2020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3E2CBE-29BA-42A5-9159-FDBA34CA1FA4}" type="slidenum">
              <a:rPr lang="en-GB" smtClean="0"/>
              <a:t>‹#›</a:t>
            </a:fld>
            <a:endParaRPr lang="en-GB"/>
          </a:p>
        </p:txBody>
      </p:sp>
    </p:spTree>
    <p:extLst>
      <p:ext uri="{BB962C8B-B14F-4D97-AF65-F5344CB8AC3E}">
        <p14:creationId xmlns:p14="http://schemas.microsoft.com/office/powerpoint/2010/main" val="3267311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120687-6BD2-4C46-B47E-6F0617B79CEF}" type="datetimeFigureOut">
              <a:rPr lang="en-GB" smtClean="0"/>
              <a:t>18/05/2020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3E2CBE-29BA-42A5-9159-FDBA34CA1FA4}" type="slidenum">
              <a:rPr lang="en-GB" smtClean="0"/>
              <a:t>‹#›</a:t>
            </a:fld>
            <a:endParaRPr lang="en-GB"/>
          </a:p>
        </p:txBody>
      </p:sp>
    </p:spTree>
    <p:extLst>
      <p:ext uri="{BB962C8B-B14F-4D97-AF65-F5344CB8AC3E}">
        <p14:creationId xmlns:p14="http://schemas.microsoft.com/office/powerpoint/2010/main" val="18349715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545"/>
            <a:ext cx="9144000" cy="1471448"/>
          </a:xfrm>
        </p:spPr>
        <p:style>
          <a:lnRef idx="3">
            <a:schemeClr val="lt1"/>
          </a:lnRef>
          <a:fillRef idx="1">
            <a:schemeClr val="accent6"/>
          </a:fillRef>
          <a:effectRef idx="1">
            <a:schemeClr val="accent6"/>
          </a:effectRef>
          <a:fontRef idx="minor">
            <a:schemeClr val="lt1"/>
          </a:fontRef>
        </p:style>
        <p:txBody>
          <a:bodyPr>
            <a:normAutofit/>
          </a:bodyPr>
          <a:lstStyle/>
          <a:p>
            <a:r>
              <a:rPr lang="en-GB" sz="4800" dirty="0"/>
              <a:t>KS4 Hospitality and Catering</a:t>
            </a:r>
            <a:br>
              <a:rPr lang="en-GB" sz="4800" dirty="0"/>
            </a:br>
            <a:r>
              <a:rPr lang="en-GB" sz="4800" dirty="0"/>
              <a:t>Mini Coursework Practice Project </a:t>
            </a:r>
          </a:p>
        </p:txBody>
      </p:sp>
      <p:sp>
        <p:nvSpPr>
          <p:cNvPr id="3" name="Subtitle 2"/>
          <p:cNvSpPr>
            <a:spLocks noGrp="1"/>
          </p:cNvSpPr>
          <p:nvPr>
            <p:ph type="subTitle" idx="1"/>
          </p:nvPr>
        </p:nvSpPr>
        <p:spPr>
          <a:xfrm>
            <a:off x="1300655" y="1593116"/>
            <a:ext cx="6858000" cy="1005653"/>
          </a:xfrm>
        </p:spPr>
        <p:txBody>
          <a:bodyPr>
            <a:normAutofit fontScale="62500" lnSpcReduction="20000"/>
          </a:bodyPr>
          <a:lstStyle/>
          <a:p>
            <a:r>
              <a:rPr lang="en-GB" sz="5400" dirty="0"/>
              <a:t>“Quarantine Cuisine” Part 3</a:t>
            </a:r>
          </a:p>
          <a:p>
            <a:r>
              <a:rPr lang="en-GB" sz="5400" dirty="0"/>
              <a:t>18</a:t>
            </a:r>
            <a:r>
              <a:rPr lang="en-GB" sz="5400" baseline="30000" dirty="0"/>
              <a:t>th</a:t>
            </a:r>
            <a:r>
              <a:rPr lang="en-GB" sz="5400" dirty="0"/>
              <a:t> May – 22</a:t>
            </a:r>
            <a:r>
              <a:rPr lang="en-GB" sz="5400" baseline="30000" dirty="0"/>
              <a:t>nd</a:t>
            </a:r>
            <a:r>
              <a:rPr lang="en-GB" sz="5400" dirty="0"/>
              <a:t> May 2020</a:t>
            </a:r>
          </a:p>
        </p:txBody>
      </p:sp>
      <p:pic>
        <p:nvPicPr>
          <p:cNvPr id="4" name="Picture 3"/>
          <p:cNvPicPr>
            <a:picLocks noChangeAspect="1"/>
          </p:cNvPicPr>
          <p:nvPr/>
        </p:nvPicPr>
        <p:blipFill>
          <a:blip r:embed="rId2"/>
          <a:stretch>
            <a:fillRect/>
          </a:stretch>
        </p:blipFill>
        <p:spPr>
          <a:xfrm>
            <a:off x="1387880" y="2945795"/>
            <a:ext cx="2596055" cy="1555613"/>
          </a:xfrm>
          <a:prstGeom prst="rect">
            <a:avLst/>
          </a:prstGeom>
        </p:spPr>
      </p:pic>
      <p:pic>
        <p:nvPicPr>
          <p:cNvPr id="5" name="Picture 4"/>
          <p:cNvPicPr>
            <a:picLocks noChangeAspect="1"/>
          </p:cNvPicPr>
          <p:nvPr/>
        </p:nvPicPr>
        <p:blipFill rotWithShape="1">
          <a:blip r:embed="rId3"/>
          <a:srcRect l="10159"/>
          <a:stretch/>
        </p:blipFill>
        <p:spPr>
          <a:xfrm>
            <a:off x="7067878" y="3723601"/>
            <a:ext cx="1921565" cy="2711833"/>
          </a:xfrm>
          <a:prstGeom prst="rect">
            <a:avLst/>
          </a:prstGeom>
        </p:spPr>
      </p:pic>
      <p:pic>
        <p:nvPicPr>
          <p:cNvPr id="6" name="Picture 5"/>
          <p:cNvPicPr>
            <a:picLocks noChangeAspect="1"/>
          </p:cNvPicPr>
          <p:nvPr/>
        </p:nvPicPr>
        <p:blipFill rotWithShape="1">
          <a:blip r:embed="rId4"/>
          <a:srcRect b="8460"/>
          <a:stretch/>
        </p:blipFill>
        <p:spPr>
          <a:xfrm>
            <a:off x="4184774" y="2673626"/>
            <a:ext cx="2641709" cy="2030896"/>
          </a:xfrm>
          <a:prstGeom prst="rect">
            <a:avLst/>
          </a:prstGeom>
        </p:spPr>
      </p:pic>
      <p:pic>
        <p:nvPicPr>
          <p:cNvPr id="7" name="Picture 6"/>
          <p:cNvPicPr>
            <a:picLocks noChangeAspect="1"/>
          </p:cNvPicPr>
          <p:nvPr/>
        </p:nvPicPr>
        <p:blipFill>
          <a:blip r:embed="rId5"/>
          <a:stretch>
            <a:fillRect/>
          </a:stretch>
        </p:blipFill>
        <p:spPr>
          <a:xfrm>
            <a:off x="4009711" y="5042060"/>
            <a:ext cx="2906110" cy="1713394"/>
          </a:xfrm>
          <a:prstGeom prst="rect">
            <a:avLst/>
          </a:prstGeom>
        </p:spPr>
      </p:pic>
      <p:pic>
        <p:nvPicPr>
          <p:cNvPr id="8" name="Picture 7"/>
          <p:cNvPicPr>
            <a:picLocks noChangeAspect="1"/>
          </p:cNvPicPr>
          <p:nvPr/>
        </p:nvPicPr>
        <p:blipFill rotWithShape="1">
          <a:blip r:embed="rId6"/>
          <a:srcRect l="7511" r="4319"/>
          <a:stretch/>
        </p:blipFill>
        <p:spPr>
          <a:xfrm>
            <a:off x="410816" y="4576265"/>
            <a:ext cx="3008245" cy="2179189"/>
          </a:xfrm>
          <a:prstGeom prst="rect">
            <a:avLst/>
          </a:prstGeom>
        </p:spPr>
      </p:pic>
    </p:spTree>
    <p:extLst>
      <p:ext uri="{BB962C8B-B14F-4D97-AF65-F5344CB8AC3E}">
        <p14:creationId xmlns:p14="http://schemas.microsoft.com/office/powerpoint/2010/main" val="489817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339" y="91858"/>
            <a:ext cx="3491405" cy="612336"/>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en-GB" dirty="0"/>
              <a:t>Your Brief:</a:t>
            </a:r>
          </a:p>
        </p:txBody>
      </p:sp>
      <p:sp>
        <p:nvSpPr>
          <p:cNvPr id="3" name="Content Placeholder 2"/>
          <p:cNvSpPr>
            <a:spLocks noGrp="1"/>
          </p:cNvSpPr>
          <p:nvPr>
            <p:ph idx="1"/>
          </p:nvPr>
        </p:nvSpPr>
        <p:spPr>
          <a:xfrm>
            <a:off x="628650" y="1499805"/>
            <a:ext cx="7886700" cy="4351338"/>
          </a:xfrm>
        </p:spPr>
        <p:txBody>
          <a:bodyPr>
            <a:normAutofit fontScale="85000" lnSpcReduction="20000"/>
          </a:bodyPr>
          <a:lstStyle/>
          <a:p>
            <a:pPr marL="0" indent="0">
              <a:buNone/>
            </a:pPr>
            <a:r>
              <a:rPr lang="en-GB" dirty="0"/>
              <a:t>You are being asked to stay at home for an extended period of time. During this time you have the opportunity to develop your cooking skills and work on creating exciting recipes from what is available in your fridge, freezer and cupboard. </a:t>
            </a:r>
          </a:p>
          <a:p>
            <a:pPr marL="0" indent="0">
              <a:buNone/>
            </a:pPr>
            <a:endParaRPr lang="en-GB" dirty="0"/>
          </a:p>
          <a:p>
            <a:pPr marL="0" indent="0">
              <a:buNone/>
            </a:pPr>
            <a:r>
              <a:rPr lang="en-GB" dirty="0"/>
              <a:t>You need to create a two course menu (starter and main course or main course and desert). The dishes you create should showcase your creativity, you need to analyse the nutrition in your dishes to discuss if they meet healthy eating guidelines for teenagers and adults.</a:t>
            </a:r>
          </a:p>
          <a:p>
            <a:pPr marL="0" indent="0">
              <a:buNone/>
            </a:pPr>
            <a:endParaRPr lang="en-GB" dirty="0"/>
          </a:p>
          <a:p>
            <a:pPr marL="0" indent="0">
              <a:buNone/>
            </a:pPr>
            <a:r>
              <a:rPr lang="en-GB" dirty="0"/>
              <a:t>Follow the instructions on the different slides. Remember to document all of your work and save it to hand in on </a:t>
            </a:r>
            <a:r>
              <a:rPr lang="en-GB"/>
              <a:t>22</a:t>
            </a:r>
            <a:r>
              <a:rPr lang="en-GB" baseline="30000"/>
              <a:t>nd</a:t>
            </a:r>
            <a:r>
              <a:rPr lang="en-GB"/>
              <a:t> May. </a:t>
            </a:r>
            <a:endParaRPr lang="en-GB" dirty="0"/>
          </a:p>
          <a:p>
            <a:pPr marL="0" indent="0">
              <a:buNone/>
            </a:pPr>
            <a:endParaRPr lang="en-GB" dirty="0"/>
          </a:p>
        </p:txBody>
      </p:sp>
    </p:spTree>
    <p:extLst>
      <p:ext uri="{BB962C8B-B14F-4D97-AF65-F5344CB8AC3E}">
        <p14:creationId xmlns:p14="http://schemas.microsoft.com/office/powerpoint/2010/main" val="1371651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1090" y="53732"/>
            <a:ext cx="8997849" cy="706929"/>
          </a:xfrm>
        </p:spPr>
        <p:style>
          <a:lnRef idx="3">
            <a:schemeClr val="lt1"/>
          </a:lnRef>
          <a:fillRef idx="1">
            <a:schemeClr val="accent6"/>
          </a:fillRef>
          <a:effectRef idx="1">
            <a:schemeClr val="accent6"/>
          </a:effectRef>
          <a:fontRef idx="minor">
            <a:schemeClr val="lt1"/>
          </a:fontRef>
        </p:style>
        <p:txBody>
          <a:bodyPr>
            <a:normAutofit fontScale="90000"/>
          </a:bodyPr>
          <a:lstStyle/>
          <a:p>
            <a:r>
              <a:rPr lang="en-GB" sz="3200" dirty="0"/>
              <a:t>Writing a time plan/planning the production of your dishes</a:t>
            </a:r>
          </a:p>
        </p:txBody>
      </p:sp>
      <p:sp>
        <p:nvSpPr>
          <p:cNvPr id="5" name="TextBox 4"/>
          <p:cNvSpPr txBox="1"/>
          <p:nvPr/>
        </p:nvSpPr>
        <p:spPr>
          <a:xfrm>
            <a:off x="189187" y="882868"/>
            <a:ext cx="8707387" cy="5355312"/>
          </a:xfrm>
          <a:prstGeom prst="rect">
            <a:avLst/>
          </a:prstGeom>
          <a:noFill/>
        </p:spPr>
        <p:txBody>
          <a:bodyPr wrap="square" rtlCol="0">
            <a:spAutoFit/>
          </a:bodyPr>
          <a:lstStyle/>
          <a:p>
            <a:r>
              <a:rPr lang="en-GB" dirty="0"/>
              <a:t>You need to decide how you will cook your two dishes (at the same time).</a:t>
            </a:r>
          </a:p>
          <a:p>
            <a:r>
              <a:rPr lang="en-GB" dirty="0"/>
              <a:t>When you eat a meal at home, you are not given the meat first served on its own, then potatoes and vegetables 20 minutes later.  Cooking more than one thing at the same time, so all the parts of a meal are ready at the same time is important.</a:t>
            </a:r>
          </a:p>
          <a:p>
            <a:r>
              <a:rPr lang="en-GB" dirty="0"/>
              <a:t>This is called dovetailing. </a:t>
            </a:r>
          </a:p>
          <a:p>
            <a:r>
              <a:rPr lang="en-GB" dirty="0"/>
              <a:t>Dovetailing means that all parts of a meal are served at their best and you do not waste time waiting for one part of a meal to cook, you prepare and/or cook another part of the meal and/or clear up.</a:t>
            </a:r>
          </a:p>
          <a:p>
            <a:endParaRPr lang="en-GB" dirty="0"/>
          </a:p>
          <a:p>
            <a:r>
              <a:rPr lang="en-GB" dirty="0"/>
              <a:t>See the example on next slide. The dishes have been colour coded. </a:t>
            </a:r>
          </a:p>
          <a:p>
            <a:endParaRPr lang="en-GB" dirty="0"/>
          </a:p>
          <a:p>
            <a:r>
              <a:rPr lang="en-GB" dirty="0"/>
              <a:t>You must say the time the step takes OR the time you will start cooking, the details of the step and any ‘quality checks’ ‘tips’ and health and safety points. </a:t>
            </a:r>
          </a:p>
          <a:p>
            <a:endParaRPr lang="en-GB" dirty="0"/>
          </a:p>
          <a:p>
            <a:r>
              <a:rPr lang="en-GB" dirty="0">
                <a:solidFill>
                  <a:srgbClr val="FF0000"/>
                </a:solidFill>
              </a:rPr>
              <a:t>REMEMBER</a:t>
            </a:r>
            <a:r>
              <a:rPr lang="en-GB" dirty="0"/>
              <a:t> the time plan is all you should use when you are cooking, not the individual recipes, and you should present a meal at the end of the cooking, not two single dishes, for example, not just a shepherds pie, but shepherds pie, vegetables and gravy, not just apple crumble, but apple crumble and custard.</a:t>
            </a:r>
          </a:p>
          <a:p>
            <a:endParaRPr lang="en-GB" dirty="0"/>
          </a:p>
        </p:txBody>
      </p:sp>
      <p:sp>
        <p:nvSpPr>
          <p:cNvPr id="7" name="TextBox 6"/>
          <p:cNvSpPr txBox="1"/>
          <p:nvPr/>
        </p:nvSpPr>
        <p:spPr>
          <a:xfrm>
            <a:off x="247426" y="6053514"/>
            <a:ext cx="6364178" cy="369332"/>
          </a:xfrm>
          <a:prstGeom prst="rect">
            <a:avLst/>
          </a:prstGeom>
        </p:spPr>
        <p:style>
          <a:lnRef idx="3">
            <a:schemeClr val="lt1"/>
          </a:lnRef>
          <a:fillRef idx="1">
            <a:schemeClr val="accent6"/>
          </a:fillRef>
          <a:effectRef idx="1">
            <a:schemeClr val="accent6"/>
          </a:effectRef>
          <a:fontRef idx="minor">
            <a:schemeClr val="lt1"/>
          </a:fontRef>
        </p:style>
        <p:txBody>
          <a:bodyPr wrap="none" rtlCol="0">
            <a:spAutoFit/>
          </a:bodyPr>
          <a:lstStyle/>
          <a:p>
            <a:r>
              <a:rPr lang="en-GB" dirty="0"/>
              <a:t>Tip: Start cooking at 4pm if you want to have dinner ready for 7pm</a:t>
            </a:r>
          </a:p>
        </p:txBody>
      </p:sp>
    </p:spTree>
    <p:extLst>
      <p:ext uri="{BB962C8B-B14F-4D97-AF65-F5344CB8AC3E}">
        <p14:creationId xmlns:p14="http://schemas.microsoft.com/office/powerpoint/2010/main" val="3393908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4082479657"/>
              </p:ext>
            </p:extLst>
          </p:nvPr>
        </p:nvGraphicFramePr>
        <p:xfrm>
          <a:off x="204951" y="810195"/>
          <a:ext cx="4361793" cy="6047803"/>
        </p:xfrm>
        <a:graphic>
          <a:graphicData uri="http://schemas.openxmlformats.org/drawingml/2006/table">
            <a:tbl>
              <a:tblPr firstRow="1" firstCol="1" bandRow="1"/>
              <a:tblGrid>
                <a:gridCol w="452603">
                  <a:extLst>
                    <a:ext uri="{9D8B030D-6E8A-4147-A177-3AD203B41FA5}">
                      <a16:colId xmlns:a16="http://schemas.microsoft.com/office/drawing/2014/main" val="4207882260"/>
                    </a:ext>
                  </a:extLst>
                </a:gridCol>
                <a:gridCol w="1940200">
                  <a:extLst>
                    <a:ext uri="{9D8B030D-6E8A-4147-A177-3AD203B41FA5}">
                      <a16:colId xmlns:a16="http://schemas.microsoft.com/office/drawing/2014/main" val="1483430434"/>
                    </a:ext>
                  </a:extLst>
                </a:gridCol>
                <a:gridCol w="1968990">
                  <a:extLst>
                    <a:ext uri="{9D8B030D-6E8A-4147-A177-3AD203B41FA5}">
                      <a16:colId xmlns:a16="http://schemas.microsoft.com/office/drawing/2014/main" val="1845163895"/>
                    </a:ext>
                  </a:extLst>
                </a:gridCol>
              </a:tblGrid>
              <a:tr h="125071">
                <a:tc>
                  <a:txBody>
                    <a:bodyPr/>
                    <a:lstStyle/>
                    <a:p>
                      <a:pPr>
                        <a:lnSpc>
                          <a:spcPct val="115000"/>
                        </a:lnSpc>
                        <a:spcAft>
                          <a:spcPts val="0"/>
                        </a:spcAft>
                      </a:pPr>
                      <a:r>
                        <a:rPr lang="en-GB" sz="700" b="1" i="1">
                          <a:effectLst/>
                          <a:latin typeface="Calibri" panose="020F0502020204030204" pitchFamily="34" charset="0"/>
                          <a:ea typeface="Calibri" panose="020F0502020204030204" pitchFamily="34" charset="0"/>
                          <a:cs typeface="Times New Roman" panose="02020603050405020304" pitchFamily="18" charset="0"/>
                        </a:rPr>
                        <a:t>Time</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14603" marR="14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b="1" i="1">
                          <a:effectLst/>
                          <a:latin typeface="Calibri" panose="020F0502020204030204" pitchFamily="34" charset="0"/>
                          <a:ea typeface="Calibri" panose="020F0502020204030204" pitchFamily="34" charset="0"/>
                          <a:cs typeface="Times New Roman" panose="02020603050405020304" pitchFamily="18" charset="0"/>
                        </a:rPr>
                        <a:t>Steps</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14603" marR="14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b="1" i="1" dirty="0">
                          <a:effectLst/>
                          <a:latin typeface="Calibri" panose="020F0502020204030204" pitchFamily="34" charset="0"/>
                          <a:ea typeface="Calibri" panose="020F0502020204030204" pitchFamily="34" charset="0"/>
                          <a:cs typeface="Times New Roman" panose="02020603050405020304" pitchFamily="18" charset="0"/>
                        </a:rPr>
                        <a:t>Quality check/Health and Safety</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4603" marR="14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6772793"/>
                  </a:ext>
                </a:extLst>
              </a:tr>
              <a:tr h="523591">
                <a:tc>
                  <a:txBody>
                    <a:bodyPr/>
                    <a:lstStyle/>
                    <a:p>
                      <a:pPr>
                        <a:lnSpc>
                          <a:spcPct val="115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09:00-09:05</a:t>
                      </a:r>
                    </a:p>
                  </a:txBody>
                  <a:tcPr marL="14603" marR="14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Mise </a:t>
                      </a:r>
                      <a:r>
                        <a:rPr lang="en-GB" sz="7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En</a:t>
                      </a:r>
                      <a:r>
                        <a:rPr lang="en-GB" sz="7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Place- Get my area ready, gather equipment, put on an apron then wash my hands.</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4603" marR="14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Ensure my area is clean and ready for food preparation. Washing down my surfaces ensures there is no cross contamination. Wearing an apron protects my clothing.</a:t>
                      </a:r>
                    </a:p>
                  </a:txBody>
                  <a:tcPr marL="14603" marR="14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0502018"/>
                  </a:ext>
                </a:extLst>
              </a:tr>
              <a:tr h="670595">
                <a:tc>
                  <a:txBody>
                    <a:bodyPr/>
                    <a:lstStyle/>
                    <a:p>
                      <a:pPr>
                        <a:lnSpc>
                          <a:spcPct val="115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09:05-09:13</a:t>
                      </a:r>
                    </a:p>
                  </a:txBody>
                  <a:tcPr marL="14603" marR="14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Make the gyoza dough- sift 120g plain flour into a bowl. Add ¼ tsp salt to 120ml warm water measured in a jug. Stir the mixture together with a metal spatula while adding ½ tbsp. of water at a time until the texture can form a ball.</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14603" marR="14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Only add enough water at a time that I need to avoid making the dough too sticky and moist, otherwise the dough will be less effective.</a:t>
                      </a:r>
                    </a:p>
                  </a:txBody>
                  <a:tcPr marL="14603" marR="14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8016023"/>
                  </a:ext>
                </a:extLst>
              </a:tr>
              <a:tr h="558830">
                <a:tc>
                  <a:txBody>
                    <a:bodyPr/>
                    <a:lstStyle/>
                    <a:p>
                      <a:pPr>
                        <a:lnSpc>
                          <a:spcPct val="115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09:13-09:20</a:t>
                      </a:r>
                    </a:p>
                  </a:txBody>
                  <a:tcPr marL="14603" marR="14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Transfer the dough to the work surface and knead for 5 minutes, afterwards the texture should be much smoother. Wrap the dough in plastic wrap and leave in the fridge until needed.</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14603" marR="14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Dough should be of a stretchy consistency, make sure that the surface you’re kneading on is clean and dusted with appropriate flour</a:t>
                      </a:r>
                    </a:p>
                  </a:txBody>
                  <a:tcPr marL="14603" marR="14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1593833"/>
                  </a:ext>
                </a:extLst>
              </a:tr>
              <a:tr h="782364">
                <a:tc>
                  <a:txBody>
                    <a:bodyPr/>
                    <a:lstStyle/>
                    <a:p>
                      <a:pPr>
                        <a:lnSpc>
                          <a:spcPct val="115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09:20-09:30</a:t>
                      </a:r>
                    </a:p>
                  </a:txBody>
                  <a:tcPr marL="14603" marR="14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Begin preparing gyoza filling by finely slicing ¼ of the cabbage into small pieces along with finely slicing the garlic, the spring onions and the ginger. Add the sliced vegetables and the Quorn mince to a bowl and mix well with sesame oil and the soy sauce.</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4603" marR="14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Use the knife assigned to your table and only your table.</a:t>
                      </a:r>
                    </a:p>
                  </a:txBody>
                  <a:tcPr marL="14603" marR="14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461060"/>
                  </a:ext>
                </a:extLst>
              </a:tr>
              <a:tr h="558830">
                <a:tc>
                  <a:txBody>
                    <a:bodyPr/>
                    <a:lstStyle/>
                    <a:p>
                      <a:pPr>
                        <a:lnSpc>
                          <a:spcPct val="115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09:30-09:40</a:t>
                      </a:r>
                    </a:p>
                  </a:txBody>
                  <a:tcPr marL="14603" marR="14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While the vegetables and the Quorn mince marinate so the flavours infuse, cut the eggplant, large onion and sweet potato into thin disks for the tempura. The gyoza filling will be ready after that.</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14603" marR="14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Use the larger knife assigned to your table so that the cutting is quicker and more efficient.</a:t>
                      </a:r>
                    </a:p>
                  </a:txBody>
                  <a:tcPr marL="14603" marR="14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2036321"/>
                  </a:ext>
                </a:extLst>
              </a:tr>
              <a:tr h="670595">
                <a:tc>
                  <a:txBody>
                    <a:bodyPr/>
                    <a:lstStyle/>
                    <a:p>
                      <a:pPr>
                        <a:lnSpc>
                          <a:spcPct val="115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09:40-09:50</a:t>
                      </a:r>
                    </a:p>
                  </a:txBody>
                  <a:tcPr marL="14603" marR="14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Roll out the gyoza dough and rotate it during the process so that it is slightly bigger than 3”. Spoon a small amount of the filling to the centre of the skin and dip my finger in some water to moisten the edge of the skin to make it easier to seal.</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14603" marR="14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Don’t flatten the top and bottom of the dough to achieve a round shape. Be careful not to overfill the dumplings, only add as much as you need in order to make 6 dumplings.</a:t>
                      </a:r>
                    </a:p>
                  </a:txBody>
                  <a:tcPr marL="14603" marR="14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6520576"/>
                  </a:ext>
                </a:extLst>
              </a:tr>
              <a:tr h="257911">
                <a:tc>
                  <a:txBody>
                    <a:bodyPr/>
                    <a:lstStyle/>
                    <a:p>
                      <a:pPr>
                        <a:lnSpc>
                          <a:spcPct val="115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09:50-09:55</a:t>
                      </a:r>
                    </a:p>
                  </a:txBody>
                  <a:tcPr marL="14603" marR="14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Fillet the mackerel by the video that you watched.</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14603" marR="14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Make sure to remove bones to avoid a hazard.</a:t>
                      </a:r>
                    </a:p>
                  </a:txBody>
                  <a:tcPr marL="14603" marR="14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8070038"/>
                  </a:ext>
                </a:extLst>
              </a:tr>
              <a:tr h="447062">
                <a:tc>
                  <a:txBody>
                    <a:bodyPr/>
                    <a:lstStyle/>
                    <a:p>
                      <a:pPr>
                        <a:lnSpc>
                          <a:spcPct val="115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09:55-10:00</a:t>
                      </a:r>
                    </a:p>
                  </a:txBody>
                  <a:tcPr marL="14603" marR="14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Chop and peel radish and carrot, making long ribbons from the carrot. Cut cabbage leaves into 2cm strips and put into the fridge to chill.</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14603" marR="14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Wash the knife you’re using to avoid cross contaminating flavours between separate dishes.</a:t>
                      </a:r>
                    </a:p>
                  </a:txBody>
                  <a:tcPr marL="14603" marR="14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4488858"/>
                  </a:ext>
                </a:extLst>
              </a:tr>
              <a:tr h="447062">
                <a:tc>
                  <a:txBody>
                    <a:bodyPr/>
                    <a:lstStyle/>
                    <a:p>
                      <a:pPr>
                        <a:lnSpc>
                          <a:spcPct val="115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10:00-10:15</a:t>
                      </a:r>
                    </a:p>
                  </a:txBody>
                  <a:tcPr marL="14603" marR="14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a:effectLst/>
                          <a:highlight>
                            <a:srgbClr val="FF00FF"/>
                          </a:highlight>
                          <a:latin typeface="Calibri" panose="020F0502020204030204" pitchFamily="34" charset="0"/>
                          <a:ea typeface="Calibri" panose="020F0502020204030204" pitchFamily="34" charset="0"/>
                          <a:cs typeface="Times New Roman" panose="02020603050405020304" pitchFamily="18" charset="0"/>
                        </a:rPr>
                        <a:t>Make sushi rice as per packet instructions. Once the rice is prepared bring it to a boil in a saucepan and simmer for 10 minutes with the lid on.</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14603" marR="14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Don’t over wash the rice otherwise it will become soggy.</a:t>
                      </a:r>
                    </a:p>
                  </a:txBody>
                  <a:tcPr marL="14603" marR="14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6335091"/>
                  </a:ext>
                </a:extLst>
              </a:tr>
              <a:tr h="670595">
                <a:tc>
                  <a:txBody>
                    <a:bodyPr/>
                    <a:lstStyle/>
                    <a:p>
                      <a:pPr>
                        <a:lnSpc>
                          <a:spcPct val="115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10:15-10:25</a:t>
                      </a:r>
                    </a:p>
                  </a:txBody>
                  <a:tcPr marL="14603" marR="14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a:effectLst/>
                          <a:highlight>
                            <a:srgbClr val="FF0000"/>
                          </a:highlight>
                          <a:latin typeface="Calibri" panose="020F0502020204030204" pitchFamily="34" charset="0"/>
                          <a:ea typeface="Calibri" panose="020F0502020204030204" pitchFamily="34" charset="0"/>
                          <a:cs typeface="Times New Roman" panose="02020603050405020304" pitchFamily="18" charset="0"/>
                        </a:rPr>
                        <a:t>While the rice boils begin making curry sauce for the dumplings. Heat 2 tbsp sunflower oil in a medium non-stick saucepan and add onion and garlic, cook until soft. Stir in carrot and cook over a low heat for 10-12 minutes.</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14603" marR="14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Ensure the oil is not to hot otherwise the garlic will burn.</a:t>
                      </a:r>
                    </a:p>
                  </a:txBody>
                  <a:tcPr marL="14603" marR="14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7709868"/>
                  </a:ext>
                </a:extLst>
              </a:tr>
              <a:tr h="335297">
                <a:tc>
                  <a:txBody>
                    <a:bodyPr/>
                    <a:lstStyle/>
                    <a:p>
                      <a:pPr>
                        <a:lnSpc>
                          <a:spcPct val="115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10:25-10:30</a:t>
                      </a:r>
                    </a:p>
                  </a:txBody>
                  <a:tcPr marL="14603" marR="14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a:effectLst/>
                          <a:highlight>
                            <a:srgbClr val="FF00FF"/>
                          </a:highlight>
                          <a:latin typeface="Calibri" panose="020F0502020204030204" pitchFamily="34" charset="0"/>
                          <a:ea typeface="Calibri" panose="020F0502020204030204" pitchFamily="34" charset="0"/>
                          <a:cs typeface="Times New Roman" panose="02020603050405020304" pitchFamily="18" charset="0"/>
                        </a:rPr>
                        <a:t>Turn off the heat of the sushi rice and leave to stand for 25-30 minutes</a:t>
                      </a:r>
                      <a:r>
                        <a:rPr lang="en-GB" sz="700">
                          <a:effectLst/>
                          <a:latin typeface="Calibri" panose="020F0502020204030204" pitchFamily="34" charset="0"/>
                          <a:ea typeface="Calibri" panose="020F0502020204030204" pitchFamily="34" charset="0"/>
                          <a:cs typeface="Times New Roman" panose="02020603050405020304" pitchFamily="18" charset="0"/>
                        </a:rPr>
                        <a:t> and allow the curry sauce to cook.</a:t>
                      </a:r>
                    </a:p>
                  </a:txBody>
                  <a:tcPr marL="14603" marR="14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dirty="0">
                          <a:effectLst/>
                          <a:latin typeface="Calibri" panose="020F0502020204030204" pitchFamily="34" charset="0"/>
                          <a:ea typeface="Calibri" panose="020F0502020204030204" pitchFamily="34" charset="0"/>
                          <a:cs typeface="Times New Roman" panose="02020603050405020304" pitchFamily="18" charset="0"/>
                        </a:rPr>
                        <a:t>Leave the lid on the sushi rice to allow it to steam and become glutinous and sticky.</a:t>
                      </a:r>
                    </a:p>
                  </a:txBody>
                  <a:tcPr marL="14603" marR="14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6540546"/>
                  </a:ext>
                </a:extLst>
              </a:tr>
            </a:tbl>
          </a:graphicData>
        </a:graphic>
      </p:graphicFrame>
      <p:sp>
        <p:nvSpPr>
          <p:cNvPr id="8" name="Rectangle 2"/>
          <p:cNvSpPr>
            <a:spLocks noChangeArrowheads="1"/>
          </p:cNvSpPr>
          <p:nvPr/>
        </p:nvSpPr>
        <p:spPr bwMode="auto">
          <a:xfrm>
            <a:off x="0" y="-42041"/>
            <a:ext cx="238584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800" b="1"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Time Plan:</a:t>
            </a:r>
            <a:endParaRPr kumimoji="0" lang="en-GB"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Mise </a:t>
            </a:r>
            <a:r>
              <a:rPr kumimoji="0" lang="en-GB" altLang="en-US" sz="8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a:t>
            </a:r>
            <a:r>
              <a:rPr kumimoji="0" lang="en-GB" altLang="en-US" sz="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Place </a:t>
            </a:r>
            <a:endParaRPr kumimoji="0" lang="en-GB"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Sushi rolls</a:t>
            </a:r>
            <a:endParaRPr kumimoji="0" lang="en-GB"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8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Gyoza</a:t>
            </a:r>
            <a:r>
              <a:rPr kumimoji="0" lang="en-GB" altLang="en-US" sz="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dumplings and dipping sauce</a:t>
            </a:r>
            <a:endParaRPr kumimoji="0" lang="en-GB"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Vegetable tempura with wasabi mayonnaise</a:t>
            </a:r>
            <a:endParaRPr kumimoji="0" lang="en-GB"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Pickled carrot and radish</a:t>
            </a:r>
            <a:endParaRPr kumimoji="0" lang="en-GB"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321557667"/>
              </p:ext>
            </p:extLst>
          </p:nvPr>
        </p:nvGraphicFramePr>
        <p:xfrm>
          <a:off x="4684723" y="0"/>
          <a:ext cx="4364684" cy="6857998"/>
        </p:xfrm>
        <a:graphic>
          <a:graphicData uri="http://schemas.openxmlformats.org/drawingml/2006/table">
            <a:tbl>
              <a:tblPr firstRow="1" firstCol="1" bandRow="1"/>
              <a:tblGrid>
                <a:gridCol w="452902">
                  <a:extLst>
                    <a:ext uri="{9D8B030D-6E8A-4147-A177-3AD203B41FA5}">
                      <a16:colId xmlns:a16="http://schemas.microsoft.com/office/drawing/2014/main" val="1931692439"/>
                    </a:ext>
                  </a:extLst>
                </a:gridCol>
                <a:gridCol w="1941487">
                  <a:extLst>
                    <a:ext uri="{9D8B030D-6E8A-4147-A177-3AD203B41FA5}">
                      <a16:colId xmlns:a16="http://schemas.microsoft.com/office/drawing/2014/main" val="520011235"/>
                    </a:ext>
                  </a:extLst>
                </a:gridCol>
                <a:gridCol w="1970295">
                  <a:extLst>
                    <a:ext uri="{9D8B030D-6E8A-4147-A177-3AD203B41FA5}">
                      <a16:colId xmlns:a16="http://schemas.microsoft.com/office/drawing/2014/main" val="3490929605"/>
                    </a:ext>
                  </a:extLst>
                </a:gridCol>
              </a:tblGrid>
              <a:tr h="388188">
                <a:tc>
                  <a:txBody>
                    <a:bodyPr/>
                    <a:lstStyle/>
                    <a:p>
                      <a:pPr>
                        <a:lnSpc>
                          <a:spcPct val="115000"/>
                        </a:lnSpc>
                        <a:spcAft>
                          <a:spcPts val="0"/>
                        </a:spcAft>
                      </a:pPr>
                      <a:r>
                        <a:rPr lang="en-GB" sz="700" dirty="0">
                          <a:effectLst/>
                          <a:latin typeface="Calibri" panose="020F0502020204030204" pitchFamily="34" charset="0"/>
                          <a:ea typeface="Calibri" panose="020F0502020204030204" pitchFamily="34" charset="0"/>
                          <a:cs typeface="Times New Roman" panose="02020603050405020304" pitchFamily="18" charset="0"/>
                        </a:rPr>
                        <a:t>10:30-10:35</a:t>
                      </a:r>
                    </a:p>
                  </a:txBody>
                  <a:tcPr marL="14603" marR="14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While there is time before the elements of the curry sauce are ready, take some time to clean the work station.</a:t>
                      </a:r>
                    </a:p>
                  </a:txBody>
                  <a:tcPr marL="14603" marR="14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Too much clutter on a work station means more stress and less room to be able to accurately prepare dishes.</a:t>
                      </a:r>
                    </a:p>
                  </a:txBody>
                  <a:tcPr marL="14603" marR="14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2278893"/>
                  </a:ext>
                </a:extLst>
              </a:tr>
              <a:tr h="905774">
                <a:tc>
                  <a:txBody>
                    <a:bodyPr/>
                    <a:lstStyle/>
                    <a:p>
                      <a:pPr>
                        <a:lnSpc>
                          <a:spcPct val="115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10:35-10:45</a:t>
                      </a:r>
                    </a:p>
                  </a:txBody>
                  <a:tcPr marL="14603" marR="14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dirty="0">
                          <a:effectLst/>
                          <a:highlight>
                            <a:srgbClr val="FF0000"/>
                          </a:highlight>
                          <a:latin typeface="Calibri" panose="020F0502020204030204" pitchFamily="34" charset="0"/>
                          <a:ea typeface="Calibri" panose="020F0502020204030204" pitchFamily="34" charset="0"/>
                          <a:cs typeface="Times New Roman" panose="02020603050405020304" pitchFamily="18" charset="0"/>
                        </a:rPr>
                        <a:t>Add 2 </a:t>
                      </a:r>
                      <a:r>
                        <a:rPr lang="en-GB" sz="700" dirty="0" err="1">
                          <a:effectLst/>
                          <a:highlight>
                            <a:srgbClr val="FF0000"/>
                          </a:highlight>
                          <a:latin typeface="Calibri" panose="020F0502020204030204" pitchFamily="34" charset="0"/>
                          <a:ea typeface="Calibri" panose="020F0502020204030204" pitchFamily="34" charset="0"/>
                          <a:cs typeface="Times New Roman" panose="02020603050405020304" pitchFamily="18" charset="0"/>
                        </a:rPr>
                        <a:t>tbsp</a:t>
                      </a:r>
                      <a:r>
                        <a:rPr lang="en-GB" sz="700" dirty="0">
                          <a:effectLst/>
                          <a:highlight>
                            <a:srgbClr val="FF0000"/>
                          </a:highlight>
                          <a:latin typeface="Calibri" panose="020F0502020204030204" pitchFamily="34" charset="0"/>
                          <a:ea typeface="Calibri" panose="020F0502020204030204" pitchFamily="34" charset="0"/>
                          <a:cs typeface="Times New Roman" panose="02020603050405020304" pitchFamily="18" charset="0"/>
                        </a:rPr>
                        <a:t> plain flour and 4 </a:t>
                      </a:r>
                      <a:r>
                        <a:rPr lang="en-GB" sz="700" dirty="0" err="1">
                          <a:effectLst/>
                          <a:highlight>
                            <a:srgbClr val="FF0000"/>
                          </a:highlight>
                          <a:latin typeface="Calibri" panose="020F0502020204030204" pitchFamily="34" charset="0"/>
                          <a:ea typeface="Calibri" panose="020F0502020204030204" pitchFamily="34" charset="0"/>
                          <a:cs typeface="Times New Roman" panose="02020603050405020304" pitchFamily="18" charset="0"/>
                        </a:rPr>
                        <a:t>tbsp</a:t>
                      </a:r>
                      <a:r>
                        <a:rPr lang="en-GB" sz="700" dirty="0">
                          <a:effectLst/>
                          <a:highlight>
                            <a:srgbClr val="FF0000"/>
                          </a:highlight>
                          <a:latin typeface="Calibri" panose="020F0502020204030204" pitchFamily="34" charset="0"/>
                          <a:ea typeface="Calibri" panose="020F0502020204030204" pitchFamily="34" charset="0"/>
                          <a:cs typeface="Times New Roman" panose="02020603050405020304" pitchFamily="18" charset="0"/>
                        </a:rPr>
                        <a:t> curry powder and cook for 1 min. Gradually stir in stock until combined; add honey, soy sauce and bay leaf. Slowly bring to a boil. Turn down heat and simmer for 20 minutes until sauce thickens but is of pouring consistency.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4603" marR="14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Flour is used as a thickening agent so make sure that the curry sauce isn’t completely liquid to give it a more consistent texture.</a:t>
                      </a:r>
                    </a:p>
                  </a:txBody>
                  <a:tcPr marL="14603" marR="14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7310482"/>
                  </a:ext>
                </a:extLst>
              </a:tr>
              <a:tr h="776375">
                <a:tc>
                  <a:txBody>
                    <a:bodyPr/>
                    <a:lstStyle/>
                    <a:p>
                      <a:pPr>
                        <a:lnSpc>
                          <a:spcPct val="115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10:45-10:50</a:t>
                      </a:r>
                    </a:p>
                  </a:txBody>
                  <a:tcPr marL="14603" marR="14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dirty="0">
                          <a:effectLst/>
                          <a:highlight>
                            <a:srgbClr val="FF0000"/>
                          </a:highlight>
                          <a:latin typeface="Calibri" panose="020F0502020204030204" pitchFamily="34" charset="0"/>
                          <a:ea typeface="Calibri" panose="020F0502020204030204" pitchFamily="34" charset="0"/>
                          <a:cs typeface="Times New Roman" panose="02020603050405020304" pitchFamily="18" charset="0"/>
                        </a:rPr>
                        <a:t>The curry sauce takes time to cook so begin to cook the dumplings. Heat up some oil in a pan and place the gyoza facing flat side down on a high heat until the bottom is crispy and golden which should take around 4-5 minutes.</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4603" marR="14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dirty="0">
                          <a:effectLst/>
                          <a:latin typeface="Calibri" panose="020F0502020204030204" pitchFamily="34" charset="0"/>
                          <a:ea typeface="Calibri" panose="020F0502020204030204" pitchFamily="34" charset="0"/>
                          <a:cs typeface="Times New Roman" panose="02020603050405020304" pitchFamily="18" charset="0"/>
                        </a:rPr>
                        <a:t>Browning the dumplings on one side gives them a classic look, ensure they haven’t stuck to the pan</a:t>
                      </a:r>
                    </a:p>
                  </a:txBody>
                  <a:tcPr marL="14603" marR="14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166850"/>
                  </a:ext>
                </a:extLst>
              </a:tr>
              <a:tr h="646982">
                <a:tc>
                  <a:txBody>
                    <a:bodyPr/>
                    <a:lstStyle/>
                    <a:p>
                      <a:pPr>
                        <a:lnSpc>
                          <a:spcPct val="115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10:50-11:00</a:t>
                      </a:r>
                    </a:p>
                  </a:txBody>
                  <a:tcPr marL="14603" marR="14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a:effectLst/>
                          <a:highlight>
                            <a:srgbClr val="FF0000"/>
                          </a:highlight>
                          <a:latin typeface="Calibri" panose="020F0502020204030204" pitchFamily="34" charset="0"/>
                          <a:ea typeface="Calibri" panose="020F0502020204030204" pitchFamily="34" charset="0"/>
                          <a:cs typeface="Times New Roman" panose="02020603050405020304" pitchFamily="18" charset="0"/>
                        </a:rPr>
                        <a:t>To finish cooking the gyoza, add a small cup of water to the pan so the gyoza is half submerged. Place a lid on top and leave the heat on medium high to cook for 10 minutes.</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14603" marR="14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dirty="0">
                          <a:effectLst/>
                          <a:latin typeface="Calibri" panose="020F0502020204030204" pitchFamily="34" charset="0"/>
                          <a:ea typeface="Calibri" panose="020F0502020204030204" pitchFamily="34" charset="0"/>
                          <a:cs typeface="Times New Roman" panose="02020603050405020304" pitchFamily="18" charset="0"/>
                        </a:rPr>
                        <a:t>The water allows the dumplings to steam and fully cooks the filling and the pastry</a:t>
                      </a:r>
                    </a:p>
                  </a:txBody>
                  <a:tcPr marL="14603" marR="14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4127866"/>
                  </a:ext>
                </a:extLst>
              </a:tr>
              <a:tr h="905774">
                <a:tc>
                  <a:txBody>
                    <a:bodyPr/>
                    <a:lstStyle/>
                    <a:p>
                      <a:pPr>
                        <a:lnSpc>
                          <a:spcPct val="115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11:00-11:10</a:t>
                      </a:r>
                    </a:p>
                  </a:txBody>
                  <a:tcPr marL="14603" marR="14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a:effectLst/>
                          <a:highlight>
                            <a:srgbClr val="FF00FF"/>
                          </a:highlight>
                          <a:latin typeface="Calibri" panose="020F0502020204030204" pitchFamily="34" charset="0"/>
                          <a:ea typeface="Calibri" panose="020F0502020204030204" pitchFamily="34" charset="0"/>
                          <a:cs typeface="Times New Roman" panose="02020603050405020304" pitchFamily="18" charset="0"/>
                        </a:rPr>
                        <a:t>Prepare sushi rolls using mat by pressing down finished sushi rice onto the seaweed exterior and adding the salmon and cucumber in a single strip at the beginning of the roll and proceed to roll the sushi by folding, tucking and pulling the mat at the top to tighten the roll.</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14603" marR="14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dirty="0">
                          <a:effectLst/>
                          <a:latin typeface="Calibri" panose="020F0502020204030204" pitchFamily="34" charset="0"/>
                          <a:ea typeface="Calibri" panose="020F0502020204030204" pitchFamily="34" charset="0"/>
                          <a:cs typeface="Times New Roman" panose="02020603050405020304" pitchFamily="18" charset="0"/>
                        </a:rPr>
                        <a:t>Dip hands in water while making sushi rolls so that the rice doesn’t stick to your hands. Be careful while cutting the sushi roll as the sticky sushi rice may make it more difficult to cut through, cut diagonally once, then straight once and repeat.</a:t>
                      </a:r>
                    </a:p>
                  </a:txBody>
                  <a:tcPr marL="14603" marR="14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8140773"/>
                  </a:ext>
                </a:extLst>
              </a:tr>
              <a:tr h="905774">
                <a:tc>
                  <a:txBody>
                    <a:bodyPr/>
                    <a:lstStyle/>
                    <a:p>
                      <a:pPr>
                        <a:lnSpc>
                          <a:spcPct val="115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11:10-11:20</a:t>
                      </a:r>
                    </a:p>
                  </a:txBody>
                  <a:tcPr marL="14603" marR="14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Mix all wasabi mayonnaise ingredients together in a food processor, except from oil, until well combined. Turn your mixer high and slowly, in a very thin stream, pour the vegetable oil until it is thoroughly emulsified and thickened. Put it in the fridge until needed.</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14603" marR="14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dirty="0">
                          <a:effectLst/>
                          <a:latin typeface="Calibri" panose="020F0502020204030204" pitchFamily="34" charset="0"/>
                          <a:ea typeface="Calibri" panose="020F0502020204030204" pitchFamily="34" charset="0"/>
                          <a:cs typeface="Times New Roman" panose="02020603050405020304" pitchFamily="18" charset="0"/>
                        </a:rPr>
                        <a:t>Add the oil very slowly at a </a:t>
                      </a:r>
                      <a:r>
                        <a:rPr lang="en-GB" sz="700" dirty="0" err="1">
                          <a:effectLst/>
                          <a:latin typeface="Calibri" panose="020F0502020204030204" pitchFamily="34" charset="0"/>
                          <a:ea typeface="Calibri" panose="020F0502020204030204" pitchFamily="34" charset="0"/>
                          <a:cs typeface="Times New Roman" panose="02020603050405020304" pitchFamily="18" charset="0"/>
                        </a:rPr>
                        <a:t>trickly</a:t>
                      </a:r>
                      <a:r>
                        <a:rPr lang="en-GB" sz="700" dirty="0">
                          <a:effectLst/>
                          <a:latin typeface="Calibri" panose="020F0502020204030204" pitchFamily="34" charset="0"/>
                          <a:ea typeface="Calibri" panose="020F0502020204030204" pitchFamily="34" charset="0"/>
                          <a:cs typeface="Times New Roman" panose="02020603050405020304" pitchFamily="18" charset="0"/>
                        </a:rPr>
                        <a:t> pace to ensure that it emulsifies with the egg yolk. Taste for seasoning and adjust.</a:t>
                      </a:r>
                    </a:p>
                  </a:txBody>
                  <a:tcPr marL="14603" marR="14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4090126"/>
                  </a:ext>
                </a:extLst>
              </a:tr>
              <a:tr h="905774">
                <a:tc>
                  <a:txBody>
                    <a:bodyPr/>
                    <a:lstStyle/>
                    <a:p>
                      <a:pPr>
                        <a:lnSpc>
                          <a:spcPct val="115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11:20-11:30</a:t>
                      </a:r>
                    </a:p>
                  </a:txBody>
                  <a:tcPr marL="14603" marR="14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Veg tempura- Put egg yolks and soda water in a bowl and mix lightly with a whisk. Sift the cornflour and flour into a bowl. Add sesame seeds and a good pinch of sea salt and mix well. Pour in soda water mixture and stir well with a fork until just combined but still lumpy.</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14603" marR="14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dirty="0">
                          <a:effectLst/>
                          <a:latin typeface="Calibri" panose="020F0502020204030204" pitchFamily="34" charset="0"/>
                          <a:ea typeface="Calibri" panose="020F0502020204030204" pitchFamily="34" charset="0"/>
                          <a:cs typeface="Times New Roman" panose="02020603050405020304" pitchFamily="18" charset="0"/>
                        </a:rPr>
                        <a:t>Remember to separate the egg yolk from the egg and be careful while opening soda water as it fizzes up and is likely to explode or pour over due to the content so open it in the sink.</a:t>
                      </a:r>
                    </a:p>
                  </a:txBody>
                  <a:tcPr marL="14603" marR="14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106403"/>
                  </a:ext>
                </a:extLst>
              </a:tr>
              <a:tr h="646982">
                <a:tc>
                  <a:txBody>
                    <a:bodyPr/>
                    <a:lstStyle/>
                    <a:p>
                      <a:pPr>
                        <a:lnSpc>
                          <a:spcPct val="115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11:30-11:45</a:t>
                      </a:r>
                    </a:p>
                  </a:txBody>
                  <a:tcPr marL="14603" marR="14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Fill a deep fat fryer to one third full of oil and heat to 180*. Dip pairs of vegetables into the batter and cook in batches for 3-4 minutes. Drain on paper towels and sprinkle with sea salt.</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14603" marR="14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dirty="0">
                          <a:effectLst/>
                          <a:latin typeface="Calibri" panose="020F0502020204030204" pitchFamily="34" charset="0"/>
                          <a:ea typeface="Calibri" panose="020F0502020204030204" pitchFamily="34" charset="0"/>
                          <a:cs typeface="Times New Roman" panose="02020603050405020304" pitchFamily="18" charset="0"/>
                        </a:rPr>
                        <a:t>Cook in batches to allow for the tempura to circulate in the oil. Be careful of the hot oil. </a:t>
                      </a:r>
                    </a:p>
                  </a:txBody>
                  <a:tcPr marL="14603" marR="14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2467033"/>
                  </a:ext>
                </a:extLst>
              </a:tr>
              <a:tr h="776375">
                <a:tc>
                  <a:txBody>
                    <a:bodyPr/>
                    <a:lstStyle/>
                    <a:p>
                      <a:pPr>
                        <a:lnSpc>
                          <a:spcPct val="115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11:45-11:55</a:t>
                      </a:r>
                    </a:p>
                  </a:txBody>
                  <a:tcPr marL="14603" marR="14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Serve gyoza on a small black plate with dipping sauce on the side. Serve the mackerel and cucumber sushi rolls, tempura, wasabi mayonnaise and the pickled carrot and radish in 2 bento boxes- 1 for each person.</a:t>
                      </a:r>
                    </a:p>
                  </a:txBody>
                  <a:tcPr marL="14603" marR="14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dirty="0">
                          <a:effectLst/>
                          <a:latin typeface="Calibri" panose="020F0502020204030204" pitchFamily="34" charset="0"/>
                          <a:ea typeface="Calibri" panose="020F0502020204030204" pitchFamily="34" charset="0"/>
                          <a:cs typeface="Times New Roman" panose="02020603050405020304" pitchFamily="18" charset="0"/>
                        </a:rPr>
                        <a:t>Ensure that each element of the course is served in an even amount in both bento boxes to show accuracy in serving.</a:t>
                      </a:r>
                    </a:p>
                  </a:txBody>
                  <a:tcPr marL="14603" marR="14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1871946"/>
                  </a:ext>
                </a:extLst>
              </a:tr>
            </a:tbl>
          </a:graphicData>
        </a:graphic>
      </p:graphicFrame>
    </p:spTree>
    <p:extLst>
      <p:ext uri="{BB962C8B-B14F-4D97-AF65-F5344CB8AC3E}">
        <p14:creationId xmlns:p14="http://schemas.microsoft.com/office/powerpoint/2010/main" val="623689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1033F7-2202-495C-A745-664733A521EF}"/>
              </a:ext>
            </a:extLst>
          </p:cNvPr>
          <p:cNvPicPr/>
          <p:nvPr/>
        </p:nvPicPr>
        <p:blipFill rotWithShape="1">
          <a:blip r:embed="rId2"/>
          <a:srcRect l="17615" t="61773" r="17406" b="19463"/>
          <a:stretch/>
        </p:blipFill>
        <p:spPr bwMode="auto">
          <a:xfrm>
            <a:off x="0" y="4675133"/>
            <a:ext cx="8495414" cy="1956389"/>
          </a:xfrm>
          <a:prstGeom prst="rect">
            <a:avLst/>
          </a:prstGeom>
          <a:ln>
            <a:noFill/>
          </a:ln>
          <a:extLst>
            <a:ext uri="{53640926-AAD7-44D8-BBD7-CCE9431645EC}">
              <a14:shadowObscured xmlns:a14="http://schemas.microsoft.com/office/drawing/2010/main"/>
            </a:ext>
          </a:extLst>
        </p:spPr>
      </p:pic>
      <p:graphicFrame>
        <p:nvGraphicFramePr>
          <p:cNvPr id="5" name="Table 5">
            <a:extLst>
              <a:ext uri="{FF2B5EF4-FFF2-40B4-BE49-F238E27FC236}">
                <a16:creationId xmlns:a16="http://schemas.microsoft.com/office/drawing/2014/main" id="{604DBBE7-2F09-4470-A18A-4DCD9A3C1DC8}"/>
              </a:ext>
            </a:extLst>
          </p:cNvPr>
          <p:cNvGraphicFramePr>
            <a:graphicFrameLocks noGrp="1"/>
          </p:cNvGraphicFramePr>
          <p:nvPr>
            <p:extLst>
              <p:ext uri="{D42A27DB-BD31-4B8C-83A1-F6EECF244321}">
                <p14:modId xmlns:p14="http://schemas.microsoft.com/office/powerpoint/2010/main" val="356929855"/>
              </p:ext>
            </p:extLst>
          </p:nvPr>
        </p:nvGraphicFramePr>
        <p:xfrm>
          <a:off x="357961" y="3852173"/>
          <a:ext cx="7779492" cy="822960"/>
        </p:xfrm>
        <a:graphic>
          <a:graphicData uri="http://schemas.openxmlformats.org/drawingml/2006/table">
            <a:tbl>
              <a:tblPr firstRow="1" bandRow="1">
                <a:tableStyleId>{5C22544A-7EE6-4342-B048-85BDC9FD1C3A}</a:tableStyleId>
              </a:tblPr>
              <a:tblGrid>
                <a:gridCol w="974653">
                  <a:extLst>
                    <a:ext uri="{9D8B030D-6E8A-4147-A177-3AD203B41FA5}">
                      <a16:colId xmlns:a16="http://schemas.microsoft.com/office/drawing/2014/main" val="308087164"/>
                    </a:ext>
                  </a:extLst>
                </a:gridCol>
                <a:gridCol w="1169581">
                  <a:extLst>
                    <a:ext uri="{9D8B030D-6E8A-4147-A177-3AD203B41FA5}">
                      <a16:colId xmlns:a16="http://schemas.microsoft.com/office/drawing/2014/main" val="2374409982"/>
                    </a:ext>
                  </a:extLst>
                </a:gridCol>
                <a:gridCol w="1342692">
                  <a:extLst>
                    <a:ext uri="{9D8B030D-6E8A-4147-A177-3AD203B41FA5}">
                      <a16:colId xmlns:a16="http://schemas.microsoft.com/office/drawing/2014/main" val="2205351661"/>
                    </a:ext>
                  </a:extLst>
                </a:gridCol>
                <a:gridCol w="1421773">
                  <a:extLst>
                    <a:ext uri="{9D8B030D-6E8A-4147-A177-3AD203B41FA5}">
                      <a16:colId xmlns:a16="http://schemas.microsoft.com/office/drawing/2014/main" val="2162062978"/>
                    </a:ext>
                  </a:extLst>
                </a:gridCol>
                <a:gridCol w="1467293">
                  <a:extLst>
                    <a:ext uri="{9D8B030D-6E8A-4147-A177-3AD203B41FA5}">
                      <a16:colId xmlns:a16="http://schemas.microsoft.com/office/drawing/2014/main" val="3741637308"/>
                    </a:ext>
                  </a:extLst>
                </a:gridCol>
                <a:gridCol w="1403500">
                  <a:extLst>
                    <a:ext uri="{9D8B030D-6E8A-4147-A177-3AD203B41FA5}">
                      <a16:colId xmlns:a16="http://schemas.microsoft.com/office/drawing/2014/main" val="1819332400"/>
                    </a:ext>
                  </a:extLst>
                </a:gridCol>
              </a:tblGrid>
              <a:tr h="370840">
                <a:tc>
                  <a:txBody>
                    <a:bodyPr/>
                    <a:lstStyle/>
                    <a:p>
                      <a:r>
                        <a:rPr lang="en-GB" sz="1200" dirty="0"/>
                        <a:t>LO2 Understand menu planning</a:t>
                      </a:r>
                    </a:p>
                  </a:txBody>
                  <a:tcPr/>
                </a:tc>
                <a:tc>
                  <a:txBody>
                    <a:bodyPr/>
                    <a:lstStyle/>
                    <a:p>
                      <a:endParaRPr lang="en-GB" sz="1400" dirty="0">
                        <a:solidFill>
                          <a:schemeClr val="bg1"/>
                        </a:solidFill>
                      </a:endParaRPr>
                    </a:p>
                  </a:txBody>
                  <a:tcPr/>
                </a:tc>
                <a:tc>
                  <a:txBody>
                    <a:bodyPr/>
                    <a:lstStyle/>
                    <a:p>
                      <a:r>
                        <a:rPr lang="en-GB" sz="1400" dirty="0">
                          <a:solidFill>
                            <a:schemeClr val="bg1"/>
                          </a:solidFill>
                        </a:rPr>
                        <a:t>Level 1 Pass</a:t>
                      </a:r>
                    </a:p>
                  </a:txBody>
                  <a:tcPr/>
                </a:tc>
                <a:tc>
                  <a:txBody>
                    <a:bodyPr/>
                    <a:lstStyle/>
                    <a:p>
                      <a:r>
                        <a:rPr lang="en-GB" sz="1400" dirty="0">
                          <a:solidFill>
                            <a:schemeClr val="bg1"/>
                          </a:solidFill>
                        </a:rPr>
                        <a:t>Level 2 Pass</a:t>
                      </a:r>
                    </a:p>
                  </a:txBody>
                  <a:tcPr/>
                </a:tc>
                <a:tc>
                  <a:txBody>
                    <a:bodyPr/>
                    <a:lstStyle/>
                    <a:p>
                      <a:r>
                        <a:rPr lang="en-GB" sz="1400" dirty="0">
                          <a:solidFill>
                            <a:schemeClr val="bg1"/>
                          </a:solidFill>
                        </a:rPr>
                        <a:t>Level 2 Merit</a:t>
                      </a:r>
                    </a:p>
                  </a:txBody>
                  <a:tcPr/>
                </a:tc>
                <a:tc>
                  <a:txBody>
                    <a:bodyPr/>
                    <a:lstStyle/>
                    <a:p>
                      <a:r>
                        <a:rPr lang="en-GB" sz="1400" dirty="0">
                          <a:solidFill>
                            <a:schemeClr val="bg1"/>
                          </a:solidFill>
                        </a:rPr>
                        <a:t>Level 2 Distinction</a:t>
                      </a:r>
                    </a:p>
                  </a:txBody>
                  <a:tcPr/>
                </a:tc>
                <a:extLst>
                  <a:ext uri="{0D108BD9-81ED-4DB2-BD59-A6C34878D82A}">
                    <a16:rowId xmlns:a16="http://schemas.microsoft.com/office/drawing/2014/main" val="3440028738"/>
                  </a:ext>
                </a:extLst>
              </a:tr>
            </a:tbl>
          </a:graphicData>
        </a:graphic>
      </p:graphicFrame>
      <p:sp>
        <p:nvSpPr>
          <p:cNvPr id="7" name="TextBox 6">
            <a:extLst>
              <a:ext uri="{FF2B5EF4-FFF2-40B4-BE49-F238E27FC236}">
                <a16:creationId xmlns:a16="http://schemas.microsoft.com/office/drawing/2014/main" id="{DB07236E-EB81-45F9-9609-3CB96582D507}"/>
              </a:ext>
            </a:extLst>
          </p:cNvPr>
          <p:cNvSpPr txBox="1"/>
          <p:nvPr/>
        </p:nvSpPr>
        <p:spPr>
          <a:xfrm>
            <a:off x="357961" y="329609"/>
            <a:ext cx="8647688" cy="3416320"/>
          </a:xfrm>
          <a:prstGeom prst="rect">
            <a:avLst/>
          </a:prstGeom>
          <a:noFill/>
        </p:spPr>
        <p:txBody>
          <a:bodyPr wrap="none" rtlCol="0">
            <a:spAutoFit/>
          </a:bodyPr>
          <a:lstStyle/>
          <a:p>
            <a:r>
              <a:rPr lang="en-GB" dirty="0"/>
              <a:t>Your time plan will be assessed using the criteria below.</a:t>
            </a:r>
          </a:p>
          <a:p>
            <a:r>
              <a:rPr lang="en-GB" dirty="0"/>
              <a:t>Remember to include the following:</a:t>
            </a:r>
          </a:p>
          <a:p>
            <a:pPr marL="285750" indent="-285750">
              <a:buFont typeface="Arial" panose="020B0604020202020204" pitchFamily="34" charset="0"/>
              <a:buChar char="•"/>
            </a:pPr>
            <a:r>
              <a:rPr lang="en-GB" dirty="0"/>
              <a:t>Timings  </a:t>
            </a:r>
          </a:p>
          <a:p>
            <a:pPr marL="285750" indent="-285750">
              <a:buFont typeface="Arial" panose="020B0604020202020204" pitchFamily="34" charset="0"/>
              <a:buChar char="•"/>
            </a:pPr>
            <a:r>
              <a:rPr lang="en-GB" dirty="0"/>
              <a:t>Mise </a:t>
            </a:r>
            <a:r>
              <a:rPr lang="en-GB" dirty="0" err="1"/>
              <a:t>en</a:t>
            </a:r>
            <a:r>
              <a:rPr lang="en-GB" dirty="0"/>
              <a:t> place </a:t>
            </a:r>
          </a:p>
          <a:p>
            <a:pPr marL="285750" indent="-285750">
              <a:buFont typeface="Arial" panose="020B0604020202020204" pitchFamily="34" charset="0"/>
              <a:buChar char="•"/>
            </a:pPr>
            <a:r>
              <a:rPr lang="en-GB" dirty="0"/>
              <a:t>Cooking  times and temperatures</a:t>
            </a:r>
          </a:p>
          <a:p>
            <a:pPr marL="285750" indent="-285750">
              <a:buFont typeface="Arial" panose="020B0604020202020204" pitchFamily="34" charset="0"/>
              <a:buChar char="•"/>
            </a:pPr>
            <a:r>
              <a:rPr lang="en-GB" dirty="0"/>
              <a:t>Cooling  if required, state where the food will be cooled or chilled and for how long</a:t>
            </a:r>
          </a:p>
          <a:p>
            <a:pPr marL="285750" indent="-285750">
              <a:buFont typeface="Arial" panose="020B0604020202020204" pitchFamily="34" charset="0"/>
              <a:buChar char="•"/>
            </a:pPr>
            <a:r>
              <a:rPr lang="en-GB" dirty="0"/>
              <a:t>Hot holding if required, keeping on part of a meal hot (e.g. Bolognese sauce) while you </a:t>
            </a:r>
          </a:p>
          <a:p>
            <a:r>
              <a:rPr lang="en-GB" dirty="0"/>
              <a:t>finish cooking the pasta or making a salad  </a:t>
            </a:r>
          </a:p>
          <a:p>
            <a:pPr marL="285750" indent="-285750">
              <a:buFont typeface="Arial" panose="020B0604020202020204" pitchFamily="34" charset="0"/>
              <a:buChar char="•"/>
            </a:pPr>
            <a:r>
              <a:rPr lang="en-GB" dirty="0"/>
              <a:t>Completion  </a:t>
            </a:r>
          </a:p>
          <a:p>
            <a:pPr marL="285750" indent="-285750">
              <a:buFont typeface="Arial" panose="020B0604020202020204" pitchFamily="34" charset="0"/>
              <a:buChar char="•"/>
            </a:pPr>
            <a:r>
              <a:rPr lang="en-GB" dirty="0"/>
              <a:t>Serving (presented as if to be served)</a:t>
            </a:r>
          </a:p>
          <a:p>
            <a:pPr marL="285750" indent="-285750">
              <a:buFont typeface="Arial" panose="020B0604020202020204" pitchFamily="34" charset="0"/>
              <a:buChar char="•"/>
            </a:pPr>
            <a:r>
              <a:rPr lang="en-GB" dirty="0"/>
              <a:t>Remember to include time for washing up and clearing your work space on your </a:t>
            </a:r>
          </a:p>
          <a:p>
            <a:r>
              <a:rPr lang="en-GB" dirty="0"/>
              <a:t>timed plan.</a:t>
            </a:r>
          </a:p>
        </p:txBody>
      </p:sp>
    </p:spTree>
    <p:extLst>
      <p:ext uri="{BB962C8B-B14F-4D97-AF65-F5344CB8AC3E}">
        <p14:creationId xmlns:p14="http://schemas.microsoft.com/office/powerpoint/2010/main" val="426928935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165</TotalTime>
  <Words>1818</Words>
  <Application>Microsoft Office PowerPoint</Application>
  <PresentationFormat>On-screen Show (4:3)</PresentationFormat>
  <Paragraphs>107</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KS4 Hospitality and Catering Mini Coursework Practice Project </vt:lpstr>
      <vt:lpstr>Your Brief:</vt:lpstr>
      <vt:lpstr>Writing a time plan/planning the production of your dishes</vt:lpstr>
      <vt:lpstr>PowerPoint Presentation</vt:lpstr>
      <vt:lpstr>PowerPoint Presentation</vt:lpstr>
    </vt:vector>
  </TitlesOfParts>
  <Company>Alexandra Park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10 Hospitality and Catering</dc:title>
  <dc:creator>Charlotte Blumenfeld</dc:creator>
  <cp:lastModifiedBy>Toni-Louise</cp:lastModifiedBy>
  <cp:revision>35</cp:revision>
  <dcterms:created xsi:type="dcterms:W3CDTF">2020-03-20T13:12:18Z</dcterms:created>
  <dcterms:modified xsi:type="dcterms:W3CDTF">2020-05-18T13:12:25Z</dcterms:modified>
</cp:coreProperties>
</file>