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handoutMasterIdLst>
    <p:handoutMasterId r:id="rId37"/>
  </p:handoutMasterIdLst>
  <p:sldIdLst>
    <p:sldId id="257" r:id="rId5"/>
    <p:sldId id="271" r:id="rId6"/>
    <p:sldId id="343" r:id="rId7"/>
    <p:sldId id="359" r:id="rId8"/>
    <p:sldId id="360" r:id="rId9"/>
    <p:sldId id="344" r:id="rId10"/>
    <p:sldId id="345" r:id="rId11"/>
    <p:sldId id="307" r:id="rId12"/>
    <p:sldId id="346" r:id="rId13"/>
    <p:sldId id="347" r:id="rId14"/>
    <p:sldId id="356" r:id="rId15"/>
    <p:sldId id="355" r:id="rId16"/>
    <p:sldId id="349" r:id="rId17"/>
    <p:sldId id="348" r:id="rId18"/>
    <p:sldId id="305" r:id="rId19"/>
    <p:sldId id="350" r:id="rId20"/>
    <p:sldId id="351" r:id="rId21"/>
    <p:sldId id="352" r:id="rId22"/>
    <p:sldId id="353" r:id="rId23"/>
    <p:sldId id="354" r:id="rId24"/>
    <p:sldId id="357" r:id="rId25"/>
    <p:sldId id="361" r:id="rId26"/>
    <p:sldId id="322" r:id="rId27"/>
    <p:sldId id="362" r:id="rId28"/>
    <p:sldId id="363" r:id="rId29"/>
    <p:sldId id="364" r:id="rId30"/>
    <p:sldId id="365" r:id="rId31"/>
    <p:sldId id="366" r:id="rId32"/>
    <p:sldId id="367" r:id="rId33"/>
    <p:sldId id="368" r:id="rId34"/>
    <p:sldId id="369"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3366FF"/>
    <a:srgbClr val="FF66FF"/>
    <a:srgbClr val="279573"/>
    <a:srgbClr val="16702B"/>
    <a:srgbClr val="1D6D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45" autoAdjust="0"/>
  </p:normalViewPr>
  <p:slideViewPr>
    <p:cSldViewPr>
      <p:cViewPr varScale="1">
        <p:scale>
          <a:sx n="95" d="100"/>
          <a:sy n="95" d="100"/>
        </p:scale>
        <p:origin x="66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a:t>What?:</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4692F59-549E-4298-AE54-669FBF3B8DAE}" type="datetimeFigureOut">
              <a:rPr lang="en-GB" smtClean="0"/>
              <a:t>31/03/2020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61C216-F51D-4F28-9456-FDACE83ACB27}" type="slidenum">
              <a:rPr lang="en-GB" smtClean="0"/>
              <a:t>‹#›</a:t>
            </a:fld>
            <a:endParaRPr lang="en-GB"/>
          </a:p>
        </p:txBody>
      </p:sp>
    </p:spTree>
    <p:extLst>
      <p:ext uri="{BB962C8B-B14F-4D97-AF65-F5344CB8AC3E}">
        <p14:creationId xmlns:p14="http://schemas.microsoft.com/office/powerpoint/2010/main" val="95827742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GB"/>
              <a:t>What?:</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F89076-84C9-47B2-A61B-6603D7BF8D87}" type="datetimeFigureOut">
              <a:rPr lang="en-GB" smtClean="0"/>
              <a:t>31/03/2020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6D6EC7-D23E-400D-99FB-9CAF724BA732}" type="slidenum">
              <a:rPr lang="en-GB" smtClean="0"/>
              <a:t>‹#›</a:t>
            </a:fld>
            <a:endParaRPr lang="en-GB"/>
          </a:p>
        </p:txBody>
      </p:sp>
    </p:spTree>
    <p:extLst>
      <p:ext uri="{BB962C8B-B14F-4D97-AF65-F5344CB8AC3E}">
        <p14:creationId xmlns:p14="http://schemas.microsoft.com/office/powerpoint/2010/main" val="343783750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Teachers explicitly share the purpose of the lesson/s with their students so that the students are in no doubt as to what is expected of them during the lesson. The teacher will:</a:t>
            </a:r>
          </a:p>
          <a:p>
            <a:pPr marL="171450" indent="-171450">
              <a:buFont typeface="Arial"/>
              <a:buChar char="•"/>
            </a:pPr>
            <a:r>
              <a:rPr lang="en-US" sz="1200" kern="1200" dirty="0">
                <a:solidFill>
                  <a:schemeClr val="tx1"/>
                </a:solidFill>
                <a:latin typeface="+mn-lt"/>
                <a:ea typeface="+mn-ea"/>
                <a:cs typeface="+mn-cs"/>
              </a:rPr>
              <a:t>Make the content, skills and thinking explicit</a:t>
            </a:r>
          </a:p>
          <a:p>
            <a:pPr marL="171450" indent="-171450">
              <a:buFont typeface="Arial"/>
              <a:buChar char="•"/>
            </a:pPr>
            <a:r>
              <a:rPr lang="en-US" sz="1200" kern="1200" dirty="0">
                <a:solidFill>
                  <a:schemeClr val="tx1"/>
                </a:solidFill>
                <a:latin typeface="+mn-lt"/>
                <a:ea typeface="+mn-ea"/>
                <a:cs typeface="+mn-cs"/>
              </a:rPr>
              <a:t>State clearly what the students will have learned by the end of the lesson</a:t>
            </a:r>
          </a:p>
          <a:p>
            <a:pPr marL="171450" indent="-171450">
              <a:buFont typeface="Arial"/>
              <a:buChar char="•"/>
            </a:pPr>
            <a:r>
              <a:rPr lang="en-US" sz="1200" kern="1200" dirty="0">
                <a:solidFill>
                  <a:schemeClr val="tx1"/>
                </a:solidFill>
                <a:latin typeface="+mn-lt"/>
                <a:ea typeface="+mn-ea"/>
                <a:cs typeface="+mn-cs"/>
              </a:rPr>
              <a:t>Share the criteria against which the learning will be assessed.</a:t>
            </a:r>
            <a:endParaRPr lang="en-US" dirty="0"/>
          </a:p>
          <a:p>
            <a:endParaRPr lang="en-GB" dirty="0"/>
          </a:p>
        </p:txBody>
      </p:sp>
      <p:sp>
        <p:nvSpPr>
          <p:cNvPr id="4" name="Date Placeholder 3"/>
          <p:cNvSpPr>
            <a:spLocks noGrp="1"/>
          </p:cNvSpPr>
          <p:nvPr>
            <p:ph type="dt" idx="10"/>
          </p:nvPr>
        </p:nvSpPr>
        <p:spPr/>
        <p:txBody>
          <a:bodyPr/>
          <a:lstStyle/>
          <a:p>
            <a:fld id="{2A9D895A-664E-4FD9-8ACC-F07C676EF69F}" type="datetime1">
              <a:rPr lang="en-GB" smtClean="0"/>
              <a:t>31/03/2020</a:t>
            </a:fld>
            <a:endParaRPr lang="en-GB"/>
          </a:p>
        </p:txBody>
      </p:sp>
    </p:spTree>
    <p:extLst>
      <p:ext uri="{BB962C8B-B14F-4D97-AF65-F5344CB8AC3E}">
        <p14:creationId xmlns:p14="http://schemas.microsoft.com/office/powerpoint/2010/main" val="15280390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Teachers explicitly share the purpose of the lesson/s with their students so that the students are in no doubt as to what is expected of them during the lesson. The teacher will:</a:t>
            </a:r>
          </a:p>
          <a:p>
            <a:pPr marL="171450" indent="-171450">
              <a:buFont typeface="Arial"/>
              <a:buChar char="•"/>
            </a:pPr>
            <a:r>
              <a:rPr lang="en-US" sz="1200" kern="1200" dirty="0">
                <a:solidFill>
                  <a:schemeClr val="tx1"/>
                </a:solidFill>
                <a:latin typeface="+mn-lt"/>
                <a:ea typeface="+mn-ea"/>
                <a:cs typeface="+mn-cs"/>
              </a:rPr>
              <a:t>Make the content, skills and thinking explicit</a:t>
            </a:r>
          </a:p>
          <a:p>
            <a:pPr marL="171450" indent="-171450">
              <a:buFont typeface="Arial"/>
              <a:buChar char="•"/>
            </a:pPr>
            <a:r>
              <a:rPr lang="en-US" sz="1200" kern="1200" dirty="0">
                <a:solidFill>
                  <a:schemeClr val="tx1"/>
                </a:solidFill>
                <a:latin typeface="+mn-lt"/>
                <a:ea typeface="+mn-ea"/>
                <a:cs typeface="+mn-cs"/>
              </a:rPr>
              <a:t>State clearly what the students will have learned by the end of the lesson</a:t>
            </a:r>
          </a:p>
          <a:p>
            <a:pPr marL="171450" indent="-171450">
              <a:buFont typeface="Arial"/>
              <a:buChar char="•"/>
            </a:pPr>
            <a:r>
              <a:rPr lang="en-US" sz="1200" kern="1200" dirty="0">
                <a:solidFill>
                  <a:schemeClr val="tx1"/>
                </a:solidFill>
                <a:latin typeface="+mn-lt"/>
                <a:ea typeface="+mn-ea"/>
                <a:cs typeface="+mn-cs"/>
              </a:rPr>
              <a:t>Share the criteria against which the learning will be assessed.</a:t>
            </a:r>
            <a:endParaRPr lang="en-US" dirty="0"/>
          </a:p>
          <a:p>
            <a:endParaRPr lang="en-GB" dirty="0"/>
          </a:p>
        </p:txBody>
      </p:sp>
      <p:sp>
        <p:nvSpPr>
          <p:cNvPr id="4" name="Date Placeholder 3"/>
          <p:cNvSpPr>
            <a:spLocks noGrp="1"/>
          </p:cNvSpPr>
          <p:nvPr>
            <p:ph type="dt" idx="10"/>
          </p:nvPr>
        </p:nvSpPr>
        <p:spPr/>
        <p:txBody>
          <a:bodyPr/>
          <a:lstStyle/>
          <a:p>
            <a:fld id="{2A9D895A-664E-4FD9-8ACC-F07C676EF69F}" type="datetime1">
              <a:rPr lang="en-GB" smtClean="0"/>
              <a:t>31/03/2020</a:t>
            </a:fld>
            <a:endParaRPr lang="en-GB"/>
          </a:p>
        </p:txBody>
      </p:sp>
    </p:spTree>
    <p:extLst>
      <p:ext uri="{BB962C8B-B14F-4D97-AF65-F5344CB8AC3E}">
        <p14:creationId xmlns:p14="http://schemas.microsoft.com/office/powerpoint/2010/main" val="1528039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Record </a:t>
            </a:r>
            <a:r>
              <a:rPr lang="en-US" sz="1200" kern="1200" dirty="0" err="1">
                <a:solidFill>
                  <a:schemeClr val="tx1"/>
                </a:solidFill>
                <a:latin typeface="+mn-lt"/>
                <a:ea typeface="+mn-ea"/>
                <a:cs typeface="+mn-cs"/>
              </a:rPr>
              <a:t>LablNow</a:t>
            </a:r>
            <a:r>
              <a:rPr lang="en-US" sz="1200" kern="1200" dirty="0">
                <a:solidFill>
                  <a:schemeClr val="tx1"/>
                </a:solidFill>
                <a:latin typeface="+mn-lt"/>
                <a:ea typeface="+mn-ea"/>
                <a:cs typeface="+mn-cs"/>
              </a:rPr>
              <a:t>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Now students will be presented with or introduced to the new information that they are required work with. Teachers need to consider what will be the best way to present the information so that it provides for maximum inclusion of the students.</a:t>
            </a:r>
            <a:endParaRPr lang="en-US" dirty="0"/>
          </a:p>
          <a:p>
            <a:endParaRPr lang="en-GB" dirty="0"/>
          </a:p>
        </p:txBody>
      </p:sp>
      <p:sp>
        <p:nvSpPr>
          <p:cNvPr id="4" name="Date Placeholder 3"/>
          <p:cNvSpPr>
            <a:spLocks noGrp="1"/>
          </p:cNvSpPr>
          <p:nvPr>
            <p:ph type="dt" idx="10"/>
          </p:nvPr>
        </p:nvSpPr>
        <p:spPr/>
        <p:txBody>
          <a:bodyPr/>
          <a:lstStyle/>
          <a:p>
            <a:fld id="{9F538B11-1412-4BC2-92AC-C7421423DE5B}" type="datetime1">
              <a:rPr lang="en-GB" smtClean="0"/>
              <a:t>31/03/2020</a:t>
            </a:fld>
            <a:endParaRPr lang="en-GB"/>
          </a:p>
        </p:txBody>
      </p:sp>
    </p:spTree>
    <p:extLst>
      <p:ext uri="{BB962C8B-B14F-4D97-AF65-F5344CB8AC3E}">
        <p14:creationId xmlns:p14="http://schemas.microsoft.com/office/powerpoint/2010/main" val="608871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0E77625-9DFB-4312-97D3-2DF7EFB2ADFC}"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8886D-7778-4D0A-A55F-7558187632CF}" type="slidenum">
              <a:rPr lang="en-GB" smtClean="0"/>
              <a:t>‹#›</a:t>
            </a:fld>
            <a:endParaRPr lang="en-GB"/>
          </a:p>
        </p:txBody>
      </p:sp>
    </p:spTree>
    <p:extLst>
      <p:ext uri="{BB962C8B-B14F-4D97-AF65-F5344CB8AC3E}">
        <p14:creationId xmlns:p14="http://schemas.microsoft.com/office/powerpoint/2010/main" val="1831549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E77625-9DFB-4312-97D3-2DF7EFB2ADFC}"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8886D-7778-4D0A-A55F-7558187632CF}" type="slidenum">
              <a:rPr lang="en-GB" smtClean="0"/>
              <a:t>‹#›</a:t>
            </a:fld>
            <a:endParaRPr lang="en-GB"/>
          </a:p>
        </p:txBody>
      </p:sp>
    </p:spTree>
    <p:extLst>
      <p:ext uri="{BB962C8B-B14F-4D97-AF65-F5344CB8AC3E}">
        <p14:creationId xmlns:p14="http://schemas.microsoft.com/office/powerpoint/2010/main" val="1826753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E77625-9DFB-4312-97D3-2DF7EFB2ADFC}"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8886D-7778-4D0A-A55F-7558187632CF}" type="slidenum">
              <a:rPr lang="en-GB" smtClean="0"/>
              <a:t>‹#›</a:t>
            </a:fld>
            <a:endParaRPr lang="en-GB"/>
          </a:p>
        </p:txBody>
      </p:sp>
    </p:spTree>
    <p:extLst>
      <p:ext uri="{BB962C8B-B14F-4D97-AF65-F5344CB8AC3E}">
        <p14:creationId xmlns:p14="http://schemas.microsoft.com/office/powerpoint/2010/main" val="188923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0E77625-9DFB-4312-97D3-2DF7EFB2ADFC}"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8886D-7778-4D0A-A55F-7558187632CF}" type="slidenum">
              <a:rPr lang="en-GB" smtClean="0"/>
              <a:t>‹#›</a:t>
            </a:fld>
            <a:endParaRPr lang="en-GB"/>
          </a:p>
        </p:txBody>
      </p:sp>
    </p:spTree>
    <p:extLst>
      <p:ext uri="{BB962C8B-B14F-4D97-AF65-F5344CB8AC3E}">
        <p14:creationId xmlns:p14="http://schemas.microsoft.com/office/powerpoint/2010/main" val="1327066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E77625-9DFB-4312-97D3-2DF7EFB2ADFC}" type="datetimeFigureOut">
              <a:rPr lang="en-GB" smtClean="0"/>
              <a:t>31/03/2020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08886D-7778-4D0A-A55F-7558187632CF}" type="slidenum">
              <a:rPr lang="en-GB" smtClean="0"/>
              <a:t>‹#›</a:t>
            </a:fld>
            <a:endParaRPr lang="en-GB"/>
          </a:p>
        </p:txBody>
      </p:sp>
    </p:spTree>
    <p:extLst>
      <p:ext uri="{BB962C8B-B14F-4D97-AF65-F5344CB8AC3E}">
        <p14:creationId xmlns:p14="http://schemas.microsoft.com/office/powerpoint/2010/main" val="4289020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0E77625-9DFB-4312-97D3-2DF7EFB2ADFC}" type="datetimeFigureOut">
              <a:rPr lang="en-GB" smtClean="0"/>
              <a:t>31/03/2020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08886D-7778-4D0A-A55F-7558187632CF}" type="slidenum">
              <a:rPr lang="en-GB" smtClean="0"/>
              <a:t>‹#›</a:t>
            </a:fld>
            <a:endParaRPr lang="en-GB"/>
          </a:p>
        </p:txBody>
      </p:sp>
    </p:spTree>
    <p:extLst>
      <p:ext uri="{BB962C8B-B14F-4D97-AF65-F5344CB8AC3E}">
        <p14:creationId xmlns:p14="http://schemas.microsoft.com/office/powerpoint/2010/main" val="224619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0E77625-9DFB-4312-97D3-2DF7EFB2ADFC}" type="datetimeFigureOut">
              <a:rPr lang="en-GB" smtClean="0"/>
              <a:t>31/03/2020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08886D-7778-4D0A-A55F-7558187632CF}" type="slidenum">
              <a:rPr lang="en-GB" smtClean="0"/>
              <a:t>‹#›</a:t>
            </a:fld>
            <a:endParaRPr lang="en-GB"/>
          </a:p>
        </p:txBody>
      </p:sp>
    </p:spTree>
    <p:extLst>
      <p:ext uri="{BB962C8B-B14F-4D97-AF65-F5344CB8AC3E}">
        <p14:creationId xmlns:p14="http://schemas.microsoft.com/office/powerpoint/2010/main" val="1889146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0E77625-9DFB-4312-97D3-2DF7EFB2ADFC}" type="datetimeFigureOut">
              <a:rPr lang="en-GB" smtClean="0"/>
              <a:t>31/03/2020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08886D-7778-4D0A-A55F-7558187632CF}" type="slidenum">
              <a:rPr lang="en-GB" smtClean="0"/>
              <a:t>‹#›</a:t>
            </a:fld>
            <a:endParaRPr lang="en-GB"/>
          </a:p>
        </p:txBody>
      </p:sp>
    </p:spTree>
    <p:extLst>
      <p:ext uri="{BB962C8B-B14F-4D97-AF65-F5344CB8AC3E}">
        <p14:creationId xmlns:p14="http://schemas.microsoft.com/office/powerpoint/2010/main" val="1506342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77625-9DFB-4312-97D3-2DF7EFB2ADFC}" type="datetimeFigureOut">
              <a:rPr lang="en-GB" smtClean="0"/>
              <a:t>31/03/2020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08886D-7778-4D0A-A55F-7558187632CF}" type="slidenum">
              <a:rPr lang="en-GB" smtClean="0"/>
              <a:t>‹#›</a:t>
            </a:fld>
            <a:endParaRPr lang="en-GB"/>
          </a:p>
        </p:txBody>
      </p:sp>
    </p:spTree>
    <p:extLst>
      <p:ext uri="{BB962C8B-B14F-4D97-AF65-F5344CB8AC3E}">
        <p14:creationId xmlns:p14="http://schemas.microsoft.com/office/powerpoint/2010/main" val="386057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E77625-9DFB-4312-97D3-2DF7EFB2ADFC}" type="datetimeFigureOut">
              <a:rPr lang="en-GB" smtClean="0"/>
              <a:t>31/03/2020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08886D-7778-4D0A-A55F-7558187632CF}" type="slidenum">
              <a:rPr lang="en-GB" smtClean="0"/>
              <a:t>‹#›</a:t>
            </a:fld>
            <a:endParaRPr lang="en-GB"/>
          </a:p>
        </p:txBody>
      </p:sp>
    </p:spTree>
    <p:extLst>
      <p:ext uri="{BB962C8B-B14F-4D97-AF65-F5344CB8AC3E}">
        <p14:creationId xmlns:p14="http://schemas.microsoft.com/office/powerpoint/2010/main" val="786838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E77625-9DFB-4312-97D3-2DF7EFB2ADFC}" type="datetimeFigureOut">
              <a:rPr lang="en-GB" smtClean="0"/>
              <a:t>31/03/2020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08886D-7778-4D0A-A55F-7558187632CF}" type="slidenum">
              <a:rPr lang="en-GB" smtClean="0"/>
              <a:t>‹#›</a:t>
            </a:fld>
            <a:endParaRPr lang="en-GB"/>
          </a:p>
        </p:txBody>
      </p:sp>
    </p:spTree>
    <p:extLst>
      <p:ext uri="{BB962C8B-B14F-4D97-AF65-F5344CB8AC3E}">
        <p14:creationId xmlns:p14="http://schemas.microsoft.com/office/powerpoint/2010/main" val="5462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latin typeface="Comic Sans MS" panose="030F0702030302020204" pitchFamily="66" charset="0"/>
              </a:defRPr>
            </a:lvl1pPr>
          </a:lstStyle>
          <a:p>
            <a:fld id="{90E77625-9DFB-4312-97D3-2DF7EFB2ADFC}" type="datetimeFigureOut">
              <a:rPr lang="en-GB" smtClean="0"/>
              <a:pPr/>
              <a:t>31/03/2020</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latin typeface="Comic Sans MS" panose="030F0702030302020204" pitchFamily="66" charset="0"/>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latin typeface="Comic Sans MS" panose="030F0702030302020204" pitchFamily="66" charset="0"/>
              </a:defRPr>
            </a:lvl1pPr>
          </a:lstStyle>
          <a:p>
            <a:fld id="{EC08886D-7778-4D0A-A55F-7558187632CF}" type="slidenum">
              <a:rPr lang="en-GB" smtClean="0"/>
              <a:pPr/>
              <a:t>‹#›</a:t>
            </a:fld>
            <a:endParaRPr lang="en-GB"/>
          </a:p>
        </p:txBody>
      </p:sp>
    </p:spTree>
    <p:extLst>
      <p:ext uri="{BB962C8B-B14F-4D97-AF65-F5344CB8AC3E}">
        <p14:creationId xmlns:p14="http://schemas.microsoft.com/office/powerpoint/2010/main" val="1034281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Comic Sans MS" panose="030F0702030302020204" pitchFamily="66"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Comic Sans MS" panose="030F0702030302020204" pitchFamily="66"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Comic Sans MS" panose="030F0702030302020204" pitchFamily="66"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Comic Sans MS" panose="030F0702030302020204" pitchFamily="66"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reate.kahoot.it/details/crime-drama-and-luther/08b1a526-aa30-42ff-9313-3eccacdcb853"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QcIy9NiNbm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aylorswift.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brunomars.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youtube.com/watch?v=OPf0YbXqDm0" TargetMode="External"/><Relationship Id="rId5" Type="http://schemas.openxmlformats.org/officeDocument/2006/relationships/image" Target="../media/image8.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aylorswift.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brunomar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s://www.taylorswift.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brunomars.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0"/>
            <a:ext cx="430887" cy="5143500"/>
          </a:xfrm>
          <a:prstGeom prst="rect">
            <a:avLst/>
          </a:prstGeom>
          <a:solidFill>
            <a:srgbClr val="FFC000"/>
          </a:solidFill>
          <a:ln w="6350">
            <a:solidFill>
              <a:schemeClr val="tx1"/>
            </a:solidFill>
          </a:ln>
        </p:spPr>
        <p:txBody>
          <a:bodyPr vert="vert270" wrap="square" rtlCol="0">
            <a:spAutoFit/>
          </a:bodyPr>
          <a:lstStyle/>
          <a:p>
            <a:pPr algn="ctr"/>
            <a:r>
              <a:rPr lang="en-GB" sz="1600" dirty="0">
                <a:latin typeface="Comic Sans MS" panose="030F0702030302020204" pitchFamily="66" charset="0"/>
              </a:rPr>
              <a:t>Agree Learning Outcomes</a:t>
            </a:r>
          </a:p>
        </p:txBody>
      </p:sp>
      <p:sp>
        <p:nvSpPr>
          <p:cNvPr id="10"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7" name="TextBox 6"/>
          <p:cNvSpPr txBox="1"/>
          <p:nvPr/>
        </p:nvSpPr>
        <p:spPr>
          <a:xfrm>
            <a:off x="641316" y="1908778"/>
            <a:ext cx="7111566" cy="954107"/>
          </a:xfrm>
          <a:prstGeom prst="rect">
            <a:avLst/>
          </a:prstGeom>
          <a:solidFill>
            <a:schemeClr val="tx2">
              <a:lumMod val="40000"/>
              <a:lumOff val="60000"/>
            </a:schemeClr>
          </a:solidFill>
        </p:spPr>
        <p:txBody>
          <a:bodyPr wrap="square" rtlCol="0">
            <a:spAutoFit/>
          </a:bodyPr>
          <a:lstStyle/>
          <a:p>
            <a:r>
              <a:rPr lang="en-GB" sz="2800" b="1" dirty="0">
                <a:latin typeface="Comic Sans MS" panose="030F0702030302020204" pitchFamily="66" charset="0"/>
              </a:rPr>
              <a:t>How: Look at possible questions, marks per question, timings </a:t>
            </a:r>
            <a:r>
              <a:rPr lang="en-GB" sz="2800" b="1" dirty="0" err="1">
                <a:latin typeface="Comic Sans MS" panose="030F0702030302020204" pitchFamily="66" charset="0"/>
              </a:rPr>
              <a:t>etc</a:t>
            </a:r>
            <a:endParaRPr lang="en-GB" sz="2800" b="1" dirty="0">
              <a:latin typeface="Comic Sans MS" panose="030F0702030302020204" pitchFamily="66" charset="0"/>
            </a:endParaRPr>
          </a:p>
        </p:txBody>
      </p:sp>
      <p:sp>
        <p:nvSpPr>
          <p:cNvPr id="11" name="TextBox 10"/>
          <p:cNvSpPr txBox="1"/>
          <p:nvPr/>
        </p:nvSpPr>
        <p:spPr>
          <a:xfrm>
            <a:off x="635761" y="3427704"/>
            <a:ext cx="7111566" cy="523220"/>
          </a:xfrm>
          <a:prstGeom prst="rect">
            <a:avLst/>
          </a:prstGeom>
          <a:solidFill>
            <a:schemeClr val="tx2">
              <a:lumMod val="40000"/>
              <a:lumOff val="60000"/>
            </a:schemeClr>
          </a:solidFill>
        </p:spPr>
        <p:txBody>
          <a:bodyPr wrap="square" rtlCol="0">
            <a:spAutoFit/>
          </a:bodyPr>
          <a:lstStyle/>
          <a:p>
            <a:r>
              <a:rPr lang="en-GB" sz="2800" b="1" dirty="0">
                <a:latin typeface="Comic Sans MS" panose="030F0702030302020204" pitchFamily="66" charset="0"/>
              </a:rPr>
              <a:t>Why: To prepare for the exam</a:t>
            </a:r>
          </a:p>
        </p:txBody>
      </p:sp>
      <p:sp>
        <p:nvSpPr>
          <p:cNvPr id="15" name="TextBox 14"/>
          <p:cNvSpPr txBox="1"/>
          <p:nvPr/>
        </p:nvSpPr>
        <p:spPr>
          <a:xfrm>
            <a:off x="668732" y="483518"/>
            <a:ext cx="7108616" cy="954107"/>
          </a:xfrm>
          <a:prstGeom prst="rect">
            <a:avLst/>
          </a:prstGeom>
          <a:solidFill>
            <a:schemeClr val="tx2">
              <a:lumMod val="40000"/>
              <a:lumOff val="60000"/>
            </a:schemeClr>
          </a:solidFill>
        </p:spPr>
        <p:txBody>
          <a:bodyPr wrap="square" rtlCol="0">
            <a:spAutoFit/>
          </a:bodyPr>
          <a:lstStyle/>
          <a:p>
            <a:r>
              <a:rPr lang="en-GB" sz="2800" b="1" dirty="0">
                <a:latin typeface="Comic Sans MS" panose="030F0702030302020204" pitchFamily="66" charset="0"/>
              </a:rPr>
              <a:t>What: Understand the Comp 2 exam</a:t>
            </a:r>
          </a:p>
          <a:p>
            <a:endParaRPr lang="en-GB" sz="2800" b="1" dirty="0">
              <a:latin typeface="Comic Sans MS" panose="030F0702030302020204" pitchFamily="66" charset="0"/>
            </a:endParaRPr>
          </a:p>
        </p:txBody>
      </p:sp>
      <p:sp>
        <p:nvSpPr>
          <p:cNvPr id="22" name="TextBox 21"/>
          <p:cNvSpPr txBox="1"/>
          <p:nvPr/>
        </p:nvSpPr>
        <p:spPr>
          <a:xfrm rot="5400000">
            <a:off x="6136442" y="2243772"/>
            <a:ext cx="4272091" cy="338554"/>
          </a:xfrm>
          <a:prstGeom prst="rect">
            <a:avLst/>
          </a:prstGeom>
          <a:solidFill>
            <a:srgbClr val="00B050"/>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Group Work </a:t>
            </a:r>
          </a:p>
        </p:txBody>
      </p:sp>
      <p:sp>
        <p:nvSpPr>
          <p:cNvPr id="23" name="TextBox 22"/>
          <p:cNvSpPr txBox="1"/>
          <p:nvPr/>
        </p:nvSpPr>
        <p:spPr>
          <a:xfrm rot="5400000">
            <a:off x="6474996"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24" name="TextBox 23"/>
          <p:cNvSpPr txBox="1"/>
          <p:nvPr/>
        </p:nvSpPr>
        <p:spPr>
          <a:xfrm rot="5400000">
            <a:off x="6813550" y="2243771"/>
            <a:ext cx="4272094" cy="338554"/>
          </a:xfrm>
          <a:prstGeom prst="rect">
            <a:avLst/>
          </a:prstGeom>
          <a:solidFill>
            <a:srgbClr val="FF0000"/>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Individual Work</a:t>
            </a:r>
          </a:p>
        </p:txBody>
      </p:sp>
      <p:sp>
        <p:nvSpPr>
          <p:cNvPr id="25" name="TextBox 24"/>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a:t>
            </a:r>
          </a:p>
        </p:txBody>
      </p:sp>
    </p:spTree>
    <p:extLst>
      <p:ext uri="{BB962C8B-B14F-4D97-AF65-F5344CB8AC3E}">
        <p14:creationId xmlns:p14="http://schemas.microsoft.com/office/powerpoint/2010/main" val="3684484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star persona, Uses and Gratifications</a:t>
            </a:r>
          </a:p>
        </p:txBody>
      </p:sp>
      <p:sp>
        <p:nvSpPr>
          <p:cNvPr id="2" name="TextBox 1"/>
          <p:cNvSpPr txBox="1"/>
          <p:nvPr/>
        </p:nvSpPr>
        <p:spPr>
          <a:xfrm>
            <a:off x="669699" y="468272"/>
            <a:ext cx="7502701" cy="4278094"/>
          </a:xfrm>
          <a:prstGeom prst="rect">
            <a:avLst/>
          </a:prstGeom>
          <a:noFill/>
        </p:spPr>
        <p:txBody>
          <a:bodyPr wrap="square" rtlCol="0">
            <a:spAutoFit/>
          </a:bodyPr>
          <a:lstStyle/>
          <a:p>
            <a:r>
              <a:rPr lang="en-GB" sz="1600" b="1" dirty="0"/>
              <a:t>How influential can individuals be on Crime dramas?</a:t>
            </a:r>
          </a:p>
          <a:p>
            <a:r>
              <a:rPr lang="en-GB" sz="1600" dirty="0"/>
              <a:t>Consider the following;</a:t>
            </a:r>
          </a:p>
          <a:p>
            <a:r>
              <a:rPr lang="en-GB" sz="1600" dirty="0"/>
              <a:t>Idris Elba being a BIG star (star persona), big draw as first black lead as a British detective</a:t>
            </a:r>
          </a:p>
          <a:p>
            <a:r>
              <a:rPr lang="en-GB" sz="1600" dirty="0"/>
              <a:t>Critical acclaim for his work in ‘The Wire’ in the USA before he started doing Luther</a:t>
            </a:r>
          </a:p>
          <a:p>
            <a:r>
              <a:rPr lang="en-GB" sz="1600" dirty="0"/>
              <a:t>The acclaim he has received as Luther (Grammy, Golden Globe, </a:t>
            </a:r>
            <a:r>
              <a:rPr lang="en-GB" sz="1600" dirty="0" err="1"/>
              <a:t>Bafta</a:t>
            </a:r>
            <a:r>
              <a:rPr lang="en-GB" sz="1600" dirty="0"/>
              <a:t> nominations)</a:t>
            </a:r>
          </a:p>
          <a:p>
            <a:r>
              <a:rPr lang="en-GB" sz="1600" dirty="0"/>
              <a:t> Fans of his previous work in a similar crime show</a:t>
            </a:r>
          </a:p>
          <a:p>
            <a:r>
              <a:rPr lang="en-GB" sz="1600" dirty="0"/>
              <a:t>Fans of his music and work as a DJ – bringing newer audiences to watch Luther</a:t>
            </a:r>
          </a:p>
          <a:p>
            <a:r>
              <a:rPr lang="en-GB" sz="1600" dirty="0"/>
              <a:t>Uses and Gratifications – Personal Identity (role model, fan base)</a:t>
            </a:r>
          </a:p>
          <a:p>
            <a:endParaRPr lang="en-GB" sz="1600" dirty="0"/>
          </a:p>
          <a:p>
            <a:r>
              <a:rPr lang="en-GB" sz="1600" b="1" dirty="0"/>
              <a:t>How do crime dramas present culture and society at the time they were made? Or How do crime dramas reflect the historical context of the time they were made? </a:t>
            </a:r>
            <a:r>
              <a:rPr lang="en-GB" sz="1600" dirty="0">
                <a:solidFill>
                  <a:srgbClr val="FF0000"/>
                </a:solidFill>
              </a:rPr>
              <a:t>(same question written differently)</a:t>
            </a:r>
            <a:r>
              <a:rPr lang="en-GB" sz="1600" dirty="0"/>
              <a:t> The Sweeney </a:t>
            </a:r>
          </a:p>
          <a:p>
            <a:pPr marL="285750" indent="-285750">
              <a:buFont typeface="Arial" panose="020B0604020202020204" pitchFamily="34" charset="0"/>
              <a:buChar char="•"/>
            </a:pPr>
            <a:r>
              <a:rPr lang="en-GB" sz="1600" dirty="0"/>
              <a:t>reflects 1970s culture and social context through the visual conventions of the mise-en-scène (the vehicles, including Regan’s iconic Ford Consul Granada, the costumes, the areas of social deprivation in London). </a:t>
            </a:r>
          </a:p>
          <a:p>
            <a:pPr marL="285750" indent="-285750">
              <a:buFont typeface="Arial" panose="020B0604020202020204" pitchFamily="34" charset="0"/>
              <a:buChar char="•"/>
            </a:pPr>
            <a:r>
              <a:rPr lang="en-GB" sz="1600" dirty="0"/>
              <a:t>The Sweeney represents the police as violent and willing to bend or break the rules in order to gain a conviction. </a:t>
            </a:r>
            <a:endParaRPr lang="en-GB" sz="1600" dirty="0">
              <a:solidFill>
                <a:srgbClr val="FF0000"/>
              </a:solidFill>
            </a:endParaRPr>
          </a:p>
        </p:txBody>
      </p:sp>
      <p:sp>
        <p:nvSpPr>
          <p:cNvPr id="9" name="TextBox 8"/>
          <p:cNvSpPr txBox="1"/>
          <p:nvPr/>
        </p:nvSpPr>
        <p:spPr>
          <a:xfrm>
            <a:off x="-36512" y="0"/>
            <a:ext cx="430887" cy="5143500"/>
          </a:xfrm>
          <a:prstGeom prst="rect">
            <a:avLst/>
          </a:prstGeom>
          <a:solidFill>
            <a:srgbClr val="3366FF"/>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Construct </a:t>
            </a:r>
            <a:r>
              <a:rPr lang="en-GB" sz="1600" dirty="0" err="1">
                <a:solidFill>
                  <a:schemeClr val="bg1"/>
                </a:solidFill>
                <a:effectLst>
                  <a:outerShdw blurRad="38100" dist="38100" dir="2700000" algn="tl">
                    <a:srgbClr val="000000">
                      <a:alpha val="43137"/>
                    </a:srgbClr>
                  </a:outerShdw>
                </a:effectLst>
                <a:latin typeface="Comic Sans MS" panose="030F0702030302020204" pitchFamily="66" charset="0"/>
              </a:rPr>
              <a:t>Meaningyour</a:t>
            </a: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71"/>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5" y="-14572"/>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7529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star persona, Uses and Gratifications</a:t>
            </a:r>
          </a:p>
        </p:txBody>
      </p:sp>
      <p:sp>
        <p:nvSpPr>
          <p:cNvPr id="2" name="TextBox 1"/>
          <p:cNvSpPr txBox="1"/>
          <p:nvPr/>
        </p:nvSpPr>
        <p:spPr>
          <a:xfrm>
            <a:off x="669699" y="468272"/>
            <a:ext cx="7502701" cy="4278094"/>
          </a:xfrm>
          <a:prstGeom prst="rect">
            <a:avLst/>
          </a:prstGeom>
          <a:noFill/>
        </p:spPr>
        <p:txBody>
          <a:bodyPr wrap="square" rtlCol="0">
            <a:spAutoFit/>
          </a:bodyPr>
          <a:lstStyle/>
          <a:p>
            <a:pPr marL="285750" indent="-285750">
              <a:buFont typeface="Arial" panose="020B0604020202020204" pitchFamily="34" charset="0"/>
              <a:buChar char="•"/>
            </a:pPr>
            <a:r>
              <a:rPr lang="en-GB" sz="1600" dirty="0"/>
              <a:t>This reflects policing in the 1970s, exemplified by the investigation and conviction of real-life police Flying Squad detectives for bribery and corruption. </a:t>
            </a:r>
          </a:p>
          <a:p>
            <a:pPr marL="285750" indent="-285750">
              <a:buFont typeface="Arial" panose="020B0604020202020204" pitchFamily="34" charset="0"/>
              <a:buChar char="•"/>
            </a:pPr>
            <a:r>
              <a:rPr lang="en-GB" sz="1600" dirty="0"/>
              <a:t> The Sweeney reflects 1970s values in relation to gender, especially gender roles in the workplace – the Flying Squad is male-dominated, patriarchal and characterised by a stereotypically macho culture of drinking, violence etc. </a:t>
            </a:r>
          </a:p>
          <a:p>
            <a:pPr marL="285750" indent="-285750">
              <a:buFont typeface="Arial" panose="020B0604020202020204" pitchFamily="34" charset="0"/>
              <a:buChar char="•"/>
            </a:pPr>
            <a:r>
              <a:rPr lang="en-GB" sz="1600" dirty="0"/>
              <a:t>This reflects gender roles within society at the time, particularly within the police force where women in the UK police force had a different rank structure to men.</a:t>
            </a:r>
            <a:endParaRPr lang="en-GB" sz="1600" dirty="0">
              <a:solidFill>
                <a:srgbClr val="FF0000"/>
              </a:solidFill>
            </a:endParaRPr>
          </a:p>
          <a:p>
            <a:pPr marL="285750" indent="-285750">
              <a:buFont typeface="Arial" panose="020B0604020202020204" pitchFamily="34" charset="0"/>
              <a:buChar char="•"/>
            </a:pPr>
            <a:r>
              <a:rPr lang="en-GB" sz="1600" dirty="0">
                <a:solidFill>
                  <a:srgbClr val="FF0000"/>
                </a:solidFill>
              </a:rPr>
              <a:t>Luther</a:t>
            </a:r>
          </a:p>
          <a:p>
            <a:pPr marL="285750" indent="-285750">
              <a:buFont typeface="Arial" panose="020B0604020202020204" pitchFamily="34" charset="0"/>
              <a:buChar char="•"/>
            </a:pPr>
            <a:r>
              <a:rPr lang="en-GB" sz="1600" dirty="0"/>
              <a:t> Luther reflects contemporary London culture through the use of media language – shots of the London skyline, sleek office buildings, period town houses etc. represent the city as a prosperous and diverse place. </a:t>
            </a:r>
          </a:p>
          <a:p>
            <a:pPr marL="285750" indent="-285750">
              <a:buFont typeface="Arial" panose="020B0604020202020204" pitchFamily="34" charset="0"/>
              <a:buChar char="•"/>
            </a:pPr>
            <a:r>
              <a:rPr lang="en-GB" sz="1600" dirty="0"/>
              <a:t> Luther reflects contemporary attitudes to policing and constructs both positive and negative representations – Luther is a maverick who is brilliant at solving crimes, but breaks protocol in the way he deals with suspects e.g. threatening Alice and breaking into her flat. His boss is extremely logical and insists that proper procedure is followed, reflecting the institution of the police and balancing Luther’s more extreme approach.</a:t>
            </a:r>
            <a:endParaRPr lang="en-GB" sz="1600" dirty="0">
              <a:solidFill>
                <a:srgbClr val="FF0000"/>
              </a:solidFill>
            </a:endParaRPr>
          </a:p>
        </p:txBody>
      </p:sp>
      <p:sp>
        <p:nvSpPr>
          <p:cNvPr id="9" name="TextBox 8"/>
          <p:cNvSpPr txBox="1"/>
          <p:nvPr/>
        </p:nvSpPr>
        <p:spPr>
          <a:xfrm>
            <a:off x="-36512" y="0"/>
            <a:ext cx="430887" cy="5143500"/>
          </a:xfrm>
          <a:prstGeom prst="rect">
            <a:avLst/>
          </a:prstGeom>
          <a:solidFill>
            <a:srgbClr val="3366FF"/>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Construct </a:t>
            </a:r>
            <a:r>
              <a:rPr lang="en-GB" sz="1600" dirty="0" err="1">
                <a:solidFill>
                  <a:schemeClr val="bg1"/>
                </a:solidFill>
                <a:effectLst>
                  <a:outerShdw blurRad="38100" dist="38100" dir="2700000" algn="tl">
                    <a:srgbClr val="000000">
                      <a:alpha val="43137"/>
                    </a:srgbClr>
                  </a:outerShdw>
                </a:effectLst>
                <a:latin typeface="Comic Sans MS" panose="030F0702030302020204" pitchFamily="66" charset="0"/>
              </a:rPr>
              <a:t>Meaningyour</a:t>
            </a: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71"/>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5" y="-14572"/>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276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star persona, Uses and Gratifications</a:t>
            </a:r>
          </a:p>
        </p:txBody>
      </p:sp>
      <p:sp>
        <p:nvSpPr>
          <p:cNvPr id="2" name="TextBox 1"/>
          <p:cNvSpPr txBox="1"/>
          <p:nvPr/>
        </p:nvSpPr>
        <p:spPr>
          <a:xfrm>
            <a:off x="669699" y="468272"/>
            <a:ext cx="7502701" cy="2062103"/>
          </a:xfrm>
          <a:prstGeom prst="rect">
            <a:avLst/>
          </a:prstGeom>
          <a:noFill/>
        </p:spPr>
        <p:txBody>
          <a:bodyPr wrap="square" rtlCol="0">
            <a:spAutoFit/>
          </a:bodyPr>
          <a:lstStyle/>
          <a:p>
            <a:pPr marL="285750" indent="-285750">
              <a:buFont typeface="Arial" panose="020B0604020202020204" pitchFamily="34" charset="0"/>
              <a:buChar char="•"/>
            </a:pPr>
            <a:r>
              <a:rPr lang="en-GB" sz="1600" dirty="0"/>
              <a:t>Luther reflects the diversity of contemporary British society in the representation of Luther as a high-ranking black police officer, communicating a message of racial equality. </a:t>
            </a:r>
          </a:p>
          <a:p>
            <a:pPr marL="285750" indent="-285750">
              <a:buFont typeface="Arial" panose="020B0604020202020204" pitchFamily="34" charset="0"/>
              <a:buChar char="•"/>
            </a:pPr>
            <a:r>
              <a:rPr lang="en-GB" sz="1600" dirty="0"/>
              <a:t>Luther reflects some degree of gender equality in contemporary society in the representations of strong, powerful females (Luther’s boss is female, his wife Zoe is a successful lawyer, Alice is a prodigiously intelligent astrophysicist). However, these females are not all represented positively or as being totally independent – Alice is a narcissistic murderer and Luther’s boss has a patriarchal male superior for example. </a:t>
            </a:r>
            <a:endParaRPr lang="en-GB" sz="2400" b="1" dirty="0"/>
          </a:p>
        </p:txBody>
      </p:sp>
      <p:sp>
        <p:nvSpPr>
          <p:cNvPr id="9" name="TextBox 8"/>
          <p:cNvSpPr txBox="1"/>
          <p:nvPr/>
        </p:nvSpPr>
        <p:spPr>
          <a:xfrm>
            <a:off x="-36512" y="0"/>
            <a:ext cx="430887" cy="5143500"/>
          </a:xfrm>
          <a:prstGeom prst="rect">
            <a:avLst/>
          </a:prstGeom>
          <a:solidFill>
            <a:srgbClr val="3366FF"/>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Construct </a:t>
            </a:r>
            <a:r>
              <a:rPr lang="en-GB" sz="1600" dirty="0" err="1">
                <a:solidFill>
                  <a:schemeClr val="bg1"/>
                </a:solidFill>
                <a:effectLst>
                  <a:outerShdw blurRad="38100" dist="38100" dir="2700000" algn="tl">
                    <a:srgbClr val="000000">
                      <a:alpha val="43137"/>
                    </a:srgbClr>
                  </a:outerShdw>
                </a:effectLst>
                <a:latin typeface="Comic Sans MS" panose="030F0702030302020204" pitchFamily="66" charset="0"/>
              </a:rPr>
              <a:t>Meaningyour</a:t>
            </a: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71"/>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5" y="-14572"/>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96701" y="3219822"/>
            <a:ext cx="4572000" cy="923330"/>
          </a:xfrm>
          <a:prstGeom prst="rect">
            <a:avLst/>
          </a:prstGeom>
        </p:spPr>
        <p:txBody>
          <a:bodyPr>
            <a:spAutoFit/>
          </a:bodyPr>
          <a:lstStyle/>
          <a:p>
            <a:r>
              <a:rPr lang="en-GB" dirty="0">
                <a:hlinkClick r:id="rId5"/>
              </a:rPr>
              <a:t>https://create.kahoot.it/details/crime-drama-and-luther/08b1a526-aa30-42ff-9313-3eccacdcb853</a:t>
            </a:r>
            <a:endParaRPr lang="en-GB" dirty="0"/>
          </a:p>
        </p:txBody>
      </p:sp>
    </p:spTree>
    <p:extLst>
      <p:ext uri="{BB962C8B-B14F-4D97-AF65-F5344CB8AC3E}">
        <p14:creationId xmlns:p14="http://schemas.microsoft.com/office/powerpoint/2010/main" val="308985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12" y="0"/>
            <a:ext cx="430887" cy="5143500"/>
          </a:xfrm>
          <a:prstGeom prst="rect">
            <a:avLst/>
          </a:prstGeom>
          <a:solidFill>
            <a:srgbClr val="FFC000"/>
          </a:solidFill>
          <a:ln w="6350">
            <a:solidFill>
              <a:schemeClr val="tx1"/>
            </a:solidFill>
          </a:ln>
        </p:spPr>
        <p:txBody>
          <a:bodyPr vert="vert270" wrap="square" rtlCol="0">
            <a:spAutoFit/>
          </a:bodyPr>
          <a:lstStyle/>
          <a:p>
            <a:pPr algn="ctr"/>
            <a:r>
              <a:rPr lang="en-GB" sz="1600" dirty="0">
                <a:latin typeface="Comic Sans MS" panose="030F0702030302020204" pitchFamily="66" charset="0"/>
              </a:rPr>
              <a:t>Agree Learning Outcomes</a:t>
            </a:r>
          </a:p>
        </p:txBody>
      </p:sp>
      <p:sp>
        <p:nvSpPr>
          <p:cNvPr id="10"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7" name="TextBox 6"/>
          <p:cNvSpPr txBox="1"/>
          <p:nvPr/>
        </p:nvSpPr>
        <p:spPr>
          <a:xfrm>
            <a:off x="641316" y="1908778"/>
            <a:ext cx="7111566" cy="954107"/>
          </a:xfrm>
          <a:prstGeom prst="rect">
            <a:avLst/>
          </a:prstGeom>
          <a:solidFill>
            <a:schemeClr val="tx2">
              <a:lumMod val="40000"/>
              <a:lumOff val="60000"/>
            </a:schemeClr>
          </a:solidFill>
        </p:spPr>
        <p:txBody>
          <a:bodyPr wrap="square" rtlCol="0">
            <a:spAutoFit/>
          </a:bodyPr>
          <a:lstStyle/>
          <a:p>
            <a:r>
              <a:rPr lang="en-GB" sz="2800" b="1" dirty="0">
                <a:latin typeface="Comic Sans MS" panose="030F0702030302020204" pitchFamily="66" charset="0"/>
              </a:rPr>
              <a:t>How: Look at possible questions, marks per question, timings </a:t>
            </a:r>
            <a:r>
              <a:rPr lang="en-GB" sz="2800" b="1" dirty="0" err="1">
                <a:latin typeface="Comic Sans MS" panose="030F0702030302020204" pitchFamily="66" charset="0"/>
              </a:rPr>
              <a:t>etc</a:t>
            </a:r>
            <a:endParaRPr lang="en-GB" sz="2800" b="1" dirty="0">
              <a:latin typeface="Comic Sans MS" panose="030F0702030302020204" pitchFamily="66" charset="0"/>
            </a:endParaRPr>
          </a:p>
        </p:txBody>
      </p:sp>
      <p:sp>
        <p:nvSpPr>
          <p:cNvPr id="11" name="TextBox 10"/>
          <p:cNvSpPr txBox="1"/>
          <p:nvPr/>
        </p:nvSpPr>
        <p:spPr>
          <a:xfrm>
            <a:off x="635761" y="3427704"/>
            <a:ext cx="7111566" cy="523220"/>
          </a:xfrm>
          <a:prstGeom prst="rect">
            <a:avLst/>
          </a:prstGeom>
          <a:solidFill>
            <a:schemeClr val="tx2">
              <a:lumMod val="40000"/>
              <a:lumOff val="60000"/>
            </a:schemeClr>
          </a:solidFill>
        </p:spPr>
        <p:txBody>
          <a:bodyPr wrap="square" rtlCol="0">
            <a:spAutoFit/>
          </a:bodyPr>
          <a:lstStyle/>
          <a:p>
            <a:r>
              <a:rPr lang="en-GB" sz="2800" b="1" dirty="0">
                <a:latin typeface="Comic Sans MS" panose="030F0702030302020204" pitchFamily="66" charset="0"/>
              </a:rPr>
              <a:t>Why: To prepare for the exam</a:t>
            </a:r>
          </a:p>
        </p:txBody>
      </p:sp>
      <p:sp>
        <p:nvSpPr>
          <p:cNvPr id="15" name="TextBox 14"/>
          <p:cNvSpPr txBox="1"/>
          <p:nvPr/>
        </p:nvSpPr>
        <p:spPr>
          <a:xfrm>
            <a:off x="668732" y="483518"/>
            <a:ext cx="7108616" cy="954107"/>
          </a:xfrm>
          <a:prstGeom prst="rect">
            <a:avLst/>
          </a:prstGeom>
          <a:solidFill>
            <a:schemeClr val="tx2">
              <a:lumMod val="40000"/>
              <a:lumOff val="60000"/>
            </a:schemeClr>
          </a:solidFill>
        </p:spPr>
        <p:txBody>
          <a:bodyPr wrap="square" rtlCol="0">
            <a:spAutoFit/>
          </a:bodyPr>
          <a:lstStyle/>
          <a:p>
            <a:r>
              <a:rPr lang="en-GB" sz="2800" b="1" dirty="0">
                <a:latin typeface="Comic Sans MS" panose="030F0702030302020204" pitchFamily="66" charset="0"/>
              </a:rPr>
              <a:t>What: Understand the Comp 2 exam</a:t>
            </a:r>
          </a:p>
          <a:p>
            <a:endParaRPr lang="en-GB" sz="2800" b="1" dirty="0">
              <a:latin typeface="Comic Sans MS" panose="030F0702030302020204" pitchFamily="66" charset="0"/>
            </a:endParaRPr>
          </a:p>
        </p:txBody>
      </p:sp>
      <p:sp>
        <p:nvSpPr>
          <p:cNvPr id="22" name="TextBox 21"/>
          <p:cNvSpPr txBox="1"/>
          <p:nvPr/>
        </p:nvSpPr>
        <p:spPr>
          <a:xfrm rot="5400000">
            <a:off x="6136442" y="2243772"/>
            <a:ext cx="4272091" cy="338554"/>
          </a:xfrm>
          <a:prstGeom prst="rect">
            <a:avLst/>
          </a:prstGeom>
          <a:solidFill>
            <a:srgbClr val="00B050"/>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Group Work </a:t>
            </a:r>
          </a:p>
        </p:txBody>
      </p:sp>
      <p:sp>
        <p:nvSpPr>
          <p:cNvPr id="23" name="TextBox 22"/>
          <p:cNvSpPr txBox="1"/>
          <p:nvPr/>
        </p:nvSpPr>
        <p:spPr>
          <a:xfrm rot="5400000">
            <a:off x="6474996"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24" name="TextBox 23"/>
          <p:cNvSpPr txBox="1"/>
          <p:nvPr/>
        </p:nvSpPr>
        <p:spPr>
          <a:xfrm rot="5400000">
            <a:off x="6813550" y="2243771"/>
            <a:ext cx="4272094" cy="338554"/>
          </a:xfrm>
          <a:prstGeom prst="rect">
            <a:avLst/>
          </a:prstGeom>
          <a:solidFill>
            <a:srgbClr val="FF0000"/>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Individual Work</a:t>
            </a:r>
          </a:p>
        </p:txBody>
      </p:sp>
      <p:sp>
        <p:nvSpPr>
          <p:cNvPr id="25" name="TextBox 24"/>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a:t>
            </a:r>
          </a:p>
        </p:txBody>
      </p:sp>
    </p:spTree>
    <p:extLst>
      <p:ext uri="{BB962C8B-B14F-4D97-AF65-F5344CB8AC3E}">
        <p14:creationId xmlns:p14="http://schemas.microsoft.com/office/powerpoint/2010/main" val="356643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48736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breakdown</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25126" y="4642150"/>
            <a:ext cx="9144000" cy="338554"/>
          </a:xfrm>
          <a:prstGeom prst="rect">
            <a:avLst/>
          </a:prstGeom>
          <a:noFill/>
          <a:ln w="9525">
            <a:solidFill>
              <a:srgbClr val="7030A0"/>
            </a:solidFill>
          </a:ln>
        </p:spPr>
        <p:txBody>
          <a:bodyPr wrap="square" rtlCol="0">
            <a:spAutoFit/>
          </a:bodyPr>
          <a:lstStyle/>
          <a:p>
            <a:r>
              <a:rPr lang="en-GB" sz="1600" b="1" dirty="0">
                <a:solidFill>
                  <a:srgbClr val="7030A0"/>
                </a:solidFill>
                <a:latin typeface="Comic Sans MS" panose="030F0702030302020204" pitchFamily="66" charset="0"/>
              </a:rPr>
              <a:t>KEY WORDS: representations, gender roles, websites, promotion, ownership</a:t>
            </a:r>
          </a:p>
        </p:txBody>
      </p:sp>
      <p:sp>
        <p:nvSpPr>
          <p:cNvPr id="4" name="Rectangle 3"/>
          <p:cNvSpPr/>
          <p:nvPr/>
        </p:nvSpPr>
        <p:spPr>
          <a:xfrm>
            <a:off x="356338" y="517222"/>
            <a:ext cx="8407871" cy="3970318"/>
          </a:xfrm>
          <a:prstGeom prst="rect">
            <a:avLst/>
          </a:prstGeom>
        </p:spPr>
        <p:txBody>
          <a:bodyPr wrap="square">
            <a:spAutoFit/>
          </a:bodyPr>
          <a:lstStyle/>
          <a:p>
            <a:r>
              <a:rPr lang="en-GB" sz="2800" dirty="0"/>
              <a:t>Section B: Music </a:t>
            </a:r>
            <a:r>
              <a:rPr lang="en-GB" sz="2800" dirty="0">
                <a:solidFill>
                  <a:srgbClr val="FF0000"/>
                </a:solidFill>
              </a:rPr>
              <a:t>(music videos and online media) Taylor Swift Bad Blood, Bruno Mars Uptown Funk, (Michael Jackson Black or White – historical)</a:t>
            </a:r>
          </a:p>
          <a:p>
            <a:pPr marL="342900" indent="-342900">
              <a:buFont typeface="Arial" panose="020B0604020202020204" pitchFamily="34" charset="0"/>
              <a:buChar char="•"/>
            </a:pPr>
            <a:r>
              <a:rPr lang="en-GB" sz="2800" dirty="0"/>
              <a:t> one question on </a:t>
            </a:r>
            <a:r>
              <a:rPr lang="en-GB" sz="2800" b="1" dirty="0">
                <a:solidFill>
                  <a:srgbClr val="7030A0"/>
                </a:solidFill>
              </a:rPr>
              <a:t>either media language or representation </a:t>
            </a:r>
            <a:r>
              <a:rPr lang="en-GB" sz="2800" dirty="0"/>
              <a:t>(</a:t>
            </a:r>
            <a:r>
              <a:rPr lang="en-GB" sz="2800" dirty="0">
                <a:solidFill>
                  <a:srgbClr val="7030A0"/>
                </a:solidFill>
              </a:rPr>
              <a:t>reference to relevant </a:t>
            </a:r>
            <a:r>
              <a:rPr lang="en-GB" sz="2800" dirty="0">
                <a:solidFill>
                  <a:srgbClr val="FF0000"/>
                </a:solidFill>
              </a:rPr>
              <a:t>contexts</a:t>
            </a:r>
            <a:r>
              <a:rPr lang="en-GB" sz="2800" dirty="0">
                <a:solidFill>
                  <a:srgbClr val="7030A0"/>
                </a:solidFill>
              </a:rPr>
              <a:t> may be required)</a:t>
            </a:r>
          </a:p>
          <a:p>
            <a:pPr marL="342900" indent="-342900">
              <a:buFont typeface="Arial" panose="020B0604020202020204" pitchFamily="34" charset="0"/>
              <a:buChar char="•"/>
            </a:pPr>
            <a:r>
              <a:rPr lang="en-GB" sz="2800" dirty="0"/>
              <a:t>one question on </a:t>
            </a:r>
            <a:r>
              <a:rPr lang="en-GB" sz="2800" b="1" dirty="0">
                <a:solidFill>
                  <a:srgbClr val="7030A0"/>
                </a:solidFill>
              </a:rPr>
              <a:t>media industries, audiences or media contexts</a:t>
            </a:r>
            <a:r>
              <a:rPr lang="en-GB" sz="2800" dirty="0"/>
              <a:t>. </a:t>
            </a:r>
          </a:p>
          <a:p>
            <a:r>
              <a:rPr lang="en-GB" sz="2800" dirty="0">
                <a:solidFill>
                  <a:srgbClr val="FF0000"/>
                </a:solidFill>
              </a:rPr>
              <a:t>(30 marks)</a:t>
            </a: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0613" y="262845"/>
            <a:ext cx="4333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67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6512" y="0"/>
            <a:ext cx="430887" cy="5143500"/>
          </a:xfrm>
          <a:prstGeom prst="rect">
            <a:avLst/>
          </a:prstGeom>
          <a:solidFill>
            <a:srgbClr val="00B050"/>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Present New Information</a:t>
            </a:r>
          </a:p>
        </p:txBody>
      </p:sp>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preparation</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director, critical acclaim, target demographic</a:t>
            </a:r>
          </a:p>
        </p:txBody>
      </p:sp>
      <p:sp>
        <p:nvSpPr>
          <p:cNvPr id="2" name="TextBox 1"/>
          <p:cNvSpPr txBox="1"/>
          <p:nvPr/>
        </p:nvSpPr>
        <p:spPr>
          <a:xfrm>
            <a:off x="999157" y="618242"/>
            <a:ext cx="6826003" cy="523220"/>
          </a:xfrm>
          <a:prstGeom prst="rect">
            <a:avLst/>
          </a:prstGeom>
          <a:noFill/>
        </p:spPr>
        <p:txBody>
          <a:bodyPr wrap="square" rtlCol="0">
            <a:spAutoFit/>
          </a:bodyPr>
          <a:lstStyle/>
          <a:p>
            <a:pPr algn="ctr"/>
            <a:endParaRPr lang="en-US" altLang="en-US" sz="2800" dirty="0"/>
          </a:p>
        </p:txBody>
      </p:sp>
      <p:sp>
        <p:nvSpPr>
          <p:cNvPr id="9" name="Content Placeholder 2"/>
          <p:cNvSpPr>
            <a:spLocks noGrp="1"/>
          </p:cNvSpPr>
          <p:nvPr>
            <p:ph idx="4294967295"/>
          </p:nvPr>
        </p:nvSpPr>
        <p:spPr>
          <a:xfrm>
            <a:off x="394375" y="369332"/>
            <a:ext cx="8229600" cy="4435614"/>
          </a:xfrm>
        </p:spPr>
        <p:txBody>
          <a:bodyPr>
            <a:normAutofit/>
          </a:bodyPr>
          <a:lstStyle/>
          <a:p>
            <a:pPr>
              <a:lnSpc>
                <a:spcPct val="80000"/>
              </a:lnSpc>
            </a:pPr>
            <a:endParaRPr lang="en-GB" altLang="en-US" sz="1800" dirty="0"/>
          </a:p>
          <a:p>
            <a:pPr>
              <a:lnSpc>
                <a:spcPct val="80000"/>
              </a:lnSpc>
            </a:pPr>
            <a:r>
              <a:rPr lang="en-GB" altLang="en-US" sz="1800" dirty="0"/>
              <a:t>Bad Blood Video Taylor Swift</a:t>
            </a:r>
          </a:p>
          <a:p>
            <a:pPr marL="0" indent="0" algn="ctr">
              <a:lnSpc>
                <a:spcPct val="80000"/>
              </a:lnSpc>
              <a:buNone/>
            </a:pPr>
            <a:r>
              <a:rPr lang="en-GB" altLang="en-US" sz="1800" dirty="0"/>
              <a:t> </a:t>
            </a:r>
            <a:r>
              <a:rPr lang="en-GB" altLang="en-US" sz="1800" u="sng" dirty="0"/>
              <a:t>Key information</a:t>
            </a:r>
          </a:p>
          <a:p>
            <a:pPr marL="0" indent="0" algn="ctr">
              <a:lnSpc>
                <a:spcPct val="80000"/>
              </a:lnSpc>
              <a:buNone/>
            </a:pPr>
            <a:endParaRPr lang="en-GB" altLang="en-US" sz="1800" u="sng" dirty="0"/>
          </a:p>
          <a:p>
            <a:pPr>
              <a:lnSpc>
                <a:spcPct val="80000"/>
              </a:lnSpc>
            </a:pPr>
            <a:r>
              <a:rPr lang="en-GB" altLang="en-US" sz="1800" dirty="0">
                <a:solidFill>
                  <a:srgbClr val="FF0000"/>
                </a:solidFill>
              </a:rPr>
              <a:t>Bad Blood </a:t>
            </a:r>
            <a:r>
              <a:rPr lang="en-GB" altLang="en-US" sz="1800" dirty="0"/>
              <a:t>was the </a:t>
            </a:r>
            <a:r>
              <a:rPr lang="en-GB" altLang="en-US" sz="1800" dirty="0">
                <a:solidFill>
                  <a:srgbClr val="FF0000"/>
                </a:solidFill>
              </a:rPr>
              <a:t>fourth song </a:t>
            </a:r>
            <a:r>
              <a:rPr lang="en-GB" altLang="en-US" sz="1800" dirty="0"/>
              <a:t>to be released from her </a:t>
            </a:r>
            <a:r>
              <a:rPr lang="en-GB" altLang="en-US" sz="1800" dirty="0">
                <a:solidFill>
                  <a:srgbClr val="FF0000"/>
                </a:solidFill>
              </a:rPr>
              <a:t>album 1989</a:t>
            </a:r>
          </a:p>
          <a:p>
            <a:pPr>
              <a:lnSpc>
                <a:spcPct val="80000"/>
              </a:lnSpc>
            </a:pPr>
            <a:r>
              <a:rPr lang="en-GB" altLang="en-US" sz="1800" dirty="0"/>
              <a:t>Director</a:t>
            </a:r>
            <a:r>
              <a:rPr lang="en-GB" altLang="en-US" sz="1800" dirty="0">
                <a:solidFill>
                  <a:srgbClr val="FF0000"/>
                </a:solidFill>
              </a:rPr>
              <a:t> : Joseph Khan</a:t>
            </a:r>
          </a:p>
          <a:p>
            <a:pPr>
              <a:lnSpc>
                <a:spcPct val="80000"/>
              </a:lnSpc>
            </a:pPr>
            <a:r>
              <a:rPr lang="en-GB" altLang="en-US" sz="1800" dirty="0"/>
              <a:t>Record label</a:t>
            </a:r>
            <a:r>
              <a:rPr lang="en-GB" altLang="en-US" sz="1800" dirty="0">
                <a:solidFill>
                  <a:srgbClr val="FF0000"/>
                </a:solidFill>
              </a:rPr>
              <a:t>: Warner Music Group</a:t>
            </a:r>
          </a:p>
          <a:p>
            <a:pPr>
              <a:lnSpc>
                <a:spcPct val="80000"/>
              </a:lnSpc>
            </a:pPr>
            <a:r>
              <a:rPr lang="en-GB" altLang="en-US" sz="1800" dirty="0"/>
              <a:t>Featured: Rapper Kendrick Lamar</a:t>
            </a:r>
          </a:p>
          <a:p>
            <a:pPr>
              <a:lnSpc>
                <a:spcPct val="80000"/>
              </a:lnSpc>
            </a:pPr>
            <a:r>
              <a:rPr lang="en-GB" altLang="en-US" sz="1800" dirty="0"/>
              <a:t>The Bad Blood video held the </a:t>
            </a:r>
            <a:r>
              <a:rPr lang="en-GB" altLang="en-US" sz="1800" dirty="0">
                <a:solidFill>
                  <a:srgbClr val="FF0000"/>
                </a:solidFill>
              </a:rPr>
              <a:t>24 hour </a:t>
            </a:r>
            <a:r>
              <a:rPr lang="en-GB" altLang="en-US" sz="1800" dirty="0" err="1">
                <a:solidFill>
                  <a:srgbClr val="FF0000"/>
                </a:solidFill>
              </a:rPr>
              <a:t>Vevo</a:t>
            </a:r>
            <a:r>
              <a:rPr lang="en-GB" altLang="en-US" sz="1800" dirty="0">
                <a:solidFill>
                  <a:srgbClr val="FF0000"/>
                </a:solidFill>
              </a:rPr>
              <a:t> record </a:t>
            </a:r>
            <a:r>
              <a:rPr lang="en-GB" altLang="en-US" sz="1800" dirty="0"/>
              <a:t>meaning it had the most amount </a:t>
            </a:r>
            <a:r>
              <a:rPr lang="en-GB" altLang="en-US" sz="1800" dirty="0">
                <a:solidFill>
                  <a:srgbClr val="FF0000"/>
                </a:solidFill>
              </a:rPr>
              <a:t>of views at the time with 20.1 million</a:t>
            </a:r>
            <a:r>
              <a:rPr lang="en-GB" altLang="en-US" sz="1800" dirty="0"/>
              <a:t>.</a:t>
            </a:r>
          </a:p>
          <a:p>
            <a:pPr>
              <a:lnSpc>
                <a:spcPct val="80000"/>
              </a:lnSpc>
            </a:pPr>
            <a:r>
              <a:rPr lang="en-GB" altLang="en-US" sz="1800" dirty="0"/>
              <a:t>The Bad Blood video won </a:t>
            </a:r>
            <a:r>
              <a:rPr lang="en-GB" altLang="en-US" sz="1800" dirty="0">
                <a:solidFill>
                  <a:srgbClr val="FF0000"/>
                </a:solidFill>
              </a:rPr>
              <a:t>critical acclaim </a:t>
            </a:r>
            <a:r>
              <a:rPr lang="en-GB" altLang="en-US" sz="1800" dirty="0"/>
              <a:t>and won an </a:t>
            </a:r>
            <a:r>
              <a:rPr lang="en-GB" altLang="en-US" sz="1800" dirty="0">
                <a:solidFill>
                  <a:srgbClr val="FF0000"/>
                </a:solidFill>
              </a:rPr>
              <a:t>MTV Music Award in 2015</a:t>
            </a:r>
            <a:r>
              <a:rPr lang="en-GB" altLang="en-US" sz="1800" dirty="0"/>
              <a:t> and </a:t>
            </a:r>
            <a:r>
              <a:rPr lang="en-GB" altLang="en-US" sz="1800" dirty="0">
                <a:solidFill>
                  <a:srgbClr val="FF0000"/>
                </a:solidFill>
              </a:rPr>
              <a:t>Best Music video at the 58</a:t>
            </a:r>
            <a:r>
              <a:rPr lang="en-GB" altLang="en-US" sz="1800" baseline="30000" dirty="0">
                <a:solidFill>
                  <a:srgbClr val="FF0000"/>
                </a:solidFill>
              </a:rPr>
              <a:t>th</a:t>
            </a:r>
            <a:r>
              <a:rPr lang="en-GB" altLang="en-US" sz="1800" dirty="0">
                <a:solidFill>
                  <a:srgbClr val="FF0000"/>
                </a:solidFill>
              </a:rPr>
              <a:t> Grammy Awards</a:t>
            </a:r>
            <a:r>
              <a:rPr lang="en-GB" altLang="en-US" sz="1800" dirty="0"/>
              <a:t>.</a:t>
            </a:r>
          </a:p>
          <a:p>
            <a:pPr>
              <a:lnSpc>
                <a:spcPct val="80000"/>
              </a:lnSpc>
            </a:pPr>
            <a:r>
              <a:rPr lang="en-GB" altLang="en-US" sz="1800" dirty="0"/>
              <a:t>Feminism – the video portrays women as </a:t>
            </a:r>
            <a:r>
              <a:rPr lang="en-GB" altLang="en-US" sz="1800" dirty="0">
                <a:solidFill>
                  <a:srgbClr val="FF0000"/>
                </a:solidFill>
              </a:rPr>
              <a:t>strong, brave and heroic </a:t>
            </a:r>
            <a:r>
              <a:rPr lang="en-GB" altLang="en-US" sz="1800" dirty="0"/>
              <a:t>and features many celebrities (working in </a:t>
            </a:r>
            <a:r>
              <a:rPr lang="en-GB" altLang="en-US" sz="1800" dirty="0">
                <a:solidFill>
                  <a:srgbClr val="FF0000"/>
                </a:solidFill>
              </a:rPr>
              <a:t>synergy</a:t>
            </a:r>
            <a:r>
              <a:rPr lang="en-GB" altLang="en-US" sz="1800" dirty="0"/>
              <a:t> with Swift) that appeals to the </a:t>
            </a:r>
            <a:r>
              <a:rPr lang="en-GB" altLang="en-US" sz="1800" dirty="0">
                <a:solidFill>
                  <a:srgbClr val="FF0000"/>
                </a:solidFill>
              </a:rPr>
              <a:t>target demographic of 16-24</a:t>
            </a:r>
          </a:p>
          <a:p>
            <a:pPr>
              <a:lnSpc>
                <a:spcPct val="80000"/>
              </a:lnSpc>
            </a:pPr>
            <a:endParaRPr lang="en-GB" altLang="en-US" sz="1800" dirty="0">
              <a:solidFill>
                <a:srgbClr val="FF0000"/>
              </a:solidFill>
            </a:endParaRPr>
          </a:p>
        </p:txBody>
      </p:sp>
    </p:spTree>
    <p:extLst>
      <p:ext uri="{BB962C8B-B14F-4D97-AF65-F5344CB8AC3E}">
        <p14:creationId xmlns:p14="http://schemas.microsoft.com/office/powerpoint/2010/main" val="1562679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6512" y="0"/>
            <a:ext cx="430887" cy="5143500"/>
          </a:xfrm>
          <a:prstGeom prst="rect">
            <a:avLst/>
          </a:prstGeom>
          <a:solidFill>
            <a:srgbClr val="00B050"/>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Present New Information</a:t>
            </a:r>
          </a:p>
        </p:txBody>
      </p:sp>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preparation</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intertextuality, feud, speculation</a:t>
            </a:r>
          </a:p>
        </p:txBody>
      </p:sp>
      <p:sp>
        <p:nvSpPr>
          <p:cNvPr id="2" name="TextBox 1"/>
          <p:cNvSpPr txBox="1"/>
          <p:nvPr/>
        </p:nvSpPr>
        <p:spPr>
          <a:xfrm>
            <a:off x="999157" y="618242"/>
            <a:ext cx="6826003" cy="523220"/>
          </a:xfrm>
          <a:prstGeom prst="rect">
            <a:avLst/>
          </a:prstGeom>
          <a:noFill/>
        </p:spPr>
        <p:txBody>
          <a:bodyPr wrap="square" rtlCol="0">
            <a:spAutoFit/>
          </a:bodyPr>
          <a:lstStyle/>
          <a:p>
            <a:pPr algn="ctr"/>
            <a:endParaRPr lang="en-US" altLang="en-US" sz="2800" dirty="0"/>
          </a:p>
        </p:txBody>
      </p:sp>
      <p:sp>
        <p:nvSpPr>
          <p:cNvPr id="9" name="Content Placeholder 2"/>
          <p:cNvSpPr>
            <a:spLocks noGrp="1"/>
          </p:cNvSpPr>
          <p:nvPr>
            <p:ph idx="4294967295"/>
          </p:nvPr>
        </p:nvSpPr>
        <p:spPr>
          <a:xfrm>
            <a:off x="394375" y="369332"/>
            <a:ext cx="8229600" cy="4435614"/>
          </a:xfrm>
        </p:spPr>
        <p:txBody>
          <a:bodyPr>
            <a:normAutofit/>
          </a:bodyPr>
          <a:lstStyle/>
          <a:p>
            <a:pPr>
              <a:lnSpc>
                <a:spcPct val="80000"/>
              </a:lnSpc>
            </a:pPr>
            <a:endParaRPr lang="en-GB" altLang="en-US" sz="1800" dirty="0"/>
          </a:p>
          <a:p>
            <a:pPr>
              <a:lnSpc>
                <a:spcPct val="80000"/>
              </a:lnSpc>
            </a:pPr>
            <a:r>
              <a:rPr lang="en-GB" altLang="en-US" sz="1800" dirty="0"/>
              <a:t>Bad Blood Taylor Swift</a:t>
            </a:r>
          </a:p>
          <a:p>
            <a:pPr marL="0" indent="0" algn="ctr">
              <a:lnSpc>
                <a:spcPct val="80000"/>
              </a:lnSpc>
              <a:buNone/>
            </a:pPr>
            <a:r>
              <a:rPr lang="en-GB" altLang="en-US" sz="1800" dirty="0"/>
              <a:t> </a:t>
            </a:r>
            <a:r>
              <a:rPr lang="en-GB" altLang="en-US" sz="1800" u="sng" dirty="0"/>
              <a:t>Key information</a:t>
            </a:r>
          </a:p>
          <a:p>
            <a:pPr marL="0" indent="0" algn="ctr">
              <a:lnSpc>
                <a:spcPct val="80000"/>
              </a:lnSpc>
              <a:buNone/>
            </a:pPr>
            <a:endParaRPr lang="en-GB" altLang="en-US" sz="1800" u="sng" dirty="0"/>
          </a:p>
          <a:p>
            <a:pPr>
              <a:lnSpc>
                <a:spcPct val="80000"/>
              </a:lnSpc>
            </a:pPr>
            <a:r>
              <a:rPr lang="en-GB" altLang="en-US" sz="1800" dirty="0"/>
              <a:t>Widely </a:t>
            </a:r>
            <a:r>
              <a:rPr lang="en-GB" altLang="en-US" sz="1800" dirty="0">
                <a:solidFill>
                  <a:srgbClr val="FF0000"/>
                </a:solidFill>
              </a:rPr>
              <a:t>speculated in the press </a:t>
            </a:r>
            <a:r>
              <a:rPr lang="en-GB" altLang="en-US" sz="1800" dirty="0"/>
              <a:t>that the Bad Blood video and the song is about</a:t>
            </a:r>
            <a:r>
              <a:rPr lang="en-GB" altLang="en-US" sz="1800" dirty="0">
                <a:solidFill>
                  <a:srgbClr val="FF0000"/>
                </a:solidFill>
              </a:rPr>
              <a:t> Swift’s feud with Katy Perry </a:t>
            </a:r>
            <a:r>
              <a:rPr lang="en-GB" altLang="en-US" sz="1800" dirty="0"/>
              <a:t>(due to Perry trying to hire her backing dancer nearly ruining Swift’s tour).</a:t>
            </a:r>
          </a:p>
          <a:p>
            <a:pPr>
              <a:lnSpc>
                <a:spcPct val="80000"/>
              </a:lnSpc>
            </a:pPr>
            <a:r>
              <a:rPr lang="en-GB" altLang="en-US" sz="1800" dirty="0"/>
              <a:t>Intertextual references;</a:t>
            </a:r>
          </a:p>
          <a:p>
            <a:pPr>
              <a:lnSpc>
                <a:spcPct val="80000"/>
              </a:lnSpc>
            </a:pPr>
            <a:r>
              <a:rPr lang="en-GB" altLang="en-US" sz="1800" dirty="0">
                <a:solidFill>
                  <a:srgbClr val="FF0000"/>
                </a:solidFill>
              </a:rPr>
              <a:t>Kill Bill </a:t>
            </a:r>
            <a:r>
              <a:rPr lang="en-GB" altLang="en-US" sz="1800" dirty="0"/>
              <a:t>– strong female fighting all-male gang feat Tokyo gang members Crazy 88</a:t>
            </a:r>
          </a:p>
          <a:p>
            <a:pPr>
              <a:lnSpc>
                <a:spcPct val="80000"/>
              </a:lnSpc>
            </a:pPr>
            <a:r>
              <a:rPr lang="en-GB" altLang="en-US" sz="1800" dirty="0">
                <a:solidFill>
                  <a:srgbClr val="FF0000"/>
                </a:solidFill>
              </a:rPr>
              <a:t>Hunger Games </a:t>
            </a:r>
            <a:r>
              <a:rPr lang="en-GB" altLang="en-US" sz="1800" dirty="0"/>
              <a:t>– Training centre</a:t>
            </a:r>
          </a:p>
          <a:p>
            <a:pPr>
              <a:lnSpc>
                <a:spcPct val="80000"/>
              </a:lnSpc>
            </a:pPr>
            <a:r>
              <a:rPr lang="en-GB" altLang="en-US" sz="1800" dirty="0">
                <a:solidFill>
                  <a:srgbClr val="FF0000"/>
                </a:solidFill>
              </a:rPr>
              <a:t>Tron</a:t>
            </a:r>
            <a:r>
              <a:rPr lang="en-GB" altLang="en-US" sz="1800" dirty="0"/>
              <a:t> – Bikes</a:t>
            </a:r>
          </a:p>
          <a:p>
            <a:pPr>
              <a:lnSpc>
                <a:spcPct val="80000"/>
              </a:lnSpc>
            </a:pPr>
            <a:r>
              <a:rPr lang="en-GB" altLang="en-US" sz="1800" dirty="0">
                <a:solidFill>
                  <a:srgbClr val="FF0000"/>
                </a:solidFill>
              </a:rPr>
              <a:t>James Bond (Die Another Day) </a:t>
            </a:r>
            <a:r>
              <a:rPr lang="en-GB" altLang="en-US" sz="1800" dirty="0"/>
              <a:t>– Invisible car</a:t>
            </a:r>
          </a:p>
          <a:p>
            <a:pPr>
              <a:lnSpc>
                <a:spcPct val="80000"/>
              </a:lnSpc>
            </a:pPr>
            <a:r>
              <a:rPr lang="en-GB" altLang="en-US" sz="1800" dirty="0">
                <a:solidFill>
                  <a:srgbClr val="FF0000"/>
                </a:solidFill>
              </a:rPr>
              <a:t>The Fifth Element  </a:t>
            </a:r>
            <a:r>
              <a:rPr lang="en-GB" altLang="en-US" sz="1800" dirty="0"/>
              <a:t>- in the lab on the table in white band suit</a:t>
            </a:r>
          </a:p>
          <a:p>
            <a:pPr>
              <a:lnSpc>
                <a:spcPct val="80000"/>
              </a:lnSpc>
            </a:pPr>
            <a:r>
              <a:rPr lang="en-GB" altLang="en-US" sz="1800" dirty="0">
                <a:solidFill>
                  <a:srgbClr val="FF0000"/>
                </a:solidFill>
              </a:rPr>
              <a:t>The Matrix </a:t>
            </a:r>
            <a:r>
              <a:rPr lang="en-GB" altLang="en-US" sz="1800" dirty="0"/>
              <a:t>– Slow motion window smash, The Trilogy</a:t>
            </a:r>
          </a:p>
          <a:p>
            <a:pPr>
              <a:lnSpc>
                <a:spcPct val="80000"/>
              </a:lnSpc>
            </a:pPr>
            <a:endParaRPr lang="en-GB" altLang="en-US" sz="1800" dirty="0"/>
          </a:p>
        </p:txBody>
      </p:sp>
    </p:spTree>
    <p:extLst>
      <p:ext uri="{BB962C8B-B14F-4D97-AF65-F5344CB8AC3E}">
        <p14:creationId xmlns:p14="http://schemas.microsoft.com/office/powerpoint/2010/main" val="1520348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6512" y="0"/>
            <a:ext cx="430887" cy="5143500"/>
          </a:xfrm>
          <a:prstGeom prst="rect">
            <a:avLst/>
          </a:prstGeom>
          <a:solidFill>
            <a:srgbClr val="00B050"/>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Present New Information</a:t>
            </a:r>
          </a:p>
        </p:txBody>
      </p:sp>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preparation</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stereotypical, dress codes, ethnic minorities as villains</a:t>
            </a:r>
          </a:p>
        </p:txBody>
      </p:sp>
      <p:sp>
        <p:nvSpPr>
          <p:cNvPr id="2" name="TextBox 1"/>
          <p:cNvSpPr txBox="1"/>
          <p:nvPr/>
        </p:nvSpPr>
        <p:spPr>
          <a:xfrm>
            <a:off x="999157" y="618242"/>
            <a:ext cx="6826003" cy="523220"/>
          </a:xfrm>
          <a:prstGeom prst="rect">
            <a:avLst/>
          </a:prstGeom>
          <a:noFill/>
        </p:spPr>
        <p:txBody>
          <a:bodyPr wrap="square" rtlCol="0">
            <a:spAutoFit/>
          </a:bodyPr>
          <a:lstStyle/>
          <a:p>
            <a:pPr algn="ctr"/>
            <a:endParaRPr lang="en-US" altLang="en-US" sz="2800" dirty="0"/>
          </a:p>
        </p:txBody>
      </p:sp>
      <p:sp>
        <p:nvSpPr>
          <p:cNvPr id="9" name="Content Placeholder 2"/>
          <p:cNvSpPr>
            <a:spLocks noGrp="1"/>
          </p:cNvSpPr>
          <p:nvPr>
            <p:ph idx="4294967295"/>
          </p:nvPr>
        </p:nvSpPr>
        <p:spPr>
          <a:xfrm>
            <a:off x="394375" y="369332"/>
            <a:ext cx="8229600" cy="4435614"/>
          </a:xfrm>
        </p:spPr>
        <p:txBody>
          <a:bodyPr>
            <a:normAutofit/>
          </a:bodyPr>
          <a:lstStyle/>
          <a:p>
            <a:pPr>
              <a:lnSpc>
                <a:spcPct val="80000"/>
              </a:lnSpc>
            </a:pPr>
            <a:endParaRPr lang="en-GB" altLang="en-US" sz="1800" dirty="0"/>
          </a:p>
          <a:p>
            <a:pPr>
              <a:lnSpc>
                <a:spcPct val="80000"/>
              </a:lnSpc>
            </a:pPr>
            <a:r>
              <a:rPr lang="en-GB" altLang="en-US" sz="1800" dirty="0"/>
              <a:t>Bad Blood Taylor Swift</a:t>
            </a:r>
          </a:p>
          <a:p>
            <a:pPr marL="0" indent="0" algn="ctr">
              <a:lnSpc>
                <a:spcPct val="80000"/>
              </a:lnSpc>
              <a:buNone/>
            </a:pPr>
            <a:r>
              <a:rPr lang="en-GB" altLang="en-US" sz="1800" dirty="0"/>
              <a:t> </a:t>
            </a:r>
            <a:r>
              <a:rPr lang="en-GB" altLang="en-US" sz="1800" u="sng" dirty="0"/>
              <a:t>Key information</a:t>
            </a:r>
          </a:p>
          <a:p>
            <a:pPr marL="0" indent="0" algn="ctr">
              <a:lnSpc>
                <a:spcPct val="80000"/>
              </a:lnSpc>
              <a:buNone/>
            </a:pPr>
            <a:endParaRPr lang="en-GB" altLang="en-US" sz="1800" u="sng" dirty="0"/>
          </a:p>
          <a:p>
            <a:pPr marL="0" indent="0" algn="ctr">
              <a:lnSpc>
                <a:spcPct val="80000"/>
              </a:lnSpc>
              <a:buNone/>
            </a:pPr>
            <a:r>
              <a:rPr lang="en-GB" altLang="en-US" sz="1800" u="sng" dirty="0"/>
              <a:t>Representations of gender &amp; ethnicity</a:t>
            </a:r>
          </a:p>
          <a:p>
            <a:pPr marL="0" indent="0" algn="ctr">
              <a:lnSpc>
                <a:spcPct val="80000"/>
              </a:lnSpc>
              <a:buNone/>
            </a:pPr>
            <a:endParaRPr lang="en-GB" altLang="en-US" sz="1800" u="sng" dirty="0"/>
          </a:p>
          <a:p>
            <a:pPr>
              <a:lnSpc>
                <a:spcPct val="80000"/>
              </a:lnSpc>
            </a:pPr>
            <a:r>
              <a:rPr lang="en-GB" altLang="en-US" sz="1800" dirty="0"/>
              <a:t>Swift is seen as the “</a:t>
            </a:r>
            <a:r>
              <a:rPr lang="en-GB" altLang="en-US" sz="1800" dirty="0">
                <a:solidFill>
                  <a:srgbClr val="FF0000"/>
                </a:solidFill>
              </a:rPr>
              <a:t>idealised” stereotypical western </a:t>
            </a:r>
            <a:r>
              <a:rPr lang="en-GB" altLang="en-US" sz="1800" dirty="0"/>
              <a:t>idea of </a:t>
            </a:r>
            <a:r>
              <a:rPr lang="en-GB" altLang="en-US" sz="1800" dirty="0">
                <a:solidFill>
                  <a:srgbClr val="FF0000"/>
                </a:solidFill>
              </a:rPr>
              <a:t>beauty </a:t>
            </a:r>
            <a:r>
              <a:rPr lang="en-GB" altLang="en-US" sz="1800" dirty="0"/>
              <a:t>white, slim, with blonde hair</a:t>
            </a:r>
          </a:p>
          <a:p>
            <a:pPr>
              <a:lnSpc>
                <a:spcPct val="80000"/>
              </a:lnSpc>
            </a:pPr>
            <a:r>
              <a:rPr lang="en-GB" altLang="en-US" sz="1800" dirty="0">
                <a:solidFill>
                  <a:srgbClr val="FF0000"/>
                </a:solidFill>
              </a:rPr>
              <a:t>Kendrick Lamar </a:t>
            </a:r>
            <a:r>
              <a:rPr lang="en-GB" altLang="en-US" sz="1800" dirty="0"/>
              <a:t>is seen as </a:t>
            </a:r>
            <a:r>
              <a:rPr lang="en-GB" altLang="en-US" sz="1800" dirty="0">
                <a:solidFill>
                  <a:srgbClr val="FF0000"/>
                </a:solidFill>
              </a:rPr>
              <a:t>stereotypical dress codes that link to black culture</a:t>
            </a:r>
            <a:r>
              <a:rPr lang="en-GB" altLang="en-US" sz="1800" dirty="0"/>
              <a:t>; cap, hoodie, sunglasses, trainers, in a sports car</a:t>
            </a:r>
          </a:p>
          <a:p>
            <a:pPr>
              <a:lnSpc>
                <a:spcPct val="80000"/>
              </a:lnSpc>
            </a:pPr>
            <a:r>
              <a:rPr lang="en-GB" altLang="en-US" sz="1800" dirty="0"/>
              <a:t>Equality – in one scene the </a:t>
            </a:r>
            <a:r>
              <a:rPr lang="en-GB" altLang="en-US" sz="1800" dirty="0">
                <a:solidFill>
                  <a:srgbClr val="FF0000"/>
                </a:solidFill>
              </a:rPr>
              <a:t>screen is split </a:t>
            </a:r>
            <a:r>
              <a:rPr lang="en-GB" altLang="en-US" sz="1800" dirty="0"/>
              <a:t>showing Swift and Lamar as equals</a:t>
            </a:r>
          </a:p>
          <a:p>
            <a:pPr>
              <a:lnSpc>
                <a:spcPct val="80000"/>
              </a:lnSpc>
            </a:pPr>
            <a:r>
              <a:rPr lang="en-GB" altLang="en-US" sz="1800" dirty="0">
                <a:solidFill>
                  <a:srgbClr val="FF0000"/>
                </a:solidFill>
              </a:rPr>
              <a:t>Asian stereotypes </a:t>
            </a:r>
            <a:r>
              <a:rPr lang="en-GB" altLang="en-US" sz="1800" dirty="0"/>
              <a:t>– </a:t>
            </a:r>
            <a:r>
              <a:rPr lang="en-GB" altLang="en-US" sz="1800" dirty="0">
                <a:solidFill>
                  <a:srgbClr val="FF0000"/>
                </a:solidFill>
              </a:rPr>
              <a:t>The Trinity </a:t>
            </a:r>
            <a:r>
              <a:rPr lang="en-GB" altLang="en-US" sz="1800" dirty="0"/>
              <a:t>are seen as </a:t>
            </a:r>
            <a:r>
              <a:rPr lang="en-GB" altLang="en-US" sz="1800" dirty="0">
                <a:solidFill>
                  <a:srgbClr val="FF0000"/>
                </a:solidFill>
              </a:rPr>
              <a:t>stereotypes</a:t>
            </a:r>
            <a:r>
              <a:rPr lang="en-GB" altLang="en-US" sz="1800" dirty="0"/>
              <a:t> of Asians being technology experts</a:t>
            </a:r>
          </a:p>
          <a:p>
            <a:pPr>
              <a:lnSpc>
                <a:spcPct val="80000"/>
              </a:lnSpc>
            </a:pPr>
            <a:r>
              <a:rPr lang="en-GB" altLang="en-US" sz="1800" dirty="0">
                <a:solidFill>
                  <a:srgbClr val="FF0000"/>
                </a:solidFill>
              </a:rPr>
              <a:t>Ethnic minorities as villains</a:t>
            </a:r>
            <a:r>
              <a:rPr lang="en-GB" altLang="en-US" sz="1800" dirty="0"/>
              <a:t> – Both </a:t>
            </a:r>
            <a:r>
              <a:rPr lang="en-GB" altLang="en-US" sz="1800" dirty="0" err="1">
                <a:solidFill>
                  <a:srgbClr val="FF0000"/>
                </a:solidFill>
              </a:rPr>
              <a:t>Arsyn</a:t>
            </a:r>
            <a:r>
              <a:rPr lang="en-GB" altLang="en-US" sz="1800" dirty="0"/>
              <a:t> and </a:t>
            </a:r>
            <a:r>
              <a:rPr lang="en-GB" altLang="en-US" sz="1800" dirty="0">
                <a:solidFill>
                  <a:srgbClr val="FF0000"/>
                </a:solidFill>
              </a:rPr>
              <a:t>Dilemma</a:t>
            </a:r>
            <a:r>
              <a:rPr lang="en-GB" altLang="en-US" sz="1800" dirty="0"/>
              <a:t> are seen as </a:t>
            </a:r>
            <a:r>
              <a:rPr lang="en-GB" altLang="en-US" sz="1800" dirty="0">
                <a:solidFill>
                  <a:srgbClr val="FF0000"/>
                </a:solidFill>
              </a:rPr>
              <a:t>betrayers/enemies</a:t>
            </a:r>
            <a:r>
              <a:rPr lang="en-GB" altLang="en-US" sz="1800" dirty="0"/>
              <a:t> to Swift’s </a:t>
            </a:r>
            <a:r>
              <a:rPr lang="en-GB" altLang="en-US" sz="1800" dirty="0">
                <a:solidFill>
                  <a:srgbClr val="FF0000"/>
                </a:solidFill>
              </a:rPr>
              <a:t>hero character</a:t>
            </a:r>
          </a:p>
        </p:txBody>
      </p:sp>
    </p:spTree>
    <p:extLst>
      <p:ext uri="{BB962C8B-B14F-4D97-AF65-F5344CB8AC3E}">
        <p14:creationId xmlns:p14="http://schemas.microsoft.com/office/powerpoint/2010/main" val="1713782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6512" y="0"/>
            <a:ext cx="430887" cy="5143500"/>
          </a:xfrm>
          <a:prstGeom prst="rect">
            <a:avLst/>
          </a:prstGeom>
          <a:solidFill>
            <a:srgbClr val="00B050"/>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Present New Information</a:t>
            </a:r>
          </a:p>
        </p:txBody>
      </p:sp>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preparation</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director, critical acclaim,</a:t>
            </a:r>
          </a:p>
        </p:txBody>
      </p:sp>
      <p:sp>
        <p:nvSpPr>
          <p:cNvPr id="2" name="TextBox 1"/>
          <p:cNvSpPr txBox="1"/>
          <p:nvPr/>
        </p:nvSpPr>
        <p:spPr>
          <a:xfrm>
            <a:off x="999157" y="618242"/>
            <a:ext cx="6826003" cy="523220"/>
          </a:xfrm>
          <a:prstGeom prst="rect">
            <a:avLst/>
          </a:prstGeom>
          <a:noFill/>
        </p:spPr>
        <p:txBody>
          <a:bodyPr wrap="square" rtlCol="0">
            <a:spAutoFit/>
          </a:bodyPr>
          <a:lstStyle/>
          <a:p>
            <a:pPr algn="ctr"/>
            <a:endParaRPr lang="en-US" altLang="en-US" sz="2800" dirty="0"/>
          </a:p>
        </p:txBody>
      </p:sp>
      <p:sp>
        <p:nvSpPr>
          <p:cNvPr id="9" name="Content Placeholder 2"/>
          <p:cNvSpPr>
            <a:spLocks noGrp="1"/>
          </p:cNvSpPr>
          <p:nvPr>
            <p:ph idx="4294967295"/>
          </p:nvPr>
        </p:nvSpPr>
        <p:spPr>
          <a:xfrm>
            <a:off x="394375" y="369332"/>
            <a:ext cx="8229600" cy="4435614"/>
          </a:xfrm>
        </p:spPr>
        <p:txBody>
          <a:bodyPr>
            <a:normAutofit lnSpcReduction="10000"/>
          </a:bodyPr>
          <a:lstStyle/>
          <a:p>
            <a:pPr>
              <a:lnSpc>
                <a:spcPct val="80000"/>
              </a:lnSpc>
            </a:pPr>
            <a:endParaRPr lang="en-GB" altLang="en-US" sz="1800" dirty="0"/>
          </a:p>
          <a:p>
            <a:pPr>
              <a:lnSpc>
                <a:spcPct val="80000"/>
              </a:lnSpc>
            </a:pPr>
            <a:r>
              <a:rPr lang="en-GB" altLang="en-US" sz="1800" dirty="0"/>
              <a:t>Bad Blood Taylor Swift</a:t>
            </a:r>
          </a:p>
          <a:p>
            <a:pPr marL="0" indent="0" algn="ctr">
              <a:lnSpc>
                <a:spcPct val="80000"/>
              </a:lnSpc>
              <a:buNone/>
            </a:pPr>
            <a:r>
              <a:rPr lang="en-GB" altLang="en-US" sz="1800" dirty="0"/>
              <a:t> </a:t>
            </a:r>
            <a:r>
              <a:rPr lang="en-GB" altLang="en-US" sz="1800" u="sng" dirty="0"/>
              <a:t>Key information</a:t>
            </a:r>
          </a:p>
          <a:p>
            <a:pPr marL="0" indent="0" algn="ctr">
              <a:lnSpc>
                <a:spcPct val="80000"/>
              </a:lnSpc>
              <a:buNone/>
            </a:pPr>
            <a:endParaRPr lang="en-GB" altLang="en-US" sz="1800" u="sng" dirty="0"/>
          </a:p>
          <a:p>
            <a:pPr marL="0" indent="0" algn="ctr">
              <a:lnSpc>
                <a:spcPct val="80000"/>
              </a:lnSpc>
              <a:buNone/>
            </a:pPr>
            <a:r>
              <a:rPr lang="en-GB" altLang="en-US" sz="1800" u="sng" dirty="0"/>
              <a:t>Theories</a:t>
            </a:r>
          </a:p>
          <a:p>
            <a:pPr>
              <a:lnSpc>
                <a:spcPct val="80000"/>
              </a:lnSpc>
            </a:pPr>
            <a:r>
              <a:rPr lang="en-GB" altLang="en-US" sz="1800" dirty="0"/>
              <a:t>Swift is presented as a </a:t>
            </a:r>
            <a:r>
              <a:rPr lang="en-GB" altLang="en-US" sz="1800" dirty="0">
                <a:solidFill>
                  <a:srgbClr val="FF0000"/>
                </a:solidFill>
              </a:rPr>
              <a:t>femme fatale</a:t>
            </a:r>
          </a:p>
          <a:p>
            <a:pPr>
              <a:lnSpc>
                <a:spcPct val="80000"/>
              </a:lnSpc>
            </a:pPr>
            <a:r>
              <a:rPr lang="en-GB" altLang="en-US" sz="1800" dirty="0"/>
              <a:t> </a:t>
            </a:r>
            <a:r>
              <a:rPr lang="en-GB" altLang="en-US" sz="1800" dirty="0" err="1">
                <a:solidFill>
                  <a:srgbClr val="FF0000"/>
                </a:solidFill>
              </a:rPr>
              <a:t>Propp’s</a:t>
            </a:r>
            <a:r>
              <a:rPr lang="en-GB" altLang="en-US" sz="1800" dirty="0">
                <a:solidFill>
                  <a:srgbClr val="FF0000"/>
                </a:solidFill>
              </a:rPr>
              <a:t>  - Hero, Villain, Helper, Donor archetypes</a:t>
            </a:r>
          </a:p>
          <a:p>
            <a:pPr>
              <a:lnSpc>
                <a:spcPct val="80000"/>
              </a:lnSpc>
            </a:pPr>
            <a:r>
              <a:rPr lang="en-GB" altLang="en-US" sz="1800" dirty="0">
                <a:solidFill>
                  <a:srgbClr val="FF0000"/>
                </a:solidFill>
              </a:rPr>
              <a:t>Binary opposition – Good vs Bad</a:t>
            </a:r>
          </a:p>
          <a:p>
            <a:pPr>
              <a:lnSpc>
                <a:spcPct val="80000"/>
              </a:lnSpc>
            </a:pPr>
            <a:r>
              <a:rPr lang="en-GB" altLang="en-US" sz="1800" dirty="0" err="1">
                <a:solidFill>
                  <a:srgbClr val="FF0000"/>
                </a:solidFill>
              </a:rPr>
              <a:t>Mulvey</a:t>
            </a:r>
            <a:r>
              <a:rPr lang="en-GB" altLang="en-US" sz="1800" dirty="0">
                <a:solidFill>
                  <a:srgbClr val="FF0000"/>
                </a:solidFill>
              </a:rPr>
              <a:t> Male Gaze – Scantily clad, slim, lots of make up, sexualised</a:t>
            </a:r>
          </a:p>
          <a:p>
            <a:pPr>
              <a:lnSpc>
                <a:spcPct val="80000"/>
              </a:lnSpc>
            </a:pPr>
            <a:r>
              <a:rPr lang="en-GB" altLang="en-US" sz="1800" dirty="0">
                <a:solidFill>
                  <a:srgbClr val="FF0000"/>
                </a:solidFill>
              </a:rPr>
              <a:t>Uses &amp; </a:t>
            </a:r>
            <a:r>
              <a:rPr lang="en-GB" altLang="en-US" sz="1800" dirty="0" err="1">
                <a:solidFill>
                  <a:srgbClr val="FF0000"/>
                </a:solidFill>
              </a:rPr>
              <a:t>Grats</a:t>
            </a:r>
            <a:r>
              <a:rPr lang="en-GB" altLang="en-US" sz="1800" dirty="0">
                <a:solidFill>
                  <a:srgbClr val="FF0000"/>
                </a:solidFill>
              </a:rPr>
              <a:t> – Social Interaction – </a:t>
            </a:r>
            <a:r>
              <a:rPr lang="en-GB" altLang="en-US" sz="1800" dirty="0"/>
              <a:t>the amount of celebrities that are in the video = fans converging on socials to discuss</a:t>
            </a:r>
          </a:p>
          <a:p>
            <a:pPr>
              <a:lnSpc>
                <a:spcPct val="80000"/>
              </a:lnSpc>
            </a:pPr>
            <a:r>
              <a:rPr lang="en-GB" altLang="en-US" sz="1800" dirty="0">
                <a:solidFill>
                  <a:srgbClr val="FF0000"/>
                </a:solidFill>
              </a:rPr>
              <a:t>Entertainment – </a:t>
            </a:r>
            <a:r>
              <a:rPr lang="en-GB" altLang="en-US" sz="1800" dirty="0"/>
              <a:t>the video has a </a:t>
            </a:r>
            <a:r>
              <a:rPr lang="en-GB" altLang="en-US" sz="1800" dirty="0">
                <a:solidFill>
                  <a:srgbClr val="FF0000"/>
                </a:solidFill>
              </a:rPr>
              <a:t>narrative </a:t>
            </a:r>
            <a:r>
              <a:rPr lang="en-GB" altLang="en-US" sz="1800" dirty="0"/>
              <a:t>and</a:t>
            </a:r>
            <a:r>
              <a:rPr lang="en-GB" altLang="en-US" sz="1800" dirty="0">
                <a:solidFill>
                  <a:srgbClr val="FF0000"/>
                </a:solidFill>
              </a:rPr>
              <a:t> celebrities featured </a:t>
            </a:r>
            <a:r>
              <a:rPr lang="en-GB" altLang="en-US" sz="1800" dirty="0"/>
              <a:t>which is very</a:t>
            </a:r>
            <a:r>
              <a:rPr lang="en-GB" altLang="en-US" sz="1800" dirty="0">
                <a:solidFill>
                  <a:srgbClr val="FF0000"/>
                </a:solidFill>
              </a:rPr>
              <a:t> entertaining</a:t>
            </a:r>
          </a:p>
          <a:p>
            <a:pPr>
              <a:lnSpc>
                <a:spcPct val="80000"/>
              </a:lnSpc>
            </a:pPr>
            <a:r>
              <a:rPr lang="en-GB" altLang="en-US" sz="1800" dirty="0">
                <a:solidFill>
                  <a:srgbClr val="FF0000"/>
                </a:solidFill>
              </a:rPr>
              <a:t>Escapism – </a:t>
            </a:r>
            <a:r>
              <a:rPr lang="en-GB" altLang="en-US" sz="1800" dirty="0"/>
              <a:t>The video constructs </a:t>
            </a:r>
            <a:r>
              <a:rPr lang="en-GB" altLang="en-US" sz="1800" dirty="0">
                <a:solidFill>
                  <a:srgbClr val="FF0000"/>
                </a:solidFill>
              </a:rPr>
              <a:t>a version of reality </a:t>
            </a:r>
            <a:r>
              <a:rPr lang="en-GB" altLang="en-US" sz="1800" dirty="0"/>
              <a:t>the audience knows is not true</a:t>
            </a:r>
          </a:p>
          <a:p>
            <a:pPr>
              <a:lnSpc>
                <a:spcPct val="80000"/>
              </a:lnSpc>
            </a:pPr>
            <a:r>
              <a:rPr lang="en-GB" altLang="en-US" sz="1800" dirty="0"/>
              <a:t>Identity – </a:t>
            </a:r>
            <a:r>
              <a:rPr lang="en-GB" altLang="en-US" sz="1800" dirty="0">
                <a:solidFill>
                  <a:srgbClr val="FF0000"/>
                </a:solidFill>
              </a:rPr>
              <a:t>Setting</a:t>
            </a:r>
            <a:r>
              <a:rPr lang="en-GB" altLang="en-US" sz="1800" dirty="0"/>
              <a:t> the opening scene in </a:t>
            </a:r>
            <a:r>
              <a:rPr lang="en-GB" altLang="en-US" sz="1800" dirty="0">
                <a:solidFill>
                  <a:srgbClr val="FF0000"/>
                </a:solidFill>
              </a:rPr>
              <a:t>London</a:t>
            </a:r>
            <a:r>
              <a:rPr lang="en-GB" altLang="en-US" sz="1800" dirty="0"/>
              <a:t> seen </a:t>
            </a:r>
            <a:r>
              <a:rPr lang="en-GB" altLang="en-US" sz="1800" dirty="0">
                <a:solidFill>
                  <a:srgbClr val="FF0000"/>
                </a:solidFill>
              </a:rPr>
              <a:t>as identity </a:t>
            </a:r>
            <a:r>
              <a:rPr lang="en-GB" altLang="en-US" sz="1800" dirty="0"/>
              <a:t>as </a:t>
            </a:r>
            <a:r>
              <a:rPr lang="en-GB" altLang="en-US" sz="1800" dirty="0">
                <a:solidFill>
                  <a:srgbClr val="FF0000"/>
                </a:solidFill>
              </a:rPr>
              <a:t>iconic buildings</a:t>
            </a:r>
            <a:r>
              <a:rPr lang="en-GB" altLang="en-US" sz="1800" dirty="0"/>
              <a:t> can be seen like the </a:t>
            </a:r>
            <a:r>
              <a:rPr lang="en-GB" altLang="en-US" sz="1800" dirty="0">
                <a:solidFill>
                  <a:srgbClr val="FF0000"/>
                </a:solidFill>
              </a:rPr>
              <a:t>Gherkin</a:t>
            </a:r>
            <a:r>
              <a:rPr lang="en-GB" altLang="en-US" sz="1800" dirty="0"/>
              <a:t> and </a:t>
            </a:r>
            <a:r>
              <a:rPr lang="en-GB" altLang="en-US" sz="1800" dirty="0">
                <a:solidFill>
                  <a:srgbClr val="FF0000"/>
                </a:solidFill>
              </a:rPr>
              <a:t>The Shard</a:t>
            </a:r>
          </a:p>
        </p:txBody>
      </p:sp>
    </p:spTree>
    <p:extLst>
      <p:ext uri="{BB962C8B-B14F-4D97-AF65-F5344CB8AC3E}">
        <p14:creationId xmlns:p14="http://schemas.microsoft.com/office/powerpoint/2010/main" val="2771828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6512" y="0"/>
            <a:ext cx="430887" cy="5143500"/>
          </a:xfrm>
          <a:prstGeom prst="rect">
            <a:avLst/>
          </a:prstGeom>
          <a:solidFill>
            <a:srgbClr val="00B050"/>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Present New Information</a:t>
            </a:r>
          </a:p>
        </p:txBody>
      </p:sp>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preparation</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director, critical acclaim,</a:t>
            </a:r>
          </a:p>
        </p:txBody>
      </p:sp>
      <p:sp>
        <p:nvSpPr>
          <p:cNvPr id="2" name="TextBox 1"/>
          <p:cNvSpPr txBox="1"/>
          <p:nvPr/>
        </p:nvSpPr>
        <p:spPr>
          <a:xfrm>
            <a:off x="999157" y="618242"/>
            <a:ext cx="6826003" cy="523220"/>
          </a:xfrm>
          <a:prstGeom prst="rect">
            <a:avLst/>
          </a:prstGeom>
          <a:noFill/>
        </p:spPr>
        <p:txBody>
          <a:bodyPr wrap="square" rtlCol="0">
            <a:spAutoFit/>
          </a:bodyPr>
          <a:lstStyle/>
          <a:p>
            <a:pPr algn="ctr"/>
            <a:endParaRPr lang="en-US" altLang="en-US" sz="2800" dirty="0"/>
          </a:p>
        </p:txBody>
      </p:sp>
      <p:sp>
        <p:nvSpPr>
          <p:cNvPr id="9" name="Content Placeholder 2"/>
          <p:cNvSpPr>
            <a:spLocks noGrp="1"/>
          </p:cNvSpPr>
          <p:nvPr>
            <p:ph idx="4294967295"/>
          </p:nvPr>
        </p:nvSpPr>
        <p:spPr>
          <a:xfrm>
            <a:off x="394375" y="369332"/>
            <a:ext cx="8229600" cy="4435614"/>
          </a:xfrm>
        </p:spPr>
        <p:txBody>
          <a:bodyPr>
            <a:normAutofit/>
          </a:bodyPr>
          <a:lstStyle/>
          <a:p>
            <a:pPr>
              <a:lnSpc>
                <a:spcPct val="80000"/>
              </a:lnSpc>
            </a:pPr>
            <a:endParaRPr lang="en-GB" altLang="en-US" sz="1800" dirty="0"/>
          </a:p>
          <a:p>
            <a:pPr>
              <a:lnSpc>
                <a:spcPct val="80000"/>
              </a:lnSpc>
            </a:pPr>
            <a:r>
              <a:rPr lang="en-GB" altLang="en-US" sz="1800" dirty="0"/>
              <a:t>Bad Blood Taylor Swift</a:t>
            </a:r>
          </a:p>
          <a:p>
            <a:pPr marL="0" indent="0" algn="ctr">
              <a:lnSpc>
                <a:spcPct val="80000"/>
              </a:lnSpc>
              <a:buNone/>
            </a:pPr>
            <a:r>
              <a:rPr lang="en-GB" altLang="en-US" sz="1800" dirty="0"/>
              <a:t> </a:t>
            </a:r>
            <a:r>
              <a:rPr lang="en-GB" altLang="en-US" sz="1800" u="sng" dirty="0"/>
              <a:t>Key information</a:t>
            </a:r>
          </a:p>
          <a:p>
            <a:pPr marL="0" indent="0" algn="ctr">
              <a:lnSpc>
                <a:spcPct val="80000"/>
              </a:lnSpc>
              <a:buNone/>
            </a:pPr>
            <a:r>
              <a:rPr lang="en-GB" altLang="en-US" sz="1800" u="sng" dirty="0"/>
              <a:t>SOCIAL MEDIA</a:t>
            </a:r>
          </a:p>
          <a:p>
            <a:pPr marL="0" indent="0">
              <a:lnSpc>
                <a:spcPct val="80000"/>
              </a:lnSpc>
              <a:buNone/>
            </a:pPr>
            <a:endParaRPr lang="en-GB" altLang="en-US" sz="1800" u="sng" dirty="0"/>
          </a:p>
          <a:p>
            <a:pPr>
              <a:lnSpc>
                <a:spcPct val="80000"/>
              </a:lnSpc>
            </a:pPr>
            <a:r>
              <a:rPr lang="en-GB" altLang="en-US" sz="1800" dirty="0"/>
              <a:t>Swift uses </a:t>
            </a:r>
            <a:r>
              <a:rPr lang="en-GB" altLang="en-US" sz="1800" dirty="0">
                <a:solidFill>
                  <a:srgbClr val="FF0000"/>
                </a:solidFill>
              </a:rPr>
              <a:t>social media </a:t>
            </a:r>
            <a:r>
              <a:rPr lang="en-GB" altLang="en-US" sz="1800" dirty="0"/>
              <a:t>to not only </a:t>
            </a:r>
            <a:r>
              <a:rPr lang="en-GB" altLang="en-US" sz="1800" dirty="0">
                <a:solidFill>
                  <a:srgbClr val="FF0000"/>
                </a:solidFill>
              </a:rPr>
              <a:t>promote her brand </a:t>
            </a:r>
            <a:r>
              <a:rPr lang="en-GB" altLang="en-US" sz="1800" dirty="0"/>
              <a:t>but to </a:t>
            </a:r>
            <a:r>
              <a:rPr lang="en-GB" altLang="en-US" sz="1800" dirty="0">
                <a:solidFill>
                  <a:srgbClr val="FF0000"/>
                </a:solidFill>
              </a:rPr>
              <a:t>connect with her fans, </a:t>
            </a:r>
            <a:r>
              <a:rPr lang="en-GB" altLang="en-US" sz="1800" dirty="0"/>
              <a:t>linking to the </a:t>
            </a:r>
            <a:r>
              <a:rPr lang="en-GB" altLang="en-US" sz="1800" dirty="0">
                <a:solidFill>
                  <a:srgbClr val="FF0000"/>
                </a:solidFill>
              </a:rPr>
              <a:t>uses and gratifications theory </a:t>
            </a:r>
            <a:r>
              <a:rPr lang="en-GB" altLang="en-US" sz="1800" dirty="0"/>
              <a:t>of</a:t>
            </a:r>
            <a:r>
              <a:rPr lang="en-GB" altLang="en-US" sz="1800" dirty="0">
                <a:solidFill>
                  <a:srgbClr val="FF0000"/>
                </a:solidFill>
              </a:rPr>
              <a:t> Social Interaction </a:t>
            </a:r>
            <a:r>
              <a:rPr lang="en-GB" altLang="en-US" sz="1800" dirty="0"/>
              <a:t>and </a:t>
            </a:r>
            <a:r>
              <a:rPr lang="en-GB" altLang="en-US" sz="1800" dirty="0">
                <a:solidFill>
                  <a:srgbClr val="FF0000"/>
                </a:solidFill>
              </a:rPr>
              <a:t>Personal Identity</a:t>
            </a:r>
          </a:p>
          <a:p>
            <a:pPr>
              <a:lnSpc>
                <a:spcPct val="80000"/>
              </a:lnSpc>
            </a:pPr>
            <a:endParaRPr lang="en-GB" altLang="en-US" sz="1800" dirty="0">
              <a:solidFill>
                <a:srgbClr val="FF0000"/>
              </a:solidFill>
            </a:endParaRPr>
          </a:p>
          <a:p>
            <a:pPr>
              <a:lnSpc>
                <a:spcPct val="80000"/>
              </a:lnSpc>
            </a:pPr>
            <a:r>
              <a:rPr lang="en-GB" altLang="en-US" sz="1800" dirty="0">
                <a:solidFill>
                  <a:srgbClr val="FF0000"/>
                </a:solidFill>
              </a:rPr>
              <a:t>Music videos are shared on social media, competitions to win tickets are on social media and Taylor Swifts website </a:t>
            </a:r>
            <a:r>
              <a:rPr lang="en-GB" altLang="en-US" sz="1800" dirty="0" err="1">
                <a:solidFill>
                  <a:srgbClr val="FF0000"/>
                </a:solidFill>
              </a:rPr>
              <a:t>etc</a:t>
            </a:r>
            <a:endParaRPr lang="en-GB" altLang="en-US" sz="1800" dirty="0">
              <a:solidFill>
                <a:srgbClr val="FF0000"/>
              </a:solidFill>
            </a:endParaRPr>
          </a:p>
          <a:p>
            <a:pPr>
              <a:lnSpc>
                <a:spcPct val="80000"/>
              </a:lnSpc>
            </a:pPr>
            <a:endParaRPr lang="en-GB" altLang="en-US" sz="1800" dirty="0">
              <a:solidFill>
                <a:srgbClr val="FF0000"/>
              </a:solidFill>
            </a:endParaRPr>
          </a:p>
          <a:p>
            <a:pPr>
              <a:lnSpc>
                <a:spcPct val="80000"/>
              </a:lnSpc>
            </a:pPr>
            <a:r>
              <a:rPr lang="en-GB" sz="1800" dirty="0">
                <a:hlinkClick r:id="rId3"/>
              </a:rPr>
              <a:t>https://www.youtube.com/watch?v=QcIy9NiNbmo</a:t>
            </a:r>
            <a:r>
              <a:rPr lang="en-GB" sz="1800" dirty="0"/>
              <a:t> Bad Blood video</a:t>
            </a:r>
            <a:endParaRPr lang="en-GB" altLang="en-US" sz="1800" dirty="0">
              <a:solidFill>
                <a:srgbClr val="FF0000"/>
              </a:solidFill>
            </a:endParaRPr>
          </a:p>
          <a:p>
            <a:pPr>
              <a:lnSpc>
                <a:spcPct val="80000"/>
              </a:lnSpc>
            </a:pPr>
            <a:endParaRPr lang="en-GB" altLang="en-US" sz="1800" u="sng" dirty="0"/>
          </a:p>
        </p:txBody>
      </p:sp>
    </p:spTree>
    <p:extLst>
      <p:ext uri="{BB962C8B-B14F-4D97-AF65-F5344CB8AC3E}">
        <p14:creationId xmlns:p14="http://schemas.microsoft.com/office/powerpoint/2010/main" val="1526264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Component 2 exam breakdown</a:t>
            </a:r>
          </a:p>
        </p:txBody>
      </p:sp>
      <p:sp>
        <p:nvSpPr>
          <p:cNvPr id="17" name="TextBox 16"/>
          <p:cNvSpPr txBox="1"/>
          <p:nvPr/>
        </p:nvSpPr>
        <p:spPr>
          <a:xfrm>
            <a:off x="-25126" y="4642150"/>
            <a:ext cx="9144000" cy="338554"/>
          </a:xfrm>
          <a:prstGeom prst="rect">
            <a:avLst/>
          </a:prstGeom>
          <a:noFill/>
          <a:ln w="9525">
            <a:solidFill>
              <a:srgbClr val="7030A0"/>
            </a:solidFill>
          </a:ln>
        </p:spPr>
        <p:txBody>
          <a:bodyPr wrap="square" rtlCol="0">
            <a:spAutoFit/>
          </a:bodyPr>
          <a:lstStyle/>
          <a:p>
            <a:r>
              <a:rPr lang="en-GB" sz="1600" b="1" dirty="0">
                <a:solidFill>
                  <a:srgbClr val="7030A0"/>
                </a:solidFill>
                <a:latin typeface="Comic Sans MS" panose="030F0702030302020204" pitchFamily="66" charset="0"/>
              </a:rPr>
              <a:t>KEY WORDS: representations, gender roles, websites, promotion, ownership</a:t>
            </a:r>
          </a:p>
        </p:txBody>
      </p:sp>
      <p:sp>
        <p:nvSpPr>
          <p:cNvPr id="4" name="Rectangle 3"/>
          <p:cNvSpPr/>
          <p:nvPr/>
        </p:nvSpPr>
        <p:spPr>
          <a:xfrm>
            <a:off x="356338" y="517222"/>
            <a:ext cx="8407871" cy="4093428"/>
          </a:xfrm>
          <a:prstGeom prst="rect">
            <a:avLst/>
          </a:prstGeom>
        </p:spPr>
        <p:txBody>
          <a:bodyPr wrap="square">
            <a:spAutoFit/>
          </a:bodyPr>
          <a:lstStyle/>
          <a:p>
            <a:r>
              <a:rPr lang="en-GB" sz="2000" dirty="0"/>
              <a:t>Section A: Crime Drama </a:t>
            </a:r>
            <a:r>
              <a:rPr lang="en-GB" sz="2000" dirty="0">
                <a:solidFill>
                  <a:srgbClr val="FF0000"/>
                </a:solidFill>
              </a:rPr>
              <a:t>Luther &amp; The Sweeney</a:t>
            </a:r>
          </a:p>
          <a:p>
            <a:pPr marL="342900" indent="-342900">
              <a:buFont typeface="Arial" panose="020B0604020202020204" pitchFamily="34" charset="0"/>
              <a:buChar char="•"/>
            </a:pPr>
            <a:r>
              <a:rPr lang="en-GB" sz="2000" dirty="0"/>
              <a:t>one question on </a:t>
            </a:r>
            <a:r>
              <a:rPr lang="en-GB" sz="2000" b="1" dirty="0">
                <a:solidFill>
                  <a:srgbClr val="7030A0"/>
                </a:solidFill>
              </a:rPr>
              <a:t>either media language or representation</a:t>
            </a:r>
            <a:r>
              <a:rPr lang="en-GB" sz="2000" dirty="0"/>
              <a:t>, which will be based on an extract from one of the set television programme episodes to be viewed in the examination </a:t>
            </a:r>
            <a:r>
              <a:rPr lang="en-GB" sz="2000" dirty="0">
                <a:solidFill>
                  <a:srgbClr val="7030A0"/>
                </a:solidFill>
              </a:rPr>
              <a:t>(reference to relevant </a:t>
            </a:r>
            <a:r>
              <a:rPr lang="en-GB" sz="2000" dirty="0">
                <a:solidFill>
                  <a:srgbClr val="FF0000"/>
                </a:solidFill>
              </a:rPr>
              <a:t>contexts </a:t>
            </a:r>
            <a:r>
              <a:rPr lang="en-GB" sz="2000" dirty="0">
                <a:solidFill>
                  <a:srgbClr val="7030A0"/>
                </a:solidFill>
              </a:rPr>
              <a:t>may be required)</a:t>
            </a:r>
          </a:p>
          <a:p>
            <a:pPr marL="342900" indent="-342900">
              <a:buFont typeface="Arial" panose="020B0604020202020204" pitchFamily="34" charset="0"/>
              <a:buChar char="•"/>
            </a:pPr>
            <a:r>
              <a:rPr lang="en-GB" sz="2000" dirty="0"/>
              <a:t>one question on </a:t>
            </a:r>
            <a:r>
              <a:rPr lang="en-GB" sz="2000" b="1" dirty="0">
                <a:solidFill>
                  <a:srgbClr val="7030A0"/>
                </a:solidFill>
              </a:rPr>
              <a:t>media industries, audiences or media contexts</a:t>
            </a:r>
          </a:p>
          <a:p>
            <a:r>
              <a:rPr lang="en-GB" sz="2000" dirty="0">
                <a:solidFill>
                  <a:srgbClr val="FF0000"/>
                </a:solidFill>
              </a:rPr>
              <a:t>(30 marks)</a:t>
            </a:r>
          </a:p>
          <a:p>
            <a:r>
              <a:rPr lang="en-GB" sz="2000" dirty="0"/>
              <a:t>Section B: Music </a:t>
            </a:r>
            <a:r>
              <a:rPr lang="en-GB" sz="2000" dirty="0">
                <a:solidFill>
                  <a:srgbClr val="FF0000"/>
                </a:solidFill>
              </a:rPr>
              <a:t>(music videos and online media) Taylor Swift Bad Blood, Bruno Mars Uptown Funk, (Michael Jackson Black or White – historical)</a:t>
            </a:r>
          </a:p>
          <a:p>
            <a:pPr marL="342900" indent="-342900">
              <a:buFont typeface="Arial" panose="020B0604020202020204" pitchFamily="34" charset="0"/>
              <a:buChar char="•"/>
            </a:pPr>
            <a:r>
              <a:rPr lang="en-GB" sz="2000" dirty="0"/>
              <a:t> one question on </a:t>
            </a:r>
            <a:r>
              <a:rPr lang="en-GB" sz="2000" b="1" dirty="0">
                <a:solidFill>
                  <a:srgbClr val="7030A0"/>
                </a:solidFill>
              </a:rPr>
              <a:t>either media language or representation </a:t>
            </a:r>
            <a:r>
              <a:rPr lang="en-GB" sz="2000" dirty="0"/>
              <a:t>(</a:t>
            </a:r>
            <a:r>
              <a:rPr lang="en-GB" sz="2000" dirty="0">
                <a:solidFill>
                  <a:srgbClr val="7030A0"/>
                </a:solidFill>
              </a:rPr>
              <a:t>reference to relevant </a:t>
            </a:r>
            <a:r>
              <a:rPr lang="en-GB" sz="2000" dirty="0">
                <a:solidFill>
                  <a:srgbClr val="FF0000"/>
                </a:solidFill>
              </a:rPr>
              <a:t>contexts</a:t>
            </a:r>
            <a:r>
              <a:rPr lang="en-GB" sz="2000" dirty="0">
                <a:solidFill>
                  <a:srgbClr val="7030A0"/>
                </a:solidFill>
              </a:rPr>
              <a:t> may be required)</a:t>
            </a:r>
          </a:p>
          <a:p>
            <a:pPr marL="342900" indent="-342900">
              <a:buFont typeface="Arial" panose="020B0604020202020204" pitchFamily="34" charset="0"/>
              <a:buChar char="•"/>
            </a:pPr>
            <a:r>
              <a:rPr lang="en-GB" sz="2000" dirty="0"/>
              <a:t>one question on </a:t>
            </a:r>
            <a:r>
              <a:rPr lang="en-GB" sz="2000" b="1" dirty="0">
                <a:solidFill>
                  <a:srgbClr val="7030A0"/>
                </a:solidFill>
              </a:rPr>
              <a:t>media industries, audiences or media contexts</a:t>
            </a:r>
            <a:r>
              <a:rPr lang="en-GB" sz="2000" dirty="0"/>
              <a:t>. </a:t>
            </a:r>
          </a:p>
          <a:p>
            <a:r>
              <a:rPr lang="en-GB" sz="2000" dirty="0">
                <a:solidFill>
                  <a:srgbClr val="FF0000"/>
                </a:solidFill>
              </a:rPr>
              <a:t>(30 marks)</a:t>
            </a:r>
          </a:p>
        </p:txBody>
      </p:sp>
    </p:spTree>
    <p:extLst>
      <p:ext uri="{BB962C8B-B14F-4D97-AF65-F5344CB8AC3E}">
        <p14:creationId xmlns:p14="http://schemas.microsoft.com/office/powerpoint/2010/main" val="4096059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Ownership, Distribution, Synergy, Convergence</a:t>
            </a:r>
          </a:p>
        </p:txBody>
      </p:sp>
      <p:sp>
        <p:nvSpPr>
          <p:cNvPr id="2" name="TextBox 1"/>
          <p:cNvSpPr txBox="1"/>
          <p:nvPr/>
        </p:nvSpPr>
        <p:spPr>
          <a:xfrm>
            <a:off x="669699" y="468272"/>
            <a:ext cx="7502701" cy="4154984"/>
          </a:xfrm>
          <a:prstGeom prst="rect">
            <a:avLst/>
          </a:prstGeom>
          <a:noFill/>
        </p:spPr>
        <p:txBody>
          <a:bodyPr wrap="square" rtlCol="0">
            <a:spAutoFit/>
          </a:bodyPr>
          <a:lstStyle/>
          <a:p>
            <a:pPr algn="ctr"/>
            <a:r>
              <a:rPr lang="en-US" altLang="en-US" sz="4000" b="1" u="sng" dirty="0"/>
              <a:t>Task:</a:t>
            </a:r>
          </a:p>
          <a:p>
            <a:pPr marL="514350" indent="-514350" algn="ctr">
              <a:buAutoNum type="arabicPeriod"/>
            </a:pPr>
            <a:r>
              <a:rPr lang="en-US" altLang="en-US" sz="2800" b="1" dirty="0"/>
              <a:t>Log onto Seneca and complete Music videos &amp; The Music Industry 4.1.1-4.1.2</a:t>
            </a:r>
          </a:p>
          <a:p>
            <a:pPr algn="ctr"/>
            <a:r>
              <a:rPr lang="en-US" altLang="en-US" sz="2800" b="1" dirty="0"/>
              <a:t>Then Taylor Swift 4.3</a:t>
            </a:r>
          </a:p>
          <a:p>
            <a:pPr algn="ctr"/>
            <a:endParaRPr lang="en-US" altLang="en-US" sz="2800" b="1" dirty="0"/>
          </a:p>
          <a:p>
            <a:pPr algn="ctr"/>
            <a:r>
              <a:rPr lang="en-US" altLang="en-US" sz="2800" b="1" dirty="0"/>
              <a:t>Following the completion of  your tasks or at the end of one of the sections, consider the following questions and discuss how you would answer them with a partner;</a:t>
            </a:r>
          </a:p>
        </p:txBody>
      </p:sp>
      <p:sp>
        <p:nvSpPr>
          <p:cNvPr id="9" name="TextBox 8"/>
          <p:cNvSpPr txBox="1"/>
          <p:nvPr/>
        </p:nvSpPr>
        <p:spPr>
          <a:xfrm>
            <a:off x="-36512" y="0"/>
            <a:ext cx="430887" cy="5143500"/>
          </a:xfrm>
          <a:prstGeom prst="rect">
            <a:avLst/>
          </a:prstGeom>
          <a:solidFill>
            <a:srgbClr val="3366FF"/>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Construct </a:t>
            </a:r>
            <a:r>
              <a:rPr lang="en-GB" sz="1600" dirty="0" err="1">
                <a:solidFill>
                  <a:schemeClr val="bg1"/>
                </a:solidFill>
                <a:effectLst>
                  <a:outerShdw blurRad="38100" dist="38100" dir="2700000" algn="tl">
                    <a:srgbClr val="000000">
                      <a:alpha val="43137"/>
                    </a:srgbClr>
                  </a:outerShdw>
                </a:effectLst>
                <a:latin typeface="Comic Sans MS" panose="030F0702030302020204" pitchFamily="66" charset="0"/>
              </a:rPr>
              <a:t>Meaningyour</a:t>
            </a: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 </a:t>
            </a:r>
          </a:p>
        </p:txBody>
      </p:sp>
    </p:spTree>
    <p:extLst>
      <p:ext uri="{BB962C8B-B14F-4D97-AF65-F5344CB8AC3E}">
        <p14:creationId xmlns:p14="http://schemas.microsoft.com/office/powerpoint/2010/main" val="3673568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representations, music website conventions, social media</a:t>
            </a:r>
          </a:p>
        </p:txBody>
      </p:sp>
      <p:sp>
        <p:nvSpPr>
          <p:cNvPr id="2" name="TextBox 1"/>
          <p:cNvSpPr txBox="1"/>
          <p:nvPr/>
        </p:nvSpPr>
        <p:spPr>
          <a:xfrm>
            <a:off x="669699" y="468272"/>
            <a:ext cx="7502701" cy="4278094"/>
          </a:xfrm>
          <a:prstGeom prst="rect">
            <a:avLst/>
          </a:prstGeom>
          <a:noFill/>
        </p:spPr>
        <p:txBody>
          <a:bodyPr wrap="square" rtlCol="0">
            <a:spAutoFit/>
          </a:bodyPr>
          <a:lstStyle/>
          <a:p>
            <a:r>
              <a:rPr lang="en-GB" sz="1600" b="1" dirty="0">
                <a:solidFill>
                  <a:srgbClr val="FF0000"/>
                </a:solidFill>
              </a:rPr>
              <a:t>In pairs discuss how you would answer the following 3 questions…</a:t>
            </a:r>
          </a:p>
          <a:p>
            <a:r>
              <a:rPr lang="en-GB" sz="1600" b="1" dirty="0"/>
              <a:t>Music videos reinforce stereotypes of ethnicity’ How far is this true of the two music videos you have studied [20]?</a:t>
            </a:r>
          </a:p>
          <a:p>
            <a:r>
              <a:rPr lang="en-GB" sz="1600" dirty="0"/>
              <a:t>In your response, you must:</a:t>
            </a:r>
          </a:p>
          <a:p>
            <a:pPr marL="285750" indent="-285750">
              <a:buFont typeface="Arial" panose="020B0604020202020204" pitchFamily="34" charset="0"/>
              <a:buChar char="•"/>
            </a:pPr>
            <a:r>
              <a:rPr lang="en-GB" sz="1600" dirty="0"/>
              <a:t>Explore representations of ethnicity in the two music videos you have studied</a:t>
            </a:r>
          </a:p>
          <a:p>
            <a:pPr marL="285750" indent="-285750">
              <a:buFont typeface="Arial" panose="020B0604020202020204" pitchFamily="34" charset="0"/>
              <a:buChar char="•"/>
            </a:pPr>
            <a:r>
              <a:rPr lang="en-GB" sz="1600" dirty="0"/>
              <a:t>Refer to relevant media contexts, such as social or cultural</a:t>
            </a:r>
          </a:p>
          <a:p>
            <a:pPr marL="285750" indent="-285750">
              <a:buFont typeface="Arial" panose="020B0604020202020204" pitchFamily="34" charset="0"/>
              <a:buChar char="•"/>
            </a:pPr>
            <a:r>
              <a:rPr lang="en-GB" sz="1600" dirty="0"/>
              <a:t>Consider whether you agree or disagree with the statement</a:t>
            </a:r>
          </a:p>
          <a:p>
            <a:endParaRPr lang="en-GB" sz="1600" dirty="0"/>
          </a:p>
          <a:p>
            <a:r>
              <a:rPr lang="en-GB" sz="1600" b="1" dirty="0"/>
              <a:t>Media Industries</a:t>
            </a:r>
          </a:p>
          <a:p>
            <a:r>
              <a:rPr lang="en-GB" sz="1600" b="1" dirty="0"/>
              <a:t>Explain why websites are important to the music Industry.  Refer to the official Taylor Swift OR Bruno Mars website [10 marks]</a:t>
            </a:r>
          </a:p>
          <a:p>
            <a:r>
              <a:rPr lang="en-GB" sz="1600" dirty="0"/>
              <a:t>Consider the following;</a:t>
            </a:r>
          </a:p>
          <a:p>
            <a:r>
              <a:rPr lang="en-GB" sz="1600" dirty="0"/>
              <a:t>Uses and Gratifications</a:t>
            </a:r>
          </a:p>
          <a:p>
            <a:r>
              <a:rPr lang="en-GB" sz="1600" dirty="0"/>
              <a:t>Age of target audience 16-40</a:t>
            </a:r>
          </a:p>
          <a:p>
            <a:r>
              <a:rPr lang="en-GB" sz="1600" dirty="0"/>
              <a:t>Swift changes her website to for the ‘new image’ or new persona she is, her brand changes and so does her website </a:t>
            </a:r>
            <a:r>
              <a:rPr lang="en-GB" sz="1600" dirty="0">
                <a:hlinkClick r:id="rId3"/>
              </a:rPr>
              <a:t>https://www.taylorswift.com/</a:t>
            </a:r>
            <a:endParaRPr lang="en-GB" sz="1600" dirty="0"/>
          </a:p>
          <a:p>
            <a:r>
              <a:rPr lang="en-GB" sz="1600" dirty="0">
                <a:hlinkClick r:id="rId4"/>
              </a:rPr>
              <a:t>https://www.brunomars.com/</a:t>
            </a:r>
            <a:endParaRPr lang="en-GB" sz="1600" dirty="0"/>
          </a:p>
        </p:txBody>
      </p:sp>
      <p:sp>
        <p:nvSpPr>
          <p:cNvPr id="9" name="TextBox 8"/>
          <p:cNvSpPr txBox="1"/>
          <p:nvPr/>
        </p:nvSpPr>
        <p:spPr>
          <a:xfrm>
            <a:off x="-36512" y="0"/>
            <a:ext cx="430887" cy="5143500"/>
          </a:xfrm>
          <a:prstGeom prst="rect">
            <a:avLst/>
          </a:prstGeom>
          <a:solidFill>
            <a:srgbClr val="3366FF"/>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Construct </a:t>
            </a:r>
            <a:r>
              <a:rPr lang="en-GB" sz="1600" dirty="0" err="1">
                <a:solidFill>
                  <a:schemeClr val="bg1"/>
                </a:solidFill>
                <a:effectLst>
                  <a:outerShdw blurRad="38100" dist="38100" dir="2700000" algn="tl">
                    <a:srgbClr val="000000">
                      <a:alpha val="43137"/>
                    </a:srgbClr>
                  </a:outerShdw>
                </a:effectLst>
                <a:latin typeface="Comic Sans MS" panose="030F0702030302020204" pitchFamily="66" charset="0"/>
              </a:rPr>
              <a:t>Meaningyour</a:t>
            </a: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571"/>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05" y="-14572"/>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9025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Understanding conventions of a contents page</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images, music website conventions, social media</a:t>
            </a:r>
          </a:p>
        </p:txBody>
      </p:sp>
      <p:sp>
        <p:nvSpPr>
          <p:cNvPr id="4" name="Rectangle 3"/>
          <p:cNvSpPr/>
          <p:nvPr/>
        </p:nvSpPr>
        <p:spPr>
          <a:xfrm>
            <a:off x="307975" y="613485"/>
            <a:ext cx="8407869" cy="369332"/>
          </a:xfrm>
          <a:prstGeom prst="rect">
            <a:avLst/>
          </a:prstGeom>
        </p:spPr>
        <p:txBody>
          <a:bodyPr wrap="square">
            <a:spAutoFit/>
          </a:bodyPr>
          <a:lstStyle/>
          <a:p>
            <a:endParaRPr lang="en-GB"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8" y="19515"/>
            <a:ext cx="433387" cy="511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Image result for fashion magazine contents p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944" y="0"/>
            <a:ext cx="626745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5" y="-14572"/>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15616" y="798151"/>
            <a:ext cx="6264696" cy="923330"/>
          </a:xfrm>
          <a:prstGeom prst="rect">
            <a:avLst/>
          </a:prstGeom>
          <a:noFill/>
        </p:spPr>
        <p:txBody>
          <a:bodyPr wrap="square" rtlCol="0">
            <a:spAutoFit/>
          </a:bodyPr>
          <a:lstStyle/>
          <a:p>
            <a:r>
              <a:rPr lang="en-GB" dirty="0"/>
              <a:t> </a:t>
            </a:r>
          </a:p>
          <a:p>
            <a:endParaRPr lang="en-GB" dirty="0"/>
          </a:p>
          <a:p>
            <a:endParaRPr lang="en-GB" dirty="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10613" y="277001"/>
            <a:ext cx="4333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t="9910" b="5310"/>
          <a:stretch/>
        </p:blipFill>
        <p:spPr bwMode="auto">
          <a:xfrm>
            <a:off x="81290" y="661082"/>
            <a:ext cx="8699029" cy="414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850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prep</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target audience, feature article, celebrity</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8" y="19515"/>
            <a:ext cx="433387" cy="511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Image result for fashion magazine contents p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1" y="18856"/>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7944" y="277001"/>
            <a:ext cx="4333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7584" y="1059582"/>
            <a:ext cx="7560840" cy="3139321"/>
          </a:xfrm>
          <a:prstGeom prst="rect">
            <a:avLst/>
          </a:prstGeom>
          <a:noFill/>
        </p:spPr>
        <p:txBody>
          <a:bodyPr wrap="square" rtlCol="0">
            <a:spAutoFit/>
          </a:bodyPr>
          <a:lstStyle/>
          <a:p>
            <a:r>
              <a:rPr lang="en-GB" dirty="0"/>
              <a:t>Bruno Mars Uptown Funk</a:t>
            </a:r>
          </a:p>
          <a:p>
            <a:r>
              <a:rPr lang="en-GB" dirty="0"/>
              <a:t>                                                      </a:t>
            </a:r>
            <a:r>
              <a:rPr lang="en-GB" b="1" u="sng" dirty="0"/>
              <a:t>Key facts</a:t>
            </a:r>
          </a:p>
          <a:p>
            <a:pPr marL="285750" indent="-285750">
              <a:buFont typeface="Arial" panose="020B0604020202020204" pitchFamily="34" charset="0"/>
              <a:buChar char="•"/>
            </a:pPr>
            <a:r>
              <a:rPr lang="en-GB" dirty="0"/>
              <a:t>Bruno Mars is a mixed race  highly acclaimed musician, he has gained much success Uptown Funk is his most successful song to date</a:t>
            </a:r>
          </a:p>
          <a:p>
            <a:pPr marL="285750" indent="-285750">
              <a:buFont typeface="Arial" panose="020B0604020202020204" pitchFamily="34" charset="0"/>
              <a:buChar char="•"/>
            </a:pPr>
            <a:r>
              <a:rPr lang="en-GB" dirty="0"/>
              <a:t>Reached No.1 in many countries, spent 14 weeks at no. 1 US Billboard Charts</a:t>
            </a:r>
          </a:p>
          <a:p>
            <a:pPr marL="285750" indent="-285750">
              <a:buFont typeface="Arial" panose="020B0604020202020204" pitchFamily="34" charset="0"/>
              <a:buChar char="•"/>
            </a:pPr>
            <a:r>
              <a:rPr lang="en-GB" dirty="0"/>
              <a:t>Broke a British record when it was streamed 2.3 million times in a week</a:t>
            </a:r>
          </a:p>
          <a:p>
            <a:pPr marL="285750" indent="-285750">
              <a:buFont typeface="Arial" panose="020B0604020202020204" pitchFamily="34" charset="0"/>
              <a:buChar char="•"/>
            </a:pPr>
            <a:r>
              <a:rPr lang="en-GB" dirty="0"/>
              <a:t>Bruno Mars worked in synergy with Mark </a:t>
            </a:r>
            <a:r>
              <a:rPr lang="en-GB" dirty="0" err="1"/>
              <a:t>Ronson</a:t>
            </a:r>
            <a:r>
              <a:rPr lang="en-GB" dirty="0"/>
              <a:t> to create the song and video  (a British producer who previously worked with Lady Gaga and Amy Winehouse)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051968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prep</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8385944"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conglomerate, Sony, Warner Music Group, cultural significance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8" y="19515"/>
            <a:ext cx="433387" cy="511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Image result for fashion magazine contents p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1" y="18856"/>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7944" y="277001"/>
            <a:ext cx="4333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7584" y="1059582"/>
            <a:ext cx="7560840" cy="3693319"/>
          </a:xfrm>
          <a:prstGeom prst="rect">
            <a:avLst/>
          </a:prstGeom>
          <a:noFill/>
        </p:spPr>
        <p:txBody>
          <a:bodyPr wrap="square" rtlCol="0">
            <a:spAutoFit/>
          </a:bodyPr>
          <a:lstStyle/>
          <a:p>
            <a:r>
              <a:rPr lang="en-GB" dirty="0"/>
              <a:t>Bruno Mars Uptown Funk</a:t>
            </a:r>
          </a:p>
          <a:p>
            <a:r>
              <a:rPr lang="en-GB" dirty="0"/>
              <a:t>                                                      </a:t>
            </a:r>
            <a:r>
              <a:rPr lang="en-GB" b="1" u="sng" dirty="0"/>
              <a:t>Key facts</a:t>
            </a:r>
          </a:p>
          <a:p>
            <a:endParaRPr lang="en-GB" b="1" u="sng" dirty="0"/>
          </a:p>
          <a:p>
            <a:pPr marL="285750" indent="-285750">
              <a:buFont typeface="Arial" panose="020B0604020202020204" pitchFamily="34" charset="0"/>
              <a:buChar char="•"/>
            </a:pPr>
            <a:r>
              <a:rPr lang="en-GB" dirty="0"/>
              <a:t>Bruno Mars is signed to </a:t>
            </a:r>
            <a:r>
              <a:rPr lang="en-GB" dirty="0">
                <a:solidFill>
                  <a:srgbClr val="FF0000"/>
                </a:solidFill>
              </a:rPr>
              <a:t>Atlantic Records </a:t>
            </a:r>
            <a:r>
              <a:rPr lang="en-GB" dirty="0"/>
              <a:t>part of the </a:t>
            </a:r>
            <a:r>
              <a:rPr lang="en-GB" dirty="0">
                <a:solidFill>
                  <a:srgbClr val="FF0000"/>
                </a:solidFill>
              </a:rPr>
              <a:t>Warner Music Group (same as Taylor Swift</a:t>
            </a:r>
            <a:r>
              <a:rPr lang="en-GB" dirty="0"/>
              <a:t>)</a:t>
            </a:r>
          </a:p>
          <a:p>
            <a:pPr marL="285750" indent="-285750">
              <a:buFont typeface="Arial" panose="020B0604020202020204" pitchFamily="34" charset="0"/>
              <a:buChar char="•"/>
            </a:pPr>
            <a:r>
              <a:rPr lang="en-GB" dirty="0">
                <a:solidFill>
                  <a:srgbClr val="FF0000"/>
                </a:solidFill>
              </a:rPr>
              <a:t>Bruno Mars </a:t>
            </a:r>
            <a:r>
              <a:rPr lang="en-GB" dirty="0"/>
              <a:t>helped to </a:t>
            </a:r>
            <a:r>
              <a:rPr lang="en-GB" dirty="0">
                <a:solidFill>
                  <a:srgbClr val="FF0000"/>
                </a:solidFill>
              </a:rPr>
              <a:t>produce</a:t>
            </a:r>
            <a:r>
              <a:rPr lang="en-GB" dirty="0"/>
              <a:t> the video alongside Cameron </a:t>
            </a:r>
            <a:r>
              <a:rPr lang="en-GB" dirty="0" err="1"/>
              <a:t>Duddy</a:t>
            </a:r>
            <a:endParaRPr lang="en-GB" dirty="0"/>
          </a:p>
          <a:p>
            <a:pPr marL="285750" indent="-285750">
              <a:buFont typeface="Arial" panose="020B0604020202020204" pitchFamily="34" charset="0"/>
              <a:buChar char="•"/>
            </a:pPr>
            <a:r>
              <a:rPr lang="en-GB" dirty="0">
                <a:solidFill>
                  <a:srgbClr val="FF0000"/>
                </a:solidFill>
              </a:rPr>
              <a:t>Mark </a:t>
            </a:r>
            <a:r>
              <a:rPr lang="en-GB" dirty="0" err="1">
                <a:solidFill>
                  <a:srgbClr val="FF0000"/>
                </a:solidFill>
              </a:rPr>
              <a:t>Ronson</a:t>
            </a:r>
            <a:r>
              <a:rPr lang="en-GB" dirty="0">
                <a:solidFill>
                  <a:srgbClr val="FF0000"/>
                </a:solidFill>
              </a:rPr>
              <a:t> </a:t>
            </a:r>
            <a:r>
              <a:rPr lang="en-GB" dirty="0"/>
              <a:t>is signed to </a:t>
            </a:r>
            <a:r>
              <a:rPr lang="en-GB" dirty="0">
                <a:solidFill>
                  <a:srgbClr val="FF0000"/>
                </a:solidFill>
              </a:rPr>
              <a:t>Columbia UK </a:t>
            </a:r>
            <a:r>
              <a:rPr lang="en-GB" dirty="0"/>
              <a:t>which is a subsidiary of </a:t>
            </a:r>
            <a:r>
              <a:rPr lang="en-GB" dirty="0">
                <a:solidFill>
                  <a:srgbClr val="FF0000"/>
                </a:solidFill>
              </a:rPr>
              <a:t>Sony Music </a:t>
            </a:r>
            <a:r>
              <a:rPr lang="en-GB" dirty="0"/>
              <a:t>SO SYNERGY between the two artists made the Conglomerate Sony a lot of money</a:t>
            </a:r>
          </a:p>
          <a:p>
            <a:pPr marL="285750" indent="-285750">
              <a:buFont typeface="Arial" panose="020B0604020202020204" pitchFamily="34" charset="0"/>
              <a:buChar char="•"/>
            </a:pPr>
            <a:r>
              <a:rPr lang="en-GB" dirty="0" err="1">
                <a:solidFill>
                  <a:srgbClr val="FF0000"/>
                </a:solidFill>
              </a:rPr>
              <a:t>Motown</a:t>
            </a:r>
            <a:r>
              <a:rPr lang="en-GB" dirty="0"/>
              <a:t> – is significant as it was the </a:t>
            </a:r>
            <a:r>
              <a:rPr lang="en-GB" dirty="0">
                <a:solidFill>
                  <a:srgbClr val="FF0000"/>
                </a:solidFill>
              </a:rPr>
              <a:t>first record label </a:t>
            </a:r>
            <a:r>
              <a:rPr lang="en-GB" dirty="0"/>
              <a:t>owned by </a:t>
            </a:r>
            <a:r>
              <a:rPr lang="en-GB" dirty="0">
                <a:solidFill>
                  <a:srgbClr val="FF0000"/>
                </a:solidFill>
              </a:rPr>
              <a:t>African Americans which has cultural significance</a:t>
            </a:r>
            <a:r>
              <a:rPr lang="en-GB" dirty="0"/>
              <a:t> and FUNK is referenced in the song – paying homage to black music and  artists who changed the music industry (</a:t>
            </a:r>
            <a:r>
              <a:rPr lang="en-GB" dirty="0">
                <a:solidFill>
                  <a:srgbClr val="FF0000"/>
                </a:solidFill>
              </a:rPr>
              <a:t>James Brown </a:t>
            </a:r>
            <a:r>
              <a:rPr lang="en-GB" dirty="0"/>
              <a:t>– the Founding father of Funk music)</a:t>
            </a:r>
          </a:p>
        </p:txBody>
      </p:sp>
    </p:spTree>
    <p:extLst>
      <p:ext uri="{BB962C8B-B14F-4D97-AF65-F5344CB8AC3E}">
        <p14:creationId xmlns:p14="http://schemas.microsoft.com/office/powerpoint/2010/main" val="1367872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prep</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8385944"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conglomerate, Sony, Warner Music Group, cultural significance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8" y="19515"/>
            <a:ext cx="433387" cy="511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Image result for fashion magazine contents p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1" y="18856"/>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7944" y="277001"/>
            <a:ext cx="4333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7584" y="1059582"/>
            <a:ext cx="7560840" cy="4247317"/>
          </a:xfrm>
          <a:prstGeom prst="rect">
            <a:avLst/>
          </a:prstGeom>
          <a:noFill/>
        </p:spPr>
        <p:txBody>
          <a:bodyPr wrap="square" rtlCol="0">
            <a:spAutoFit/>
          </a:bodyPr>
          <a:lstStyle/>
          <a:p>
            <a:r>
              <a:rPr lang="en-GB" dirty="0"/>
              <a:t>Bruno Mars Uptown Funk</a:t>
            </a:r>
          </a:p>
          <a:p>
            <a:r>
              <a:rPr lang="en-GB" dirty="0"/>
              <a:t>                                                      </a:t>
            </a:r>
            <a:r>
              <a:rPr lang="en-GB" b="1" u="sng" dirty="0"/>
              <a:t>Key facts</a:t>
            </a:r>
          </a:p>
          <a:p>
            <a:r>
              <a:rPr lang="en-GB" b="1" dirty="0">
                <a:solidFill>
                  <a:srgbClr val="FF0000"/>
                </a:solidFill>
              </a:rPr>
              <a:t>Realism and Intertextuality in Uptown Funk</a:t>
            </a:r>
          </a:p>
          <a:p>
            <a:pPr marL="285750" indent="-285750">
              <a:buFont typeface="Arial" panose="020B0604020202020204" pitchFamily="34" charset="0"/>
              <a:buChar char="•"/>
            </a:pPr>
            <a:r>
              <a:rPr lang="en-GB" b="1" dirty="0"/>
              <a:t>Mars creates a sense of realism in the location by using real American urban locations</a:t>
            </a:r>
          </a:p>
          <a:p>
            <a:pPr marL="285750" indent="-285750">
              <a:buFont typeface="Arial" panose="020B0604020202020204" pitchFamily="34" charset="0"/>
              <a:buChar char="•"/>
            </a:pPr>
            <a:r>
              <a:rPr lang="en-GB" b="1" dirty="0"/>
              <a:t>The intertextual references of ‘</a:t>
            </a:r>
            <a:r>
              <a:rPr lang="en-GB" b="1" dirty="0">
                <a:solidFill>
                  <a:srgbClr val="FF0000"/>
                </a:solidFill>
              </a:rPr>
              <a:t>the street’  </a:t>
            </a:r>
            <a:r>
              <a:rPr lang="en-GB" b="1" dirty="0"/>
              <a:t>which looks iconic </a:t>
            </a:r>
            <a:r>
              <a:rPr lang="en-GB" b="1" dirty="0">
                <a:solidFill>
                  <a:srgbClr val="FF0000"/>
                </a:solidFill>
              </a:rPr>
              <a:t>Michael Jackson also did in Black or White (rap section) </a:t>
            </a:r>
            <a:r>
              <a:rPr lang="en-GB" b="1" dirty="0"/>
              <a:t>and that is used in loads of TV and films</a:t>
            </a:r>
          </a:p>
          <a:p>
            <a:pPr marL="285750" indent="-285750">
              <a:buFont typeface="Arial" panose="020B0604020202020204" pitchFamily="34" charset="0"/>
              <a:buChar char="•"/>
            </a:pPr>
            <a:r>
              <a:rPr lang="en-GB" b="1" dirty="0"/>
              <a:t>Mars’ choice to cast a predominately ethnic cast helps to reflect and celebrate diversity in America.</a:t>
            </a:r>
          </a:p>
          <a:p>
            <a:pPr marL="285750" indent="-285750">
              <a:buFont typeface="Arial" panose="020B0604020202020204" pitchFamily="34" charset="0"/>
              <a:buChar char="•"/>
            </a:pPr>
            <a:r>
              <a:rPr lang="en-GB" b="1" dirty="0"/>
              <a:t>The ‘Uptown’ in the song can reference New York – although ‘Uptown’ is associated with wealth and sophistication which could contradict the ‘street’ and </a:t>
            </a:r>
            <a:r>
              <a:rPr lang="en-GB" b="1" dirty="0" err="1"/>
              <a:t>R’n’B</a:t>
            </a:r>
            <a:r>
              <a:rPr lang="en-GB" b="1" dirty="0"/>
              <a:t> persona/stereotypical representations Mars is associated with</a:t>
            </a:r>
          </a:p>
          <a:p>
            <a:endParaRPr lang="en-GB" b="1" u="sng" dirty="0"/>
          </a:p>
        </p:txBody>
      </p:sp>
    </p:spTree>
    <p:extLst>
      <p:ext uri="{BB962C8B-B14F-4D97-AF65-F5344CB8AC3E}">
        <p14:creationId xmlns:p14="http://schemas.microsoft.com/office/powerpoint/2010/main" val="2356090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prep</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8385944"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conglomerate, Sony, Warner Music Group, cultural significance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8" y="19515"/>
            <a:ext cx="433387" cy="511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Image result for fashion magazine contents p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1" y="18856"/>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7944" y="277001"/>
            <a:ext cx="4333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7584" y="1059582"/>
            <a:ext cx="7560840" cy="3139321"/>
          </a:xfrm>
          <a:prstGeom prst="rect">
            <a:avLst/>
          </a:prstGeom>
          <a:noFill/>
        </p:spPr>
        <p:txBody>
          <a:bodyPr wrap="square" rtlCol="0">
            <a:spAutoFit/>
          </a:bodyPr>
          <a:lstStyle/>
          <a:p>
            <a:r>
              <a:rPr lang="en-GB" dirty="0"/>
              <a:t>Bruno Mars Uptown Funk</a:t>
            </a:r>
          </a:p>
          <a:p>
            <a:r>
              <a:rPr lang="en-GB" dirty="0"/>
              <a:t>                                                      </a:t>
            </a:r>
            <a:r>
              <a:rPr lang="en-GB" b="1" u="sng" dirty="0"/>
              <a:t>Key facts</a:t>
            </a:r>
          </a:p>
          <a:p>
            <a:r>
              <a:rPr lang="en-GB" b="1" u="sng" dirty="0"/>
              <a:t>Representation : Gender and Ethnicity</a:t>
            </a:r>
          </a:p>
          <a:p>
            <a:pPr marL="285750" indent="-285750">
              <a:buFont typeface="Arial" panose="020B0604020202020204" pitchFamily="34" charset="0"/>
              <a:buChar char="•"/>
            </a:pPr>
            <a:r>
              <a:rPr lang="en-GB" dirty="0"/>
              <a:t>Mars is seen as </a:t>
            </a:r>
            <a:r>
              <a:rPr lang="en-GB" dirty="0">
                <a:solidFill>
                  <a:srgbClr val="FF0000"/>
                </a:solidFill>
              </a:rPr>
              <a:t>a confident, masculine male </a:t>
            </a:r>
            <a:r>
              <a:rPr lang="en-GB" dirty="0"/>
              <a:t>reinforcing the </a:t>
            </a:r>
            <a:r>
              <a:rPr lang="en-GB" dirty="0">
                <a:solidFill>
                  <a:srgbClr val="FF0000"/>
                </a:solidFill>
              </a:rPr>
              <a:t>stereotype</a:t>
            </a:r>
            <a:r>
              <a:rPr lang="en-GB" dirty="0"/>
              <a:t> of confidence being a </a:t>
            </a:r>
            <a:r>
              <a:rPr lang="en-GB" dirty="0">
                <a:solidFill>
                  <a:srgbClr val="FF0000"/>
                </a:solidFill>
              </a:rPr>
              <a:t>male trait</a:t>
            </a:r>
          </a:p>
          <a:p>
            <a:pPr marL="285750" indent="-285750">
              <a:buFont typeface="Arial" panose="020B0604020202020204" pitchFamily="34" charset="0"/>
              <a:buChar char="•"/>
            </a:pPr>
            <a:r>
              <a:rPr lang="en-GB" dirty="0"/>
              <a:t>Mars refers </a:t>
            </a:r>
            <a:r>
              <a:rPr lang="en-GB" dirty="0">
                <a:solidFill>
                  <a:srgbClr val="FF0000"/>
                </a:solidFill>
              </a:rPr>
              <a:t>to liquor </a:t>
            </a:r>
            <a:r>
              <a:rPr lang="en-GB" dirty="0"/>
              <a:t>which a strong alcoholic drink </a:t>
            </a:r>
            <a:r>
              <a:rPr lang="en-GB" dirty="0">
                <a:solidFill>
                  <a:srgbClr val="FF0000"/>
                </a:solidFill>
              </a:rPr>
              <a:t>again reinforcing</a:t>
            </a:r>
            <a:r>
              <a:rPr lang="en-GB" dirty="0"/>
              <a:t> </a:t>
            </a:r>
            <a:r>
              <a:rPr lang="en-GB" dirty="0">
                <a:solidFill>
                  <a:srgbClr val="FF0000"/>
                </a:solidFill>
              </a:rPr>
              <a:t>masculine stereotypes</a:t>
            </a:r>
          </a:p>
          <a:p>
            <a:pPr marL="285750" indent="-285750">
              <a:buFont typeface="Arial" panose="020B0604020202020204" pitchFamily="34" charset="0"/>
              <a:buChar char="•"/>
            </a:pPr>
            <a:r>
              <a:rPr lang="en-GB" dirty="0"/>
              <a:t>Mars is seen as </a:t>
            </a:r>
            <a:r>
              <a:rPr lang="en-GB" dirty="0">
                <a:solidFill>
                  <a:srgbClr val="FF0000"/>
                </a:solidFill>
              </a:rPr>
              <a:t>wealthy due to props and costume</a:t>
            </a:r>
            <a:r>
              <a:rPr lang="en-GB" dirty="0"/>
              <a:t>, seen as </a:t>
            </a:r>
            <a:r>
              <a:rPr lang="en-GB" dirty="0">
                <a:solidFill>
                  <a:srgbClr val="FF0000"/>
                </a:solidFill>
              </a:rPr>
              <a:t>stereotypical heterosexual man.</a:t>
            </a:r>
          </a:p>
          <a:p>
            <a:pPr marL="285750" indent="-285750">
              <a:buFont typeface="Arial" panose="020B0604020202020204" pitchFamily="34" charset="0"/>
              <a:buChar char="•"/>
            </a:pPr>
            <a:r>
              <a:rPr lang="en-GB" dirty="0"/>
              <a:t>In video seen almost as </a:t>
            </a:r>
            <a:r>
              <a:rPr lang="en-GB" dirty="0">
                <a:solidFill>
                  <a:srgbClr val="FF0000"/>
                </a:solidFill>
              </a:rPr>
              <a:t>sexual predators</a:t>
            </a:r>
            <a:r>
              <a:rPr lang="en-GB" dirty="0"/>
              <a:t> looking at any woman who passes as a </a:t>
            </a:r>
            <a:r>
              <a:rPr lang="en-GB" dirty="0">
                <a:solidFill>
                  <a:srgbClr val="FF0000"/>
                </a:solidFill>
              </a:rPr>
              <a:t>sexual object (Male Gaze)</a:t>
            </a:r>
          </a:p>
        </p:txBody>
      </p:sp>
    </p:spTree>
    <p:extLst>
      <p:ext uri="{BB962C8B-B14F-4D97-AF65-F5344CB8AC3E}">
        <p14:creationId xmlns:p14="http://schemas.microsoft.com/office/powerpoint/2010/main" val="2313750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prep</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8385944"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conglomerate, Sony, Warner Music Group, cultural significance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8" y="19515"/>
            <a:ext cx="433387" cy="511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Image result for fashion magazine contents p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51" y="18856"/>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7944" y="277001"/>
            <a:ext cx="4333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27584" y="1059582"/>
            <a:ext cx="7560840" cy="2862322"/>
          </a:xfrm>
          <a:prstGeom prst="rect">
            <a:avLst/>
          </a:prstGeom>
          <a:noFill/>
        </p:spPr>
        <p:txBody>
          <a:bodyPr wrap="square" rtlCol="0">
            <a:spAutoFit/>
          </a:bodyPr>
          <a:lstStyle/>
          <a:p>
            <a:r>
              <a:rPr lang="en-GB" dirty="0"/>
              <a:t>Bruno Mars Uptown Funk</a:t>
            </a:r>
          </a:p>
          <a:p>
            <a:r>
              <a:rPr lang="en-GB" dirty="0"/>
              <a:t>                                                      </a:t>
            </a:r>
            <a:r>
              <a:rPr lang="en-GB" b="1" u="sng" dirty="0"/>
              <a:t>Key facts</a:t>
            </a:r>
          </a:p>
          <a:p>
            <a:r>
              <a:rPr lang="en-GB" b="1" u="sng" dirty="0"/>
              <a:t>Costume</a:t>
            </a:r>
          </a:p>
          <a:p>
            <a:pPr marL="285750" indent="-285750">
              <a:buFont typeface="Arial" panose="020B0604020202020204" pitchFamily="34" charset="0"/>
              <a:buChar char="•"/>
            </a:pPr>
            <a:r>
              <a:rPr lang="en-GB" dirty="0"/>
              <a:t>The costumes of large collars and wide trousers show an intertextual and historical nod to James Brown &amp; 60s </a:t>
            </a:r>
            <a:r>
              <a:rPr lang="en-GB" dirty="0" err="1"/>
              <a:t>Motown</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Website and Social Media</a:t>
            </a:r>
          </a:p>
          <a:p>
            <a:pPr marL="285750" indent="-285750">
              <a:buFont typeface="Arial" panose="020B0604020202020204" pitchFamily="34" charset="0"/>
              <a:buChar char="•"/>
            </a:pPr>
            <a:r>
              <a:rPr lang="en-GB" dirty="0"/>
              <a:t>The importance </a:t>
            </a:r>
            <a:r>
              <a:rPr lang="en-GB" dirty="0">
                <a:solidFill>
                  <a:srgbClr val="FF0000"/>
                </a:solidFill>
              </a:rPr>
              <a:t>of streams </a:t>
            </a:r>
            <a:r>
              <a:rPr lang="en-GB" dirty="0"/>
              <a:t>due to the </a:t>
            </a:r>
            <a:r>
              <a:rPr lang="en-GB" dirty="0">
                <a:solidFill>
                  <a:srgbClr val="FF0000"/>
                </a:solidFill>
              </a:rPr>
              <a:t>decline in sales </a:t>
            </a:r>
            <a:r>
              <a:rPr lang="en-GB" dirty="0"/>
              <a:t>is evident through the inclusion of </a:t>
            </a:r>
            <a:r>
              <a:rPr lang="en-GB" dirty="0">
                <a:solidFill>
                  <a:srgbClr val="FF0000"/>
                </a:solidFill>
              </a:rPr>
              <a:t>links to YouTube, Apple and Spotify on the main Bruno Mars website (Same for Taylor Swift)</a:t>
            </a:r>
          </a:p>
        </p:txBody>
      </p:sp>
      <p:sp>
        <p:nvSpPr>
          <p:cNvPr id="5" name="Rectangle 4"/>
          <p:cNvSpPr/>
          <p:nvPr/>
        </p:nvSpPr>
        <p:spPr>
          <a:xfrm>
            <a:off x="2627784" y="4005031"/>
            <a:ext cx="4572000" cy="646331"/>
          </a:xfrm>
          <a:prstGeom prst="rect">
            <a:avLst/>
          </a:prstGeom>
        </p:spPr>
        <p:txBody>
          <a:bodyPr>
            <a:spAutoFit/>
          </a:bodyPr>
          <a:lstStyle/>
          <a:p>
            <a:r>
              <a:rPr lang="en-GB" dirty="0">
                <a:hlinkClick r:id="rId6"/>
              </a:rPr>
              <a:t>https://www.youtube.com/watch?v=OPf0YbXqDm0</a:t>
            </a:r>
            <a:endParaRPr lang="en-GB" dirty="0"/>
          </a:p>
        </p:txBody>
      </p:sp>
    </p:spTree>
    <p:extLst>
      <p:ext uri="{BB962C8B-B14F-4D97-AF65-F5344CB8AC3E}">
        <p14:creationId xmlns:p14="http://schemas.microsoft.com/office/powerpoint/2010/main" val="25890024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Ownership, Distribution, Synergy, Convergence</a:t>
            </a:r>
          </a:p>
        </p:txBody>
      </p:sp>
      <p:sp>
        <p:nvSpPr>
          <p:cNvPr id="2" name="TextBox 1"/>
          <p:cNvSpPr txBox="1"/>
          <p:nvPr/>
        </p:nvSpPr>
        <p:spPr>
          <a:xfrm>
            <a:off x="669699" y="468272"/>
            <a:ext cx="7502701" cy="4154984"/>
          </a:xfrm>
          <a:prstGeom prst="rect">
            <a:avLst/>
          </a:prstGeom>
          <a:noFill/>
        </p:spPr>
        <p:txBody>
          <a:bodyPr wrap="square" rtlCol="0">
            <a:spAutoFit/>
          </a:bodyPr>
          <a:lstStyle/>
          <a:p>
            <a:pPr algn="ctr"/>
            <a:r>
              <a:rPr lang="en-US" altLang="en-US" sz="4000" b="1" u="sng" dirty="0"/>
              <a:t>Task:</a:t>
            </a:r>
          </a:p>
          <a:p>
            <a:pPr marL="514350" indent="-514350" algn="ctr">
              <a:buAutoNum type="arabicPeriod"/>
            </a:pPr>
            <a:r>
              <a:rPr lang="en-US" altLang="en-US" sz="2800" b="1" dirty="0"/>
              <a:t>Log onto Seneca and complete Bruno Mars 4.4.1 &amp; 4.4.2</a:t>
            </a:r>
          </a:p>
          <a:p>
            <a:pPr algn="ctr"/>
            <a:r>
              <a:rPr lang="en-US" altLang="en-US" sz="2800" b="1" dirty="0"/>
              <a:t>And Michael Jackson ‘Black &amp; White’ 4.2.1</a:t>
            </a:r>
          </a:p>
          <a:p>
            <a:pPr algn="ctr"/>
            <a:endParaRPr lang="en-US" altLang="en-US" sz="2800" b="1" dirty="0"/>
          </a:p>
          <a:p>
            <a:pPr algn="ctr"/>
            <a:r>
              <a:rPr lang="en-US" altLang="en-US" sz="2800" b="1" dirty="0"/>
              <a:t>Following the completion of  your tasks or at the end of one of the sections, consider the following questions and discuss how you would answer them with a partner;</a:t>
            </a:r>
          </a:p>
        </p:txBody>
      </p:sp>
      <p:sp>
        <p:nvSpPr>
          <p:cNvPr id="9" name="TextBox 8"/>
          <p:cNvSpPr txBox="1"/>
          <p:nvPr/>
        </p:nvSpPr>
        <p:spPr>
          <a:xfrm>
            <a:off x="-36512" y="0"/>
            <a:ext cx="430887" cy="5143500"/>
          </a:xfrm>
          <a:prstGeom prst="rect">
            <a:avLst/>
          </a:prstGeom>
          <a:solidFill>
            <a:srgbClr val="3366FF"/>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Construct </a:t>
            </a:r>
            <a:r>
              <a:rPr lang="en-GB" sz="1600" dirty="0" err="1">
                <a:solidFill>
                  <a:schemeClr val="bg1"/>
                </a:solidFill>
                <a:effectLst>
                  <a:outerShdw blurRad="38100" dist="38100" dir="2700000" algn="tl">
                    <a:srgbClr val="000000">
                      <a:alpha val="43137"/>
                    </a:srgbClr>
                  </a:outerShdw>
                </a:effectLst>
                <a:latin typeface="Comic Sans MS" panose="030F0702030302020204" pitchFamily="66" charset="0"/>
              </a:rPr>
              <a:t>Meaningyour</a:t>
            </a: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 </a:t>
            </a:r>
          </a:p>
        </p:txBody>
      </p:sp>
    </p:spTree>
    <p:extLst>
      <p:ext uri="{BB962C8B-B14F-4D97-AF65-F5344CB8AC3E}">
        <p14:creationId xmlns:p14="http://schemas.microsoft.com/office/powerpoint/2010/main" val="2409073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representations, music website conventions, social media</a:t>
            </a:r>
          </a:p>
        </p:txBody>
      </p:sp>
      <p:sp>
        <p:nvSpPr>
          <p:cNvPr id="2" name="TextBox 1"/>
          <p:cNvSpPr txBox="1"/>
          <p:nvPr/>
        </p:nvSpPr>
        <p:spPr>
          <a:xfrm>
            <a:off x="669699" y="468272"/>
            <a:ext cx="7502701" cy="4278094"/>
          </a:xfrm>
          <a:prstGeom prst="rect">
            <a:avLst/>
          </a:prstGeom>
          <a:noFill/>
        </p:spPr>
        <p:txBody>
          <a:bodyPr wrap="square" rtlCol="0">
            <a:spAutoFit/>
          </a:bodyPr>
          <a:lstStyle/>
          <a:p>
            <a:r>
              <a:rPr lang="en-GB" sz="1600" b="1" dirty="0">
                <a:solidFill>
                  <a:srgbClr val="FF0000"/>
                </a:solidFill>
              </a:rPr>
              <a:t>In pairs discuss how you would answer the following 3 questions…</a:t>
            </a:r>
          </a:p>
          <a:p>
            <a:r>
              <a:rPr lang="en-GB" sz="1600" b="1" dirty="0"/>
              <a:t>Music videos reinforce stereotypes of ethnicity’ How far is this true of the two music videos you have studied [20]? Bad Blood </a:t>
            </a:r>
            <a:r>
              <a:rPr lang="en-GB" sz="1600" b="1"/>
              <a:t>&amp; Uptown Funk</a:t>
            </a:r>
            <a:endParaRPr lang="en-GB" sz="1600" b="1" dirty="0"/>
          </a:p>
          <a:p>
            <a:r>
              <a:rPr lang="en-GB" sz="1600" dirty="0"/>
              <a:t>In your response, you must:</a:t>
            </a:r>
          </a:p>
          <a:p>
            <a:pPr marL="285750" indent="-285750">
              <a:buFont typeface="Arial" panose="020B0604020202020204" pitchFamily="34" charset="0"/>
              <a:buChar char="•"/>
            </a:pPr>
            <a:r>
              <a:rPr lang="en-GB" sz="1600" dirty="0"/>
              <a:t>Explore </a:t>
            </a:r>
            <a:r>
              <a:rPr lang="en-GB" sz="1600" dirty="0">
                <a:solidFill>
                  <a:srgbClr val="FF0000"/>
                </a:solidFill>
              </a:rPr>
              <a:t>representations of ethnicity</a:t>
            </a:r>
            <a:r>
              <a:rPr lang="en-GB" sz="1600" dirty="0"/>
              <a:t> in the two music videos you have studied</a:t>
            </a:r>
          </a:p>
          <a:p>
            <a:pPr marL="285750" indent="-285750">
              <a:buFont typeface="Arial" panose="020B0604020202020204" pitchFamily="34" charset="0"/>
              <a:buChar char="•"/>
            </a:pPr>
            <a:r>
              <a:rPr lang="en-GB" sz="1600" dirty="0"/>
              <a:t>Refer to relevant media contexts, such as </a:t>
            </a:r>
            <a:r>
              <a:rPr lang="en-GB" sz="1600" dirty="0">
                <a:solidFill>
                  <a:srgbClr val="FF0000"/>
                </a:solidFill>
              </a:rPr>
              <a:t>social or cultural</a:t>
            </a:r>
          </a:p>
          <a:p>
            <a:pPr marL="285750" indent="-285750">
              <a:buFont typeface="Arial" panose="020B0604020202020204" pitchFamily="34" charset="0"/>
              <a:buChar char="•"/>
            </a:pPr>
            <a:r>
              <a:rPr lang="en-GB" sz="1600" dirty="0"/>
              <a:t>Consider whether you </a:t>
            </a:r>
            <a:r>
              <a:rPr lang="en-GB" sz="1600" dirty="0">
                <a:solidFill>
                  <a:srgbClr val="FF0000"/>
                </a:solidFill>
              </a:rPr>
              <a:t>agree </a:t>
            </a:r>
            <a:r>
              <a:rPr lang="en-GB" sz="1600" dirty="0"/>
              <a:t>or </a:t>
            </a:r>
            <a:r>
              <a:rPr lang="en-GB" sz="1600" dirty="0">
                <a:solidFill>
                  <a:srgbClr val="FF0000"/>
                </a:solidFill>
              </a:rPr>
              <a:t>disagree </a:t>
            </a:r>
            <a:r>
              <a:rPr lang="en-GB" sz="1600" dirty="0"/>
              <a:t>with the statement</a:t>
            </a:r>
          </a:p>
          <a:p>
            <a:endParaRPr lang="en-GB" sz="1600" dirty="0"/>
          </a:p>
          <a:p>
            <a:r>
              <a:rPr lang="en-GB" sz="1600" b="1" dirty="0"/>
              <a:t>Media Industries</a:t>
            </a:r>
          </a:p>
          <a:p>
            <a:r>
              <a:rPr lang="en-GB" sz="1600" b="1" dirty="0"/>
              <a:t>Explain why websites are important to the music Industry.  Refer to the official Taylor Swift OR Bruno Mars website [10 marks]</a:t>
            </a:r>
          </a:p>
          <a:p>
            <a:r>
              <a:rPr lang="en-GB" sz="1600" dirty="0"/>
              <a:t>Consider the following;</a:t>
            </a:r>
          </a:p>
          <a:p>
            <a:r>
              <a:rPr lang="en-GB" sz="1600" dirty="0"/>
              <a:t>Uses and Gratifications</a:t>
            </a:r>
          </a:p>
          <a:p>
            <a:r>
              <a:rPr lang="en-GB" sz="1600" dirty="0"/>
              <a:t>Age of target audience 16-40</a:t>
            </a:r>
          </a:p>
          <a:p>
            <a:r>
              <a:rPr lang="en-GB" sz="1600" dirty="0"/>
              <a:t>Swift changes her website to for the ‘new image’ or new persona she is, her brand changes and so does her website </a:t>
            </a:r>
            <a:r>
              <a:rPr lang="en-GB" sz="1600" dirty="0">
                <a:hlinkClick r:id="rId3"/>
              </a:rPr>
              <a:t>https://www.taylorswift.com/</a:t>
            </a:r>
            <a:endParaRPr lang="en-GB" sz="1600" dirty="0"/>
          </a:p>
          <a:p>
            <a:r>
              <a:rPr lang="en-GB" sz="1600" dirty="0">
                <a:hlinkClick r:id="rId4"/>
              </a:rPr>
              <a:t>https://www.brunomars.com/</a:t>
            </a:r>
            <a:endParaRPr lang="en-GB" sz="1600" dirty="0"/>
          </a:p>
        </p:txBody>
      </p:sp>
      <p:sp>
        <p:nvSpPr>
          <p:cNvPr id="9" name="TextBox 8"/>
          <p:cNvSpPr txBox="1"/>
          <p:nvPr/>
        </p:nvSpPr>
        <p:spPr>
          <a:xfrm>
            <a:off x="-36512" y="0"/>
            <a:ext cx="430887" cy="5143500"/>
          </a:xfrm>
          <a:prstGeom prst="rect">
            <a:avLst/>
          </a:prstGeom>
          <a:solidFill>
            <a:srgbClr val="3366FF"/>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Construct </a:t>
            </a:r>
            <a:r>
              <a:rPr lang="en-GB" sz="1600" dirty="0" err="1">
                <a:solidFill>
                  <a:schemeClr val="bg1"/>
                </a:solidFill>
                <a:effectLst>
                  <a:outerShdw blurRad="38100" dist="38100" dir="2700000" algn="tl">
                    <a:srgbClr val="000000">
                      <a:alpha val="43137"/>
                    </a:srgbClr>
                  </a:outerShdw>
                </a:effectLst>
                <a:latin typeface="Comic Sans MS" panose="030F0702030302020204" pitchFamily="66" charset="0"/>
              </a:rPr>
              <a:t>Meaningyour</a:t>
            </a: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571"/>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05" y="-14572"/>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124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breakdown</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Media language, media contexts</a:t>
            </a:r>
          </a:p>
        </p:txBody>
      </p:sp>
      <p:sp>
        <p:nvSpPr>
          <p:cNvPr id="4" name="Rectangle 3"/>
          <p:cNvSpPr/>
          <p:nvPr/>
        </p:nvSpPr>
        <p:spPr>
          <a:xfrm>
            <a:off x="356338" y="517222"/>
            <a:ext cx="8407871" cy="4154984"/>
          </a:xfrm>
          <a:prstGeom prst="rect">
            <a:avLst/>
          </a:prstGeom>
        </p:spPr>
        <p:txBody>
          <a:bodyPr wrap="square">
            <a:spAutoFit/>
          </a:bodyPr>
          <a:lstStyle/>
          <a:p>
            <a:pPr algn="ctr"/>
            <a:r>
              <a:rPr lang="en-GB" sz="2400" u="sng" dirty="0"/>
              <a:t>Component 2 Exam</a:t>
            </a:r>
          </a:p>
          <a:p>
            <a:r>
              <a:rPr lang="en-GB" sz="2400" dirty="0"/>
              <a:t>Section A: Crime Drama </a:t>
            </a:r>
            <a:r>
              <a:rPr lang="en-GB" sz="2400" dirty="0">
                <a:solidFill>
                  <a:srgbClr val="FF0000"/>
                </a:solidFill>
              </a:rPr>
              <a:t>Luther &amp; The Sweeney</a:t>
            </a:r>
          </a:p>
          <a:p>
            <a:r>
              <a:rPr lang="en-GB" sz="2400" dirty="0"/>
              <a:t> You will be allowed  2 mins to read through the qu. in Section A;</a:t>
            </a:r>
          </a:p>
          <a:p>
            <a:r>
              <a:rPr lang="en-GB" sz="2400" dirty="0"/>
              <a:t> 1 (a), 1 (b), 2</a:t>
            </a:r>
          </a:p>
          <a:p>
            <a:r>
              <a:rPr lang="en-GB" sz="2400" dirty="0"/>
              <a:t>The extract will be shown twice</a:t>
            </a:r>
          </a:p>
          <a:p>
            <a:r>
              <a:rPr lang="en-GB" sz="2400" dirty="0"/>
              <a:t>1</a:t>
            </a:r>
            <a:r>
              <a:rPr lang="en-GB" sz="2400" baseline="30000" dirty="0"/>
              <a:t>st</a:t>
            </a:r>
            <a:r>
              <a:rPr lang="en-GB" sz="2400" dirty="0"/>
              <a:t> viewing – watch the extract and take notes</a:t>
            </a:r>
          </a:p>
          <a:p>
            <a:r>
              <a:rPr lang="en-GB" sz="2400" dirty="0"/>
              <a:t>You will then have 6 mins to make further notes</a:t>
            </a:r>
          </a:p>
          <a:p>
            <a:r>
              <a:rPr lang="en-GB" sz="2400" dirty="0"/>
              <a:t>2</a:t>
            </a:r>
            <a:r>
              <a:rPr lang="en-GB" sz="2400" baseline="30000" dirty="0"/>
              <a:t>nd</a:t>
            </a:r>
            <a:r>
              <a:rPr lang="en-GB" sz="2400" dirty="0"/>
              <a:t> viewing – watch the extract &amp; make more notes</a:t>
            </a:r>
          </a:p>
          <a:p>
            <a:endParaRPr lang="en-GB" sz="2400" dirty="0"/>
          </a:p>
          <a:p>
            <a:pPr algn="ctr"/>
            <a:r>
              <a:rPr lang="en-GB" sz="2400" dirty="0">
                <a:solidFill>
                  <a:srgbClr val="FF0000"/>
                </a:solidFill>
              </a:rPr>
              <a:t>YOU WILL THEN HAVE APPROX 1HR 15 MINS TO COMPLETE BOTH SECTIONS OF THE EXAM</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8" y="19515"/>
            <a:ext cx="433387" cy="511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48736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0613" y="262845"/>
            <a:ext cx="4333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8567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representations, music website conventions, social media</a:t>
            </a:r>
          </a:p>
        </p:txBody>
      </p:sp>
      <p:sp>
        <p:nvSpPr>
          <p:cNvPr id="2" name="TextBox 1"/>
          <p:cNvSpPr txBox="1"/>
          <p:nvPr/>
        </p:nvSpPr>
        <p:spPr>
          <a:xfrm>
            <a:off x="669699" y="468272"/>
            <a:ext cx="7502701" cy="4770537"/>
          </a:xfrm>
          <a:prstGeom prst="rect">
            <a:avLst/>
          </a:prstGeom>
          <a:noFill/>
        </p:spPr>
        <p:txBody>
          <a:bodyPr wrap="square" rtlCol="0">
            <a:spAutoFit/>
          </a:bodyPr>
          <a:lstStyle/>
          <a:p>
            <a:r>
              <a:rPr lang="en-GB" sz="1600" b="1" dirty="0">
                <a:solidFill>
                  <a:srgbClr val="FF0000"/>
                </a:solidFill>
              </a:rPr>
              <a:t>In pairs discuss how you would answer the following 3 questions…</a:t>
            </a:r>
          </a:p>
          <a:p>
            <a:r>
              <a:rPr lang="en-GB" sz="1600" b="1" dirty="0"/>
              <a:t>Music videos reinforce stereotypes of ethnicity’ How far is this true of the two music videos you have studied [20]?</a:t>
            </a:r>
          </a:p>
          <a:p>
            <a:r>
              <a:rPr lang="en-GB" sz="1600" dirty="0"/>
              <a:t>Civil rights act – came out in the same year. Featuring range of ethnicities and the lyrics also reflecting the key message of the act.</a:t>
            </a:r>
          </a:p>
          <a:p>
            <a:r>
              <a:rPr lang="en-GB" sz="1600" dirty="0"/>
              <a:t>Premiered on TV platform – different to modern MVs</a:t>
            </a:r>
          </a:p>
          <a:p>
            <a:r>
              <a:rPr lang="en-GB" sz="1600" dirty="0"/>
              <a:t>Featured famous child actor star</a:t>
            </a:r>
          </a:p>
          <a:p>
            <a:r>
              <a:rPr lang="en-GB" sz="1600" dirty="0"/>
              <a:t>Production values</a:t>
            </a:r>
          </a:p>
          <a:p>
            <a:r>
              <a:rPr lang="en-GB" sz="1600" dirty="0"/>
              <a:t>MJ audience expectations</a:t>
            </a:r>
          </a:p>
          <a:p>
            <a:r>
              <a:rPr lang="en-GB" sz="1600" b="1" dirty="0"/>
              <a:t>Media Industries</a:t>
            </a:r>
          </a:p>
          <a:p>
            <a:r>
              <a:rPr lang="en-GB" sz="1600" b="1" dirty="0"/>
              <a:t>Use the  two set websites you have studied.  How well have these two (Swift &amp; Mars) websites use conventions?[20 marks] (</a:t>
            </a:r>
            <a:r>
              <a:rPr lang="en-GB" sz="1600" b="1" dirty="0">
                <a:solidFill>
                  <a:srgbClr val="FF0000"/>
                </a:solidFill>
              </a:rPr>
              <a:t>Music website conventions – YOU KNOW THIS because of your coursework!)</a:t>
            </a:r>
          </a:p>
          <a:p>
            <a:r>
              <a:rPr lang="en-GB" sz="1600" dirty="0"/>
              <a:t>Consider the following;</a:t>
            </a:r>
          </a:p>
          <a:p>
            <a:r>
              <a:rPr lang="en-GB" sz="1600" dirty="0"/>
              <a:t>Uses and Gratifications</a:t>
            </a:r>
          </a:p>
          <a:p>
            <a:r>
              <a:rPr lang="en-GB" sz="1600" dirty="0"/>
              <a:t>Age of target audience 16-40</a:t>
            </a:r>
          </a:p>
          <a:p>
            <a:r>
              <a:rPr lang="en-GB" sz="1600" dirty="0"/>
              <a:t>Swift changes her website to for the ‘new image’ or new persona she is, her brand changes and so does her website </a:t>
            </a:r>
            <a:r>
              <a:rPr lang="en-GB" sz="1600" dirty="0">
                <a:hlinkClick r:id="rId3"/>
              </a:rPr>
              <a:t>https://www.taylorswift.com/</a:t>
            </a:r>
            <a:endParaRPr lang="en-GB" sz="1600" dirty="0"/>
          </a:p>
          <a:p>
            <a:r>
              <a:rPr lang="en-GB" sz="1600" dirty="0">
                <a:hlinkClick r:id="rId4"/>
              </a:rPr>
              <a:t>https://www.brunomars.com/</a:t>
            </a:r>
            <a:endParaRPr lang="en-GB" sz="1600" dirty="0"/>
          </a:p>
        </p:txBody>
      </p:sp>
      <p:sp>
        <p:nvSpPr>
          <p:cNvPr id="9" name="TextBox 8"/>
          <p:cNvSpPr txBox="1"/>
          <p:nvPr/>
        </p:nvSpPr>
        <p:spPr>
          <a:xfrm>
            <a:off x="-36512" y="0"/>
            <a:ext cx="430887" cy="5143500"/>
          </a:xfrm>
          <a:prstGeom prst="rect">
            <a:avLst/>
          </a:prstGeom>
          <a:solidFill>
            <a:srgbClr val="3366FF"/>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Construct </a:t>
            </a:r>
            <a:r>
              <a:rPr lang="en-GB" sz="1600" dirty="0" err="1">
                <a:solidFill>
                  <a:schemeClr val="bg1"/>
                </a:solidFill>
                <a:effectLst>
                  <a:outerShdw blurRad="38100" dist="38100" dir="2700000" algn="tl">
                    <a:srgbClr val="000000">
                      <a:alpha val="43137"/>
                    </a:srgbClr>
                  </a:outerShdw>
                </a:effectLst>
                <a:latin typeface="Comic Sans MS" panose="030F0702030302020204" pitchFamily="66" charset="0"/>
              </a:rPr>
              <a:t>Meaningyour</a:t>
            </a: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 </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571"/>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05" y="-14572"/>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0098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representations, music website conventions, social media</a:t>
            </a:r>
          </a:p>
        </p:txBody>
      </p:sp>
      <p:sp>
        <p:nvSpPr>
          <p:cNvPr id="2" name="TextBox 1"/>
          <p:cNvSpPr txBox="1"/>
          <p:nvPr/>
        </p:nvSpPr>
        <p:spPr>
          <a:xfrm>
            <a:off x="669699" y="468272"/>
            <a:ext cx="7502701" cy="3539430"/>
          </a:xfrm>
          <a:prstGeom prst="rect">
            <a:avLst/>
          </a:prstGeom>
          <a:noFill/>
        </p:spPr>
        <p:txBody>
          <a:bodyPr wrap="square" rtlCol="0">
            <a:spAutoFit/>
          </a:bodyPr>
          <a:lstStyle/>
          <a:p>
            <a:r>
              <a:rPr lang="en-GB" sz="1600" b="1" dirty="0">
                <a:solidFill>
                  <a:srgbClr val="FF0000"/>
                </a:solidFill>
              </a:rPr>
              <a:t>In pairs discuss how you would answer the following 3 questions…</a:t>
            </a:r>
          </a:p>
          <a:p>
            <a:r>
              <a:rPr lang="en-GB" sz="1600" b="1" dirty="0"/>
              <a:t> EITHER OF THESE TYPES OF QUESTION – </a:t>
            </a:r>
            <a:r>
              <a:rPr lang="en-GB" sz="1600" b="1" dirty="0">
                <a:solidFill>
                  <a:srgbClr val="FF0000"/>
                </a:solidFill>
              </a:rPr>
              <a:t>BLACK OR WHITE MJ in </a:t>
            </a:r>
            <a:r>
              <a:rPr lang="en-GB" sz="1600" b="1" dirty="0" err="1">
                <a:solidFill>
                  <a:srgbClr val="FF0000"/>
                </a:solidFill>
              </a:rPr>
              <a:t>comparision</a:t>
            </a:r>
            <a:endParaRPr lang="en-GB" sz="1600" b="1" dirty="0">
              <a:solidFill>
                <a:srgbClr val="FF0000"/>
              </a:solidFill>
            </a:endParaRPr>
          </a:p>
          <a:p>
            <a:r>
              <a:rPr lang="en-GB" sz="1600" b="1" dirty="0"/>
              <a:t>how the product reflects the time in which it was made through its use of media language, genre conventions, representations, themes, values, messages and viewpoints </a:t>
            </a:r>
          </a:p>
          <a:p>
            <a:r>
              <a:rPr lang="en-GB" sz="1600" b="1" dirty="0"/>
              <a:t>how the product reflects the time in which it was made through aspects of its production, distribution, marketing, regulation, circulation and audience consumption </a:t>
            </a:r>
          </a:p>
          <a:p>
            <a:r>
              <a:rPr lang="en-GB" sz="1600" b="1" dirty="0"/>
              <a:t>[10]?</a:t>
            </a:r>
          </a:p>
          <a:p>
            <a:r>
              <a:rPr lang="en-GB" sz="1600" dirty="0">
                <a:solidFill>
                  <a:srgbClr val="FF0000"/>
                </a:solidFill>
              </a:rPr>
              <a:t>Civil rights act </a:t>
            </a:r>
            <a:r>
              <a:rPr lang="en-GB" sz="1600" dirty="0"/>
              <a:t>– came out in the same year. </a:t>
            </a:r>
          </a:p>
          <a:p>
            <a:r>
              <a:rPr lang="en-GB" sz="1600" dirty="0">
                <a:solidFill>
                  <a:srgbClr val="FF0000"/>
                </a:solidFill>
              </a:rPr>
              <a:t>Featuring range of ethnicities and the lyrics also reflecting the key message of the act.</a:t>
            </a:r>
          </a:p>
          <a:p>
            <a:r>
              <a:rPr lang="en-GB" sz="1600" dirty="0"/>
              <a:t>Premiered on TV platform – different to modern Music Videos</a:t>
            </a:r>
          </a:p>
          <a:p>
            <a:r>
              <a:rPr lang="en-GB" sz="1600" dirty="0"/>
              <a:t>Featured </a:t>
            </a:r>
            <a:r>
              <a:rPr lang="en-GB" sz="1600" dirty="0">
                <a:solidFill>
                  <a:srgbClr val="FF0000"/>
                </a:solidFill>
              </a:rPr>
              <a:t>famous child actor star</a:t>
            </a:r>
          </a:p>
          <a:p>
            <a:r>
              <a:rPr lang="en-GB" sz="1600" dirty="0"/>
              <a:t>Production values</a:t>
            </a:r>
          </a:p>
          <a:p>
            <a:r>
              <a:rPr lang="en-GB" sz="1600" dirty="0"/>
              <a:t>MJ audience expectations – </a:t>
            </a:r>
            <a:r>
              <a:rPr lang="en-GB" sz="1600" dirty="0">
                <a:solidFill>
                  <a:srgbClr val="FF0000"/>
                </a:solidFill>
              </a:rPr>
              <a:t>high expectations!!!</a:t>
            </a:r>
          </a:p>
        </p:txBody>
      </p:sp>
      <p:sp>
        <p:nvSpPr>
          <p:cNvPr id="9" name="TextBox 8"/>
          <p:cNvSpPr txBox="1"/>
          <p:nvPr/>
        </p:nvSpPr>
        <p:spPr>
          <a:xfrm>
            <a:off x="-36512" y="0"/>
            <a:ext cx="430887" cy="5143500"/>
          </a:xfrm>
          <a:prstGeom prst="rect">
            <a:avLst/>
          </a:prstGeom>
          <a:solidFill>
            <a:srgbClr val="3366FF"/>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Construct </a:t>
            </a:r>
            <a:r>
              <a:rPr lang="en-GB" sz="1600" dirty="0" err="1">
                <a:solidFill>
                  <a:schemeClr val="bg1"/>
                </a:solidFill>
                <a:effectLst>
                  <a:outerShdw blurRad="38100" dist="38100" dir="2700000" algn="tl">
                    <a:srgbClr val="000000">
                      <a:alpha val="43137"/>
                    </a:srgbClr>
                  </a:outerShdw>
                </a:effectLst>
                <a:latin typeface="Comic Sans MS" panose="030F0702030302020204" pitchFamily="66" charset="0"/>
              </a:rPr>
              <a:t>Meaningyour</a:t>
            </a: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71"/>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5" y="-14572"/>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382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breakdown</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Media language, media contexts</a:t>
            </a:r>
          </a:p>
        </p:txBody>
      </p:sp>
      <p:sp>
        <p:nvSpPr>
          <p:cNvPr id="4" name="Rectangle 3"/>
          <p:cNvSpPr/>
          <p:nvPr/>
        </p:nvSpPr>
        <p:spPr>
          <a:xfrm>
            <a:off x="356338" y="517222"/>
            <a:ext cx="8407871" cy="4154984"/>
          </a:xfrm>
          <a:prstGeom prst="rect">
            <a:avLst/>
          </a:prstGeom>
        </p:spPr>
        <p:txBody>
          <a:bodyPr wrap="square">
            <a:spAutoFit/>
          </a:bodyPr>
          <a:lstStyle/>
          <a:p>
            <a:pPr algn="ctr"/>
            <a:r>
              <a:rPr lang="en-GB" sz="2400" u="sng" dirty="0"/>
              <a:t>Component 2 Exam</a:t>
            </a:r>
          </a:p>
          <a:p>
            <a:r>
              <a:rPr lang="en-GB" sz="2400" dirty="0"/>
              <a:t>Section A: Crime Drama </a:t>
            </a:r>
            <a:r>
              <a:rPr lang="en-GB" sz="2400" dirty="0">
                <a:solidFill>
                  <a:srgbClr val="FF0000"/>
                </a:solidFill>
              </a:rPr>
              <a:t>Luther &amp; The Sweeney</a:t>
            </a:r>
          </a:p>
          <a:p>
            <a:endParaRPr lang="en-GB" sz="2400" dirty="0">
              <a:solidFill>
                <a:srgbClr val="FF0000"/>
              </a:solidFill>
            </a:endParaRPr>
          </a:p>
          <a:p>
            <a:r>
              <a:rPr lang="en-GB" sz="2400" dirty="0">
                <a:solidFill>
                  <a:srgbClr val="FF0000"/>
                </a:solidFill>
              </a:rPr>
              <a:t>Possible 12 marker questions</a:t>
            </a:r>
          </a:p>
          <a:p>
            <a:endParaRPr lang="en-GB" sz="2400" dirty="0">
              <a:solidFill>
                <a:srgbClr val="FF0000"/>
              </a:solidFill>
            </a:endParaRPr>
          </a:p>
          <a:p>
            <a:r>
              <a:rPr lang="en-GB" sz="2400" dirty="0"/>
              <a:t> To what extent do the characters relate to </a:t>
            </a:r>
            <a:r>
              <a:rPr lang="en-GB" sz="2400" dirty="0" err="1"/>
              <a:t>Propp’s</a:t>
            </a:r>
            <a:r>
              <a:rPr lang="en-GB" sz="2400" dirty="0"/>
              <a:t> character types? Explore the construction and role within the narrative of two characters. [12] </a:t>
            </a:r>
          </a:p>
          <a:p>
            <a:r>
              <a:rPr lang="en-GB" sz="2400" dirty="0"/>
              <a:t>How far does the extract rely on intertextual references of other media products? Explore two references. [12] </a:t>
            </a:r>
          </a:p>
          <a:p>
            <a:endParaRPr lang="en-GB" sz="2400"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8" y="19515"/>
            <a:ext cx="433387" cy="511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48736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0613" y="262845"/>
            <a:ext cx="4333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7531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breakdown</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Media language, media contexts</a:t>
            </a:r>
          </a:p>
        </p:txBody>
      </p:sp>
      <p:sp>
        <p:nvSpPr>
          <p:cNvPr id="4" name="Rectangle 3"/>
          <p:cNvSpPr/>
          <p:nvPr/>
        </p:nvSpPr>
        <p:spPr>
          <a:xfrm>
            <a:off x="356338" y="517222"/>
            <a:ext cx="8407871" cy="3416320"/>
          </a:xfrm>
          <a:prstGeom prst="rect">
            <a:avLst/>
          </a:prstGeom>
        </p:spPr>
        <p:txBody>
          <a:bodyPr wrap="square">
            <a:spAutoFit/>
          </a:bodyPr>
          <a:lstStyle/>
          <a:p>
            <a:pPr algn="ctr"/>
            <a:r>
              <a:rPr lang="en-GB" sz="2400" u="sng" dirty="0"/>
              <a:t>Component 2 Exam</a:t>
            </a:r>
          </a:p>
          <a:p>
            <a:r>
              <a:rPr lang="en-GB" sz="2400" dirty="0"/>
              <a:t>Section A: Crime Drama </a:t>
            </a:r>
            <a:r>
              <a:rPr lang="en-GB" sz="2400" dirty="0">
                <a:solidFill>
                  <a:srgbClr val="FF0000"/>
                </a:solidFill>
              </a:rPr>
              <a:t>Luther &amp; The Sweeney</a:t>
            </a:r>
          </a:p>
          <a:p>
            <a:endParaRPr lang="en-GB" sz="2400" dirty="0">
              <a:solidFill>
                <a:srgbClr val="FF0000"/>
              </a:solidFill>
            </a:endParaRPr>
          </a:p>
          <a:p>
            <a:r>
              <a:rPr lang="en-GB" sz="2400" dirty="0">
                <a:solidFill>
                  <a:srgbClr val="FF0000"/>
                </a:solidFill>
              </a:rPr>
              <a:t>Possible 10 mark Representation questions</a:t>
            </a:r>
          </a:p>
          <a:p>
            <a:r>
              <a:rPr lang="en-GB" sz="2400" dirty="0"/>
              <a:t>How does this extract represent a stereotypical crime drama? Explore specific aspects of media language in your response. [10]</a:t>
            </a:r>
          </a:p>
          <a:p>
            <a:r>
              <a:rPr lang="en-GB" sz="2400" dirty="0"/>
              <a:t>How do crime dramas relate to their audience? Refer to examples you </a:t>
            </a:r>
            <a:r>
              <a:rPr lang="en-GB" sz="2400"/>
              <a:t>have studied[10</a:t>
            </a:r>
            <a:r>
              <a:rPr lang="en-GB" sz="2400" dirty="0"/>
              <a:t>]</a:t>
            </a:r>
          </a:p>
          <a:p>
            <a:endParaRPr lang="en-GB" sz="2400"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8" y="19515"/>
            <a:ext cx="433387" cy="5117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63"/>
            <a:ext cx="48736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0613" y="262845"/>
            <a:ext cx="4333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54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6512" y="0"/>
            <a:ext cx="430887" cy="5143500"/>
          </a:xfrm>
          <a:prstGeom prst="rect">
            <a:avLst/>
          </a:prstGeom>
          <a:solidFill>
            <a:srgbClr val="00B050"/>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Present New Information</a:t>
            </a:r>
          </a:p>
        </p:txBody>
      </p:sp>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breakdown</a:t>
            </a:r>
          </a:p>
        </p:txBody>
      </p:sp>
      <p:pic>
        <p:nvPicPr>
          <p:cNvPr id="8" name="Picture 2" descr="http://www.hastingsacademiestrust.org.uk/images/base/HAT-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3093" y="4642150"/>
            <a:ext cx="1350907" cy="4947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costume, location, genre, femme fatale, </a:t>
            </a:r>
            <a:r>
              <a:rPr lang="en-GB" sz="1600" b="1" dirty="0" err="1">
                <a:solidFill>
                  <a:srgbClr val="7030A0"/>
                </a:solidFill>
                <a:latin typeface="Comic Sans MS" panose="030F0702030302020204" pitchFamily="66" charset="0"/>
              </a:rPr>
              <a:t>Propp</a:t>
            </a:r>
            <a:r>
              <a:rPr lang="en-GB" sz="1600" b="1" dirty="0">
                <a:solidFill>
                  <a:srgbClr val="7030A0"/>
                </a:solidFill>
                <a:latin typeface="Comic Sans MS" panose="030F0702030302020204" pitchFamily="66" charset="0"/>
              </a:rPr>
              <a:t>, Hero</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2902" y="262845"/>
            <a:ext cx="4333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 y="411363"/>
            <a:ext cx="9166288" cy="646331"/>
          </a:xfrm>
          <a:prstGeom prst="rect">
            <a:avLst/>
          </a:prstGeom>
          <a:solidFill>
            <a:srgbClr val="FFC000"/>
          </a:solidFill>
        </p:spPr>
        <p:txBody>
          <a:bodyPr wrap="square" rtlCol="0">
            <a:spAutoFit/>
          </a:bodyPr>
          <a:lstStyle/>
          <a:p>
            <a:r>
              <a:rPr lang="en-GB" sz="1600" b="1" dirty="0"/>
              <a:t>POSSIBLE QUESTIONS…..</a:t>
            </a:r>
          </a:p>
          <a:p>
            <a:r>
              <a:rPr lang="en-GB" sz="2000" b="1" dirty="0"/>
              <a:t>Explore the connotations of the costume of two of the characters in the extract [8]</a:t>
            </a:r>
          </a:p>
        </p:txBody>
      </p:sp>
      <p:sp>
        <p:nvSpPr>
          <p:cNvPr id="11" name="TextBox 10"/>
          <p:cNvSpPr txBox="1"/>
          <p:nvPr/>
        </p:nvSpPr>
        <p:spPr>
          <a:xfrm>
            <a:off x="-36512" y="1111627"/>
            <a:ext cx="9155386" cy="3970318"/>
          </a:xfrm>
          <a:prstGeom prst="rect">
            <a:avLst/>
          </a:prstGeom>
          <a:solidFill>
            <a:srgbClr val="FFFFCC"/>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prstClr val="black"/>
                </a:solidFill>
                <a:effectLst/>
                <a:uLnTx/>
                <a:uFillTx/>
              </a:rPr>
              <a:t>8 MARKS (2 x characters = 4marks each character answer)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800" i="0" u="none" strike="noStrike" kern="0" cap="none" spc="0" normalizeH="0" baseline="0" noProof="0" dirty="0">
                <a:ln>
                  <a:noFill/>
                </a:ln>
                <a:solidFill>
                  <a:schemeClr val="accent4"/>
                </a:solidFill>
                <a:effectLst/>
                <a:uLnTx/>
                <a:uFillTx/>
              </a:rPr>
              <a:t>4 MARKS = 1ST CHARACTER’S COSTUME WITH THE CONNOTATIONS E.G</a:t>
            </a:r>
            <a:r>
              <a:rPr kumimoji="0" lang="en-GB" sz="1800" i="0" u="none" strike="noStrike" kern="0" cap="none" spc="0" normalizeH="0" baseline="0" noProof="0" dirty="0">
                <a:ln>
                  <a:noFill/>
                </a:ln>
                <a:solidFill>
                  <a:prstClr val="black"/>
                </a:solidFill>
                <a:effectLst/>
                <a:uLnTx/>
                <a:uFillTx/>
              </a:rPr>
              <a:t>. </a:t>
            </a:r>
            <a:r>
              <a:rPr lang="en-GB" i="1" kern="0" dirty="0">
                <a:solidFill>
                  <a:srgbClr val="FF0000"/>
                </a:solidFill>
              </a:rPr>
              <a:t>“Luther’s costume of a shirt and tie connotes his official status and authority as a police detective, an undone top button and loosened tie connotes that he is not conventional and doesn’t conform to rules. </a:t>
            </a:r>
            <a:r>
              <a:rPr kumimoji="0" lang="en-GB" sz="1800" i="1" u="none" strike="noStrike" kern="0" cap="none" spc="0" normalizeH="0" baseline="0" noProof="0" dirty="0">
                <a:ln>
                  <a:noFill/>
                </a:ln>
                <a:solidFill>
                  <a:srgbClr val="FF0000"/>
                </a:solidFill>
                <a:effectLst/>
                <a:uLnTx/>
                <a:uFillTx/>
              </a:rPr>
              <a:t> </a:t>
            </a:r>
            <a:r>
              <a:rPr lang="en-GB" i="1" kern="0" dirty="0">
                <a:solidFill>
                  <a:srgbClr val="FF0000"/>
                </a:solidFill>
              </a:rPr>
              <a:t>In the extract, Luther puts his wedding ring back on, this part of his costume connotes his commitment to his wife Zoe, and his reluctance to accept that his marriage is over”.</a:t>
            </a:r>
          </a:p>
          <a:p>
            <a:pPr marL="0" marR="0" lvl="0" indent="0" defTabSz="914400" eaLnBrk="1" fontAlgn="auto" latinLnBrk="0" hangingPunct="1">
              <a:lnSpc>
                <a:spcPct val="100000"/>
              </a:lnSpc>
              <a:spcBef>
                <a:spcPts val="0"/>
              </a:spcBef>
              <a:spcAft>
                <a:spcPts val="0"/>
              </a:spcAft>
              <a:buClrTx/>
              <a:buSzTx/>
              <a:buFontTx/>
              <a:buNone/>
              <a:tabLst/>
              <a:defRPr/>
            </a:pPr>
            <a:r>
              <a:rPr lang="en-GB" i="1" kern="0" dirty="0">
                <a:solidFill>
                  <a:schemeClr val="accent4"/>
                </a:solidFill>
              </a:rPr>
              <a:t>4 MARKS = 2</a:t>
            </a:r>
            <a:r>
              <a:rPr lang="en-GB" i="1" kern="0" baseline="30000" dirty="0">
                <a:solidFill>
                  <a:schemeClr val="accent4"/>
                </a:solidFill>
              </a:rPr>
              <a:t>ND</a:t>
            </a:r>
            <a:r>
              <a:rPr lang="en-GB" i="1" kern="0" dirty="0">
                <a:solidFill>
                  <a:schemeClr val="accent4"/>
                </a:solidFill>
              </a:rPr>
              <a:t> CHARACTERS COSTUME WITH THE CONNOTATIONS E.G</a:t>
            </a:r>
            <a:r>
              <a:rPr lang="en-GB" i="1" kern="0" dirty="0">
                <a:solidFill>
                  <a:prstClr val="black"/>
                </a:solidFill>
              </a:rPr>
              <a:t>. </a:t>
            </a:r>
            <a:r>
              <a:rPr lang="en-GB" i="1" kern="0" dirty="0"/>
              <a:t>“Alice Morgan’s  long, red hair in the extract connotes that she is volatile, dangerous and sexual. It contrasts with her short, messy hair at the beginning of the extract when she is pretending to be innocent.  Alice is wearing a smart jacket, trousers and boots, this gives her a business-like appearance which connotes she is an efficient and ruthless criminal, this is in contrast to when she reported her parents death where she wore an ordinary raincoat and looked dishevelled when she wished to appear vulnerable and innocent, this connotes her ability to disguise herself and her sociopathic nature”.</a:t>
            </a:r>
          </a:p>
        </p:txBody>
      </p:sp>
    </p:spTree>
    <p:extLst>
      <p:ext uri="{BB962C8B-B14F-4D97-AF65-F5344CB8AC3E}">
        <p14:creationId xmlns:p14="http://schemas.microsoft.com/office/powerpoint/2010/main" val="2650479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6512" y="0"/>
            <a:ext cx="430887" cy="5143500"/>
          </a:xfrm>
          <a:prstGeom prst="rect">
            <a:avLst/>
          </a:prstGeom>
          <a:solidFill>
            <a:srgbClr val="00B050"/>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Present New Information</a:t>
            </a:r>
          </a:p>
        </p:txBody>
      </p:sp>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 breakdown</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costume, location, genre, femme fatale, </a:t>
            </a:r>
            <a:r>
              <a:rPr lang="en-GB" sz="1600" b="1" dirty="0" err="1">
                <a:solidFill>
                  <a:srgbClr val="7030A0"/>
                </a:solidFill>
                <a:latin typeface="Comic Sans MS" panose="030F0702030302020204" pitchFamily="66" charset="0"/>
              </a:rPr>
              <a:t>Propp</a:t>
            </a:r>
            <a:r>
              <a:rPr lang="en-GB" sz="1600" b="1" dirty="0">
                <a:solidFill>
                  <a:srgbClr val="7030A0"/>
                </a:solidFill>
                <a:latin typeface="Comic Sans MS" panose="030F0702030302020204" pitchFamily="66" charset="0"/>
              </a:rPr>
              <a:t>, Hero</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2902" y="262845"/>
            <a:ext cx="433387"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 y="411363"/>
            <a:ext cx="9166288" cy="646331"/>
          </a:xfrm>
          <a:prstGeom prst="rect">
            <a:avLst/>
          </a:prstGeom>
          <a:solidFill>
            <a:srgbClr val="FFC000"/>
          </a:solidFill>
        </p:spPr>
        <p:txBody>
          <a:bodyPr wrap="square" rtlCol="0">
            <a:spAutoFit/>
          </a:bodyPr>
          <a:lstStyle/>
          <a:p>
            <a:r>
              <a:rPr lang="en-GB" sz="1600" b="1" dirty="0"/>
              <a:t>POSSIBLE QUESTIONS…..</a:t>
            </a:r>
          </a:p>
          <a:p>
            <a:r>
              <a:rPr lang="en-GB" sz="2000" b="1" dirty="0"/>
              <a:t>Explore the genre conventions in the extract [8]</a:t>
            </a:r>
          </a:p>
        </p:txBody>
      </p:sp>
      <p:sp>
        <p:nvSpPr>
          <p:cNvPr id="11" name="TextBox 10"/>
          <p:cNvSpPr txBox="1"/>
          <p:nvPr/>
        </p:nvSpPr>
        <p:spPr>
          <a:xfrm>
            <a:off x="405906" y="1347614"/>
            <a:ext cx="8712968" cy="3139321"/>
          </a:xfrm>
          <a:prstGeom prst="rect">
            <a:avLst/>
          </a:prstGeom>
          <a:solidFill>
            <a:srgbClr val="FFFFCC"/>
          </a:solidFill>
        </p:spPr>
        <p:txBody>
          <a:bodyPr wrap="square" rtlCol="0">
            <a:spAutoFit/>
          </a:bodyPr>
          <a:lstStyle/>
          <a:p>
            <a:pPr lvl="0">
              <a:defRPr/>
            </a:pPr>
            <a:r>
              <a:rPr lang="en-GB" kern="0" dirty="0"/>
              <a:t>GIVE 2 EXAMPLES = 4 MARKS FOR EACH GENRE CONVENTION IDENTIFIED AND THE CONNOTATIONS/USE OF THOSE IN A CRIME DRAMA</a:t>
            </a:r>
          </a:p>
          <a:p>
            <a:pPr lvl="0">
              <a:defRPr/>
            </a:pPr>
            <a:r>
              <a:rPr lang="en-GB" kern="0" dirty="0">
                <a:solidFill>
                  <a:srgbClr val="7030A0"/>
                </a:solidFill>
              </a:rPr>
              <a:t>1</a:t>
            </a:r>
            <a:r>
              <a:rPr lang="en-GB" kern="0" baseline="30000" dirty="0">
                <a:solidFill>
                  <a:srgbClr val="7030A0"/>
                </a:solidFill>
              </a:rPr>
              <a:t>st</a:t>
            </a:r>
            <a:r>
              <a:rPr lang="en-GB" kern="0" dirty="0">
                <a:solidFill>
                  <a:srgbClr val="7030A0"/>
                </a:solidFill>
              </a:rPr>
              <a:t> 4 marks - E.G. </a:t>
            </a:r>
            <a:r>
              <a:rPr lang="en-GB" b="1" kern="0" dirty="0">
                <a:solidFill>
                  <a:srgbClr val="FF0000"/>
                </a:solidFill>
              </a:rPr>
              <a:t>“The iconic conventions of police cars and police tape at the crime scene connotes that this is a crime drama and that there has been a crime committed at this location. Only police officers and detectives and crime analysts are allowed on the scene and there are victims of crime, in this case Alice Morgan’s parents , who have been murdered by gunshot”</a:t>
            </a:r>
            <a:r>
              <a:rPr lang="en-GB" kern="0" dirty="0">
                <a:solidFill>
                  <a:srgbClr val="FF0000"/>
                </a:solidFill>
              </a:rPr>
              <a:t>. </a:t>
            </a:r>
          </a:p>
          <a:p>
            <a:pPr lvl="0">
              <a:defRPr/>
            </a:pPr>
            <a:r>
              <a:rPr lang="en-GB" kern="0" dirty="0">
                <a:solidFill>
                  <a:srgbClr val="7030A0"/>
                </a:solidFill>
              </a:rPr>
              <a:t>2</a:t>
            </a:r>
            <a:r>
              <a:rPr lang="en-GB" kern="0" baseline="30000" dirty="0">
                <a:solidFill>
                  <a:srgbClr val="7030A0"/>
                </a:solidFill>
              </a:rPr>
              <a:t>nd</a:t>
            </a:r>
            <a:r>
              <a:rPr lang="en-GB" kern="0" dirty="0">
                <a:solidFill>
                  <a:srgbClr val="7030A0"/>
                </a:solidFill>
              </a:rPr>
              <a:t> 4 marks </a:t>
            </a:r>
            <a:r>
              <a:rPr lang="en-GB" kern="0" dirty="0">
                <a:solidFill>
                  <a:srgbClr val="70AD47"/>
                </a:solidFill>
              </a:rPr>
              <a:t>- </a:t>
            </a:r>
            <a:r>
              <a:rPr lang="en-GB" b="1" i="1" kern="0" dirty="0"/>
              <a:t>E.G. “The show is named after the protagonist, Luther is a detective with personal problems, he has a failed marriage and is emotionally unstable, perhaps even suicidal. He has a younger sidekick who looks up to him and has a group of allies who help him (the police unit itself; Benny, Guv (Boss DSI Rose Teller, DCI Ian Reed)”.</a:t>
            </a:r>
          </a:p>
        </p:txBody>
      </p:sp>
    </p:spTree>
    <p:extLst>
      <p:ext uri="{BB962C8B-B14F-4D97-AF65-F5344CB8AC3E}">
        <p14:creationId xmlns:p14="http://schemas.microsoft.com/office/powerpoint/2010/main" val="2548936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Masthead, coverlines, main image</a:t>
            </a:r>
          </a:p>
        </p:txBody>
      </p:sp>
      <p:sp>
        <p:nvSpPr>
          <p:cNvPr id="2" name="TextBox 1"/>
          <p:cNvSpPr txBox="1"/>
          <p:nvPr/>
        </p:nvSpPr>
        <p:spPr>
          <a:xfrm>
            <a:off x="669699" y="468272"/>
            <a:ext cx="7502701" cy="4524315"/>
          </a:xfrm>
          <a:prstGeom prst="rect">
            <a:avLst/>
          </a:prstGeom>
          <a:noFill/>
        </p:spPr>
        <p:txBody>
          <a:bodyPr wrap="square" rtlCol="0">
            <a:spAutoFit/>
          </a:bodyPr>
          <a:lstStyle/>
          <a:p>
            <a:pPr algn="ctr"/>
            <a:r>
              <a:rPr lang="en-US" altLang="en-US" sz="4000" b="1" u="sng" dirty="0"/>
              <a:t>Task:</a:t>
            </a:r>
          </a:p>
          <a:p>
            <a:pPr marL="514350" indent="-514350" algn="ctr">
              <a:buAutoNum type="arabicPeriod"/>
            </a:pPr>
            <a:r>
              <a:rPr lang="en-US" altLang="en-US" sz="2800" b="1" dirty="0"/>
              <a:t>Log onto Seneca and complete the Television Section 3.1.1-3.1.5</a:t>
            </a:r>
          </a:p>
          <a:p>
            <a:pPr marL="514350" indent="-514350" algn="ctr">
              <a:buAutoNum type="arabicPeriod"/>
            </a:pPr>
            <a:endParaRPr lang="en-US" altLang="en-US" sz="2800" b="1" dirty="0"/>
          </a:p>
          <a:p>
            <a:pPr algn="ctr"/>
            <a:r>
              <a:rPr lang="en-US" altLang="en-US" sz="2800" b="1" dirty="0"/>
              <a:t>Following the completion of  your tasks or at the end of one of the sections, consider the following questions and discuss how you would answer them with a partner;</a:t>
            </a:r>
          </a:p>
          <a:p>
            <a:pPr algn="ctr"/>
            <a:endParaRPr lang="en-US" altLang="en-US" sz="2400" dirty="0"/>
          </a:p>
          <a:p>
            <a:pPr algn="ctr"/>
            <a:endParaRPr lang="en-US" altLang="en-US" sz="2800" dirty="0"/>
          </a:p>
        </p:txBody>
      </p:sp>
      <p:sp>
        <p:nvSpPr>
          <p:cNvPr id="9" name="TextBox 8"/>
          <p:cNvSpPr txBox="1"/>
          <p:nvPr/>
        </p:nvSpPr>
        <p:spPr>
          <a:xfrm>
            <a:off x="-36512" y="0"/>
            <a:ext cx="430887" cy="5143500"/>
          </a:xfrm>
          <a:prstGeom prst="rect">
            <a:avLst/>
          </a:prstGeom>
          <a:solidFill>
            <a:srgbClr val="3366FF"/>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Construct </a:t>
            </a:r>
            <a:r>
              <a:rPr lang="en-GB" sz="1600" dirty="0" err="1">
                <a:solidFill>
                  <a:schemeClr val="bg1"/>
                </a:solidFill>
                <a:effectLst>
                  <a:outerShdw blurRad="38100" dist="38100" dir="2700000" algn="tl">
                    <a:srgbClr val="000000">
                      <a:alpha val="43137"/>
                    </a:srgbClr>
                  </a:outerShdw>
                </a:effectLst>
                <a:latin typeface="Comic Sans MS" panose="030F0702030302020204" pitchFamily="66" charset="0"/>
              </a:rPr>
              <a:t>Meaningyour</a:t>
            </a: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 </a:t>
            </a:r>
          </a:p>
        </p:txBody>
      </p:sp>
      <p:sp>
        <p:nvSpPr>
          <p:cNvPr id="7" name="TextBox 6"/>
          <p:cNvSpPr txBox="1"/>
          <p:nvPr/>
        </p:nvSpPr>
        <p:spPr>
          <a:xfrm>
            <a:off x="5231185" y="277001"/>
            <a:ext cx="3549134" cy="461665"/>
          </a:xfrm>
          <a:prstGeom prst="rect">
            <a:avLst/>
          </a:prstGeom>
          <a:solidFill>
            <a:srgbClr val="FFC000"/>
          </a:solidFill>
        </p:spPr>
        <p:txBody>
          <a:bodyPr wrap="square" rtlCol="0">
            <a:spAutoFit/>
          </a:bodyPr>
          <a:lstStyle/>
          <a:p>
            <a:r>
              <a:rPr lang="en-GB" sz="2400" b="1" dirty="0"/>
              <a:t>Exam timings </a:t>
            </a:r>
            <a:r>
              <a:rPr lang="en-GB" sz="2400" b="1" dirty="0" err="1"/>
              <a:t>ppt</a:t>
            </a:r>
            <a:r>
              <a:rPr lang="en-GB" sz="2400" b="1" dirty="0"/>
              <a:t> here</a:t>
            </a:r>
          </a:p>
        </p:txBody>
      </p:sp>
    </p:spTree>
    <p:extLst>
      <p:ext uri="{BB962C8B-B14F-4D97-AF65-F5344CB8AC3E}">
        <p14:creationId xmlns:p14="http://schemas.microsoft.com/office/powerpoint/2010/main" val="3352838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6"/>
          <p:cNvSpPr>
            <a:spLocks noGrp="1"/>
          </p:cNvSpPr>
          <p:nvPr>
            <p:ph type="dt" sz="half" idx="10"/>
          </p:nvPr>
        </p:nvSpPr>
        <p:spPr>
          <a:xfrm>
            <a:off x="6679745" y="-20538"/>
            <a:ext cx="2661408" cy="248949"/>
          </a:xfrm>
        </p:spPr>
        <p:txBody>
          <a:bodyPr/>
          <a:lstStyle/>
          <a:p>
            <a:fld id="{3747CFC3-1E2F-42A4-9120-0DC3ECCFA786}" type="datetime2">
              <a:rPr lang="en-GB" sz="1400" smtClean="0">
                <a:solidFill>
                  <a:schemeClr val="tx1"/>
                </a:solidFill>
              </a:rPr>
              <a:t>Tuesday, 31 March 2020</a:t>
            </a:fld>
            <a:endParaRPr lang="en-GB" sz="1400" dirty="0">
              <a:solidFill>
                <a:schemeClr val="tx1"/>
              </a:solidFill>
            </a:endParaRPr>
          </a:p>
        </p:txBody>
      </p:sp>
      <p:sp>
        <p:nvSpPr>
          <p:cNvPr id="10" name="TextBox 9"/>
          <p:cNvSpPr txBox="1"/>
          <p:nvPr/>
        </p:nvSpPr>
        <p:spPr>
          <a:xfrm>
            <a:off x="394375" y="0"/>
            <a:ext cx="6209019" cy="369332"/>
          </a:xfrm>
          <a:prstGeom prst="rect">
            <a:avLst/>
          </a:prstGeom>
          <a:solidFill>
            <a:srgbClr val="FFFF99"/>
          </a:solidFill>
          <a:ln>
            <a:solidFill>
              <a:schemeClr val="tx1"/>
            </a:solidFill>
          </a:ln>
        </p:spPr>
        <p:txBody>
          <a:bodyPr wrap="square" rtlCol="0">
            <a:spAutoFit/>
          </a:bodyPr>
          <a:lstStyle/>
          <a:p>
            <a:r>
              <a:rPr lang="en-GB" dirty="0">
                <a:latin typeface="Comic Sans MS" panose="030F0702030302020204" pitchFamily="66" charset="0"/>
              </a:rPr>
              <a:t>What?: Component 2 exam</a:t>
            </a:r>
          </a:p>
        </p:txBody>
      </p:sp>
      <p:sp>
        <p:nvSpPr>
          <p:cNvPr id="15" name="TextBox 14"/>
          <p:cNvSpPr txBox="1"/>
          <p:nvPr/>
        </p:nvSpPr>
        <p:spPr>
          <a:xfrm rot="5400000">
            <a:off x="6813550" y="2243771"/>
            <a:ext cx="4272093" cy="338554"/>
          </a:xfrm>
          <a:prstGeom prst="rect">
            <a:avLst/>
          </a:prstGeom>
          <a:solidFill>
            <a:schemeClr val="accent6">
              <a:lumMod val="75000"/>
            </a:schemeClr>
          </a:solidFill>
          <a:ln w="12700">
            <a:solidFill>
              <a:schemeClr val="tx1"/>
            </a:solidFill>
          </a:ln>
        </p:spPr>
        <p:txBody>
          <a:bodyPr wrap="square" rtlCol="0">
            <a:spAutoFit/>
          </a:bodyPr>
          <a:lstStyle/>
          <a:p>
            <a:pPr algn="ctr"/>
            <a:r>
              <a:rPr lang="en-GB" sz="1600" dirty="0">
                <a:solidFill>
                  <a:schemeClr val="bg1"/>
                </a:solidFill>
                <a:latin typeface="Comic Sans MS" panose="030F0702030302020204" pitchFamily="66" charset="0"/>
              </a:rPr>
              <a:t>Pair Work </a:t>
            </a:r>
          </a:p>
        </p:txBody>
      </p:sp>
      <p:sp>
        <p:nvSpPr>
          <p:cNvPr id="17" name="TextBox 16"/>
          <p:cNvSpPr txBox="1"/>
          <p:nvPr/>
        </p:nvSpPr>
        <p:spPr>
          <a:xfrm>
            <a:off x="394375" y="4804946"/>
            <a:ext cx="7376652" cy="338554"/>
          </a:xfrm>
          <a:prstGeom prst="rect">
            <a:avLst/>
          </a:prstGeom>
          <a:noFill/>
          <a:ln w="9525">
            <a:solidFill>
              <a:srgbClr val="7030A0"/>
            </a:solidFill>
          </a:ln>
        </p:spPr>
        <p:txBody>
          <a:bodyPr wrap="square" rtlCol="0">
            <a:spAutoFit/>
          </a:bodyPr>
          <a:lstStyle/>
          <a:p>
            <a:pPr algn="ctr"/>
            <a:r>
              <a:rPr lang="en-GB" sz="1600" b="1" dirty="0">
                <a:solidFill>
                  <a:srgbClr val="7030A0"/>
                </a:solidFill>
                <a:latin typeface="Comic Sans MS" panose="030F0702030302020204" pitchFamily="66" charset="0"/>
              </a:rPr>
              <a:t>KEY WORDS: public service broadcaster,</a:t>
            </a:r>
          </a:p>
        </p:txBody>
      </p:sp>
      <p:sp>
        <p:nvSpPr>
          <p:cNvPr id="2" name="TextBox 1"/>
          <p:cNvSpPr txBox="1"/>
          <p:nvPr/>
        </p:nvSpPr>
        <p:spPr>
          <a:xfrm>
            <a:off x="669699" y="468272"/>
            <a:ext cx="7502701" cy="4031873"/>
          </a:xfrm>
          <a:prstGeom prst="rect">
            <a:avLst/>
          </a:prstGeom>
          <a:noFill/>
        </p:spPr>
        <p:txBody>
          <a:bodyPr wrap="square" rtlCol="0">
            <a:spAutoFit/>
          </a:bodyPr>
          <a:lstStyle/>
          <a:p>
            <a:r>
              <a:rPr lang="en-GB" sz="1600" b="1" dirty="0">
                <a:solidFill>
                  <a:srgbClr val="FF0000"/>
                </a:solidFill>
              </a:rPr>
              <a:t>In pairs discuss how you would answer the following 3 questions…</a:t>
            </a:r>
          </a:p>
          <a:p>
            <a:r>
              <a:rPr lang="en-GB" sz="1600" b="1" dirty="0"/>
              <a:t>How can funding affect the production values of crime dramas?</a:t>
            </a:r>
          </a:p>
          <a:p>
            <a:r>
              <a:rPr lang="en-GB" sz="1600" dirty="0"/>
              <a:t>Consider the following;</a:t>
            </a:r>
          </a:p>
          <a:p>
            <a:r>
              <a:rPr lang="en-GB" sz="1600" dirty="0"/>
              <a:t>Luther is made by the BBC (PSB paid by a TV Licence)</a:t>
            </a:r>
          </a:p>
          <a:p>
            <a:r>
              <a:rPr lang="en-GB" sz="1600" dirty="0"/>
              <a:t>Average household pays £150 per year for this</a:t>
            </a:r>
          </a:p>
          <a:p>
            <a:r>
              <a:rPr lang="en-GB" sz="1600" dirty="0"/>
              <a:t>40% of the BBC revenue comes from Crime Dramas</a:t>
            </a:r>
          </a:p>
          <a:p>
            <a:r>
              <a:rPr lang="en-GB" sz="1600" dirty="0"/>
              <a:t>The BBC is well known for producing high budget Crime dramas which gain acclaim e.g. Luther, Line of Duty, The Bodyguard, Silent Witness to name a few.</a:t>
            </a:r>
          </a:p>
          <a:p>
            <a:endParaRPr lang="en-GB" sz="1600" dirty="0"/>
          </a:p>
          <a:p>
            <a:r>
              <a:rPr lang="en-GB" sz="1600" b="1" dirty="0"/>
              <a:t>How do crime dramas appeal to different audiences? Refer to  examples you have studied to support your response</a:t>
            </a:r>
          </a:p>
          <a:p>
            <a:r>
              <a:rPr lang="en-GB" sz="1600" dirty="0"/>
              <a:t>Consider the following;</a:t>
            </a:r>
          </a:p>
          <a:p>
            <a:r>
              <a:rPr lang="en-GB" sz="1600" dirty="0"/>
              <a:t>Uses and Gratifications</a:t>
            </a:r>
          </a:p>
          <a:p>
            <a:r>
              <a:rPr lang="en-GB" sz="1600" dirty="0"/>
              <a:t>Age of target audience 25-40</a:t>
            </a:r>
          </a:p>
          <a:p>
            <a:r>
              <a:rPr lang="en-GB" sz="1600" dirty="0"/>
              <a:t>Netflix binge watching (perhaps a different audience to the ones that watch on normal BBC1)</a:t>
            </a:r>
            <a:r>
              <a:rPr lang="en-GB" sz="1600" b="1" dirty="0"/>
              <a:t>.</a:t>
            </a:r>
            <a:endParaRPr lang="en-GB" sz="1600" dirty="0"/>
          </a:p>
        </p:txBody>
      </p:sp>
      <p:sp>
        <p:nvSpPr>
          <p:cNvPr id="9" name="TextBox 8"/>
          <p:cNvSpPr txBox="1"/>
          <p:nvPr/>
        </p:nvSpPr>
        <p:spPr>
          <a:xfrm>
            <a:off x="-36512" y="0"/>
            <a:ext cx="430887" cy="5143500"/>
          </a:xfrm>
          <a:prstGeom prst="rect">
            <a:avLst/>
          </a:prstGeom>
          <a:solidFill>
            <a:srgbClr val="3366FF"/>
          </a:solidFill>
          <a:ln w="6350">
            <a:solidFill>
              <a:schemeClr val="tx1"/>
            </a:solidFill>
          </a:ln>
        </p:spPr>
        <p:txBody>
          <a:bodyPr vert="vert270" wrap="square" rtlCol="0">
            <a:spAutoFit/>
          </a:bodyPr>
          <a:lstStyle/>
          <a:p>
            <a:pPr algn="ct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Construct </a:t>
            </a:r>
            <a:r>
              <a:rPr lang="en-GB" sz="1600" dirty="0" err="1">
                <a:solidFill>
                  <a:schemeClr val="bg1"/>
                </a:solidFill>
                <a:effectLst>
                  <a:outerShdw blurRad="38100" dist="38100" dir="2700000" algn="tl">
                    <a:srgbClr val="000000">
                      <a:alpha val="43137"/>
                    </a:srgbClr>
                  </a:outerShdw>
                </a:effectLst>
                <a:latin typeface="Comic Sans MS" panose="030F0702030302020204" pitchFamily="66" charset="0"/>
              </a:rPr>
              <a:t>Meaningyour</a:t>
            </a:r>
            <a:r>
              <a:rPr lang="en-GB" sz="1600" dirty="0">
                <a:solidFill>
                  <a:schemeClr val="bg1"/>
                </a:solidFill>
                <a:effectLst>
                  <a:outerShdw blurRad="38100" dist="38100" dir="2700000" algn="tl">
                    <a:srgbClr val="000000">
                      <a:alpha val="43137"/>
                    </a:srgbClr>
                  </a:outerShdw>
                </a:effectLst>
                <a:latin typeface="Comic Sans MS" panose="030F0702030302020204" pitchFamily="66"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571"/>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5" y="-14572"/>
            <a:ext cx="49371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475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ABEFFD93DCD34C9DFD9EDA71363422" ma:contentTypeVersion="7" ma:contentTypeDescription="Create a new document." ma:contentTypeScope="" ma:versionID="dbaddfabd37ccf12101cd9ec1d561a7f">
  <xsd:schema xmlns:xsd="http://www.w3.org/2001/XMLSchema" xmlns:xs="http://www.w3.org/2001/XMLSchema" xmlns:p="http://schemas.microsoft.com/office/2006/metadata/properties" xmlns:ns3="69a525e7-6623-4432-b7e7-3316d4bd21e7" targetNamespace="http://schemas.microsoft.com/office/2006/metadata/properties" ma:root="true" ma:fieldsID="4892f69b2864985d1c45f7ddecc6ec63" ns3:_="">
    <xsd:import namespace="69a525e7-6623-4432-b7e7-3316d4bd21e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a525e7-6623-4432-b7e7-3316d4bd21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4EBC7F8-A25C-485F-A2FF-E08DD694F6BA}">
  <ds:schemaRefs>
    <ds:schemaRef ds:uri="http://schemas.microsoft.com/sharepoint/v3/contenttype/forms"/>
  </ds:schemaRefs>
</ds:datastoreItem>
</file>

<file path=customXml/itemProps2.xml><?xml version="1.0" encoding="utf-8"?>
<ds:datastoreItem xmlns:ds="http://schemas.openxmlformats.org/officeDocument/2006/customXml" ds:itemID="{08DDBA54-34F0-4FB5-948C-F84E2427C6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a525e7-6623-4432-b7e7-3316d4bd21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8D050B-0C99-4251-BC93-8D43092329B4}">
  <ds:schemaRefs>
    <ds:schemaRef ds:uri="69a525e7-6623-4432-b7e7-3316d4bd21e7"/>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6970</TotalTime>
  <Words>5389</Words>
  <Application>Microsoft Office PowerPoint</Application>
  <PresentationFormat>On-screen Show (16:9)</PresentationFormat>
  <Paragraphs>459</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Beale</dc:creator>
  <cp:lastModifiedBy>Toni-Louise</cp:lastModifiedBy>
  <cp:revision>194</cp:revision>
  <dcterms:created xsi:type="dcterms:W3CDTF">2015-09-08T19:04:36Z</dcterms:created>
  <dcterms:modified xsi:type="dcterms:W3CDTF">2020-03-31T08:31:26Z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0x0101003AABEFFD93DCD34C9DFD9EDA71363422</vt:lpwstr>
  </property>
</Properties>
</file>