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4" r:id="rId4"/>
  </p:sldMasterIdLst>
  <p:sldIdLst>
    <p:sldId id="257" r:id="rId5"/>
    <p:sldId id="262" r:id="rId6"/>
    <p:sldId id="263" r:id="rId7"/>
    <p:sldId id="264" r:id="rId8"/>
    <p:sldId id="265" r:id="rId9"/>
    <p:sldId id="267" r:id="rId10"/>
    <p:sldId id="268" r:id="rId11"/>
    <p:sldId id="269"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529"/>
    <a:srgbClr val="2B3922"/>
    <a:srgbClr val="2E3722"/>
    <a:srgbClr val="FCF7F1"/>
    <a:srgbClr val="B8D233"/>
    <a:srgbClr val="5CC6D6"/>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36" d="100"/>
          <a:sy n="36" d="100"/>
        </p:scale>
        <p:origin x="1128"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EA0C0817-A112-4847-8014-A94B7D2A4EA3}" type="datetime1">
              <a:rPr lang="en-US" smtClean="0"/>
              <a:t>6/23/2020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7194327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FA2B21-3FCD-4721-B95C-427943F61125}" type="datetime1">
              <a:rPr lang="en-US" smtClean="0"/>
              <a:t>6/23/2020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8798047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F6FA2B21-3FCD-4721-B95C-427943F61125}" type="datetime1">
              <a:rPr lang="en-US" smtClean="0"/>
              <a:t>6/23/2020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3532554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F6FA2B21-3FCD-4721-B95C-427943F61125}" type="datetime1">
              <a:rPr lang="en-US" smtClean="0"/>
              <a:t>6/23/2020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34B7E4EF-A1BD-40F4-AB7B-04F084DD991D}" type="slidenum">
              <a:rPr lang="en-US" smtClean="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268183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F6FA2B21-3FCD-4721-B95C-427943F61125}" type="datetime1">
              <a:rPr lang="en-US" smtClean="0"/>
              <a:t>6/23/2020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5914541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6FA2B21-3FCD-4721-B95C-427943F61125}" type="datetime1">
              <a:rPr lang="en-US" smtClean="0"/>
              <a:t>6/23/2020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1390659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6FA2B21-3FCD-4721-B95C-427943F61125}" type="datetime1">
              <a:rPr lang="en-US" smtClean="0"/>
              <a:t>6/23/2020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5559969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FA2B21-3FCD-4721-B95C-427943F61125}" type="datetime1">
              <a:rPr lang="en-US" smtClean="0"/>
              <a:t>6/23/2020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1281291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F6FA2B21-3FCD-4721-B95C-427943F61125}" type="datetime1">
              <a:rPr lang="en-US" smtClean="0"/>
              <a:t>6/23/2020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7581065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6/23/2020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232992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D9C646AA-F36E-4540-911D-FFFC0A0EF24A}" type="datetime1">
              <a:rPr lang="en-US" smtClean="0"/>
              <a:t>6/23/2020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1530063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6/23/2020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3511552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6/23/2020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511630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6/23/2020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9020335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6/23/2020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3855351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8D12A6-918A-48BD-8CB9-CA713993B0EA}" type="datetime1">
              <a:rPr lang="en-US" smtClean="0"/>
              <a:t>6/23/2020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7528626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78CE86-875F-4587-BCF6-FA054AFC0D53}" type="datetime1">
              <a:rPr lang="en-US" smtClean="0"/>
              <a:pPr/>
              <a:t>6/23/2020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5975824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6FA2B21-3FCD-4721-B95C-427943F61125}" type="datetime1">
              <a:rPr lang="en-US" smtClean="0"/>
              <a:t>6/23/2020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634548389"/>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Lst>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hf sldNum="0"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8.jpg"/><Relationship Id="rId1" Type="http://schemas.openxmlformats.org/officeDocument/2006/relationships/slideLayout" Target="../slideLayouts/slideLayout9.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ujREEgxEP7g" TargetMode="External"/><Relationship Id="rId2" Type="http://schemas.openxmlformats.org/officeDocument/2006/relationships/image" Target="../media/image1.png"/><Relationship Id="rId1" Type="http://schemas.openxmlformats.org/officeDocument/2006/relationships/slideLayout" Target="../slideLayouts/slideLayout9.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9.xml"/><Relationship Id="rId1" Type="http://schemas.openxmlformats.org/officeDocument/2006/relationships/video" Target="https://www.youtube.com/embed/ujREEgxEP7g?feature=oembed" TargetMode="External"/><Relationship Id="rId5" Type="http://schemas.openxmlformats.org/officeDocument/2006/relationships/image" Target="../media/image16.pn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bstract image">
            <a:extLst>
              <a:ext uri="{FF2B5EF4-FFF2-40B4-BE49-F238E27FC236}">
                <a16:creationId xmlns:a16="http://schemas.microsoft.com/office/drawing/2014/main" id="{8045422F-7258-40AC-BD2E-2469AA448922}"/>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a:stretch/>
        </p:blipFill>
        <p:spPr>
          <a:xfrm>
            <a:off x="-123806" y="109209"/>
            <a:ext cx="12315805" cy="6857990"/>
          </a:xfrm>
          <a:prstGeom prst="rect">
            <a:avLst/>
          </a:prstGeom>
        </p:spPr>
      </p:pic>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371600" y="2237173"/>
            <a:ext cx="9448800" cy="2602062"/>
          </a:xfrm>
        </p:spPr>
        <p:txBody>
          <a:bodyPr>
            <a:normAutofit fontScale="90000"/>
          </a:bodyPr>
          <a:lstStyle/>
          <a:p>
            <a:pPr algn="ctr"/>
            <a:r>
              <a:rPr lang="en-US" u="sng" dirty="0"/>
              <a:t>Performing arts- dance activity 1</a:t>
            </a:r>
            <a:br>
              <a:rPr lang="en-US" u="sng" dirty="0"/>
            </a:br>
            <a:br>
              <a:rPr lang="en-US" dirty="0"/>
            </a:br>
            <a:r>
              <a:rPr lang="en-US" b="1" dirty="0"/>
              <a:t>DUE IN 27</a:t>
            </a:r>
            <a:r>
              <a:rPr lang="en-US" b="1" baseline="30000" dirty="0"/>
              <a:t>th</a:t>
            </a:r>
            <a:r>
              <a:rPr lang="en-US" b="1" dirty="0"/>
              <a:t> APRIL(AFTER EASTER HOLIDAY)</a:t>
            </a:r>
          </a:p>
        </p:txBody>
      </p:sp>
    </p:spTree>
    <p:extLst>
      <p:ext uri="{BB962C8B-B14F-4D97-AF65-F5344CB8AC3E}">
        <p14:creationId xmlns:p14="http://schemas.microsoft.com/office/powerpoint/2010/main" val="25842807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16">
            <a:extLst>
              <a:ext uri="{FF2B5EF4-FFF2-40B4-BE49-F238E27FC236}">
                <a16:creationId xmlns:a16="http://schemas.microsoft.com/office/drawing/2014/main" id="{CFD580F5-E7BF-4C1D-BEFD-4A4601EBA8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10" name="Title 2">
            <a:extLst>
              <a:ext uri="{FF2B5EF4-FFF2-40B4-BE49-F238E27FC236}">
                <a16:creationId xmlns:a16="http://schemas.microsoft.com/office/drawing/2014/main" id="{0CD6D42B-EC23-48E7-B299-5C7DE2B94DED}"/>
              </a:ext>
            </a:extLst>
          </p:cNvPr>
          <p:cNvSpPr>
            <a:spLocks noGrp="1"/>
          </p:cNvSpPr>
          <p:nvPr>
            <p:ph type="title"/>
          </p:nvPr>
        </p:nvSpPr>
        <p:spPr>
          <a:xfrm>
            <a:off x="685799" y="764373"/>
            <a:ext cx="3977639" cy="1600200"/>
          </a:xfrm>
        </p:spPr>
        <p:txBody>
          <a:bodyPr vert="horz" lIns="91440" tIns="45720" rIns="91440" bIns="45720" rtlCol="0" anchor="b">
            <a:normAutofit/>
          </a:bodyPr>
          <a:lstStyle/>
          <a:p>
            <a:r>
              <a:rPr lang="en-US" b="1" u="sng"/>
              <a:t>The history of Hip-Hop Dance</a:t>
            </a:r>
          </a:p>
        </p:txBody>
      </p:sp>
      <p:sp>
        <p:nvSpPr>
          <p:cNvPr id="12" name="Text Placeholder 3">
            <a:extLst>
              <a:ext uri="{FF2B5EF4-FFF2-40B4-BE49-F238E27FC236}">
                <a16:creationId xmlns:a16="http://schemas.microsoft.com/office/drawing/2014/main" id="{4A4525B3-8599-4003-A505-0A336BF2A24B}"/>
              </a:ext>
            </a:extLst>
          </p:cNvPr>
          <p:cNvSpPr>
            <a:spLocks noGrp="1"/>
          </p:cNvSpPr>
          <p:nvPr>
            <p:ph type="body" sz="half" idx="2"/>
          </p:nvPr>
        </p:nvSpPr>
        <p:spPr>
          <a:xfrm>
            <a:off x="685800" y="2364573"/>
            <a:ext cx="3977639" cy="3854112"/>
          </a:xfrm>
        </p:spPr>
        <p:txBody>
          <a:bodyPr vert="horz" lIns="91440" tIns="45720" rIns="91440" bIns="45720" rtlCol="0">
            <a:normAutofit/>
          </a:bodyPr>
          <a:lstStyle/>
          <a:p>
            <a:pPr indent="-228600">
              <a:buFont typeface="Arial" panose="020B0604020202020204" pitchFamily="34" charset="0"/>
              <a:buChar char="•"/>
            </a:pPr>
            <a:r>
              <a:rPr lang="en-US" b="1"/>
              <a:t>Hip Hop dance includes a wide range of "street dance" styles that are associated with the Hip Hop culture born in New York City in the mid-'70s</a:t>
            </a:r>
          </a:p>
          <a:p>
            <a:pPr indent="-228600">
              <a:buFont typeface="Arial" panose="020B0604020202020204" pitchFamily="34" charset="0"/>
              <a:buChar char="•"/>
            </a:pPr>
            <a:r>
              <a:rPr lang="en-US" b="1"/>
              <a:t>Traditionally, the original dance of Hip Hop was Breaking, which was the predominant style from the 1970s until the mid-'80s.</a:t>
            </a:r>
          </a:p>
        </p:txBody>
      </p:sp>
      <p:sp useBgFill="1">
        <p:nvSpPr>
          <p:cNvPr id="22" name="Rectangle 18">
            <a:extLst>
              <a:ext uri="{FF2B5EF4-FFF2-40B4-BE49-F238E27FC236}">
                <a16:creationId xmlns:a16="http://schemas.microsoft.com/office/drawing/2014/main" id="{8D25211A-4CA0-4B53-82BB-1EE7C7F3C7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1379" y="0"/>
            <a:ext cx="724061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Placeholder 4" descr="A dog walking on a sidewalk&#10;&#10;Description automatically generated">
            <a:extLst>
              <a:ext uri="{FF2B5EF4-FFF2-40B4-BE49-F238E27FC236}">
                <a16:creationId xmlns:a16="http://schemas.microsoft.com/office/drawing/2014/main" id="{3D7883ED-4A04-4881-8B2E-1E6DD489B0A1}"/>
              </a:ext>
            </a:extLst>
          </p:cNvPr>
          <p:cNvPicPr>
            <a:picLocks noGrp="1" noChangeAspect="1"/>
          </p:cNvPicPr>
          <p:nvPr>
            <p:ph idx="1"/>
          </p:nvPr>
        </p:nvPicPr>
        <p:blipFill rotWithShape="1">
          <a:blip r:embed="rId3"/>
          <a:srcRect l="20316" r="23189"/>
          <a:stretch/>
        </p:blipFill>
        <p:spPr>
          <a:xfrm>
            <a:off x="5304147" y="10"/>
            <a:ext cx="6887853" cy="6857990"/>
          </a:xfrm>
          <a:prstGeom prst="rect">
            <a:avLst/>
          </a:prstGeom>
          <a:noFill/>
        </p:spPr>
      </p:pic>
    </p:spTree>
    <p:extLst>
      <p:ext uri="{BB962C8B-B14F-4D97-AF65-F5344CB8AC3E}">
        <p14:creationId xmlns:p14="http://schemas.microsoft.com/office/powerpoint/2010/main" val="37064619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erson riding a skateboard up the side of a building&#10;&#10;Description automatically generated">
            <a:extLst>
              <a:ext uri="{FF2B5EF4-FFF2-40B4-BE49-F238E27FC236}">
                <a16:creationId xmlns:a16="http://schemas.microsoft.com/office/drawing/2014/main" id="{5B72855C-A079-4E11-8377-6E881430A042}"/>
              </a:ext>
            </a:extLst>
          </p:cNvPr>
          <p:cNvPicPr>
            <a:picLocks noGrp="1" noChangeAspect="1"/>
          </p:cNvPicPr>
          <p:nvPr>
            <p:ph sz="half" idx="1"/>
          </p:nvPr>
        </p:nvPicPr>
        <p:blipFill rotWithShape="1">
          <a:blip r:embed="rId2"/>
          <a:stretch/>
        </p:blipFill>
        <p:spPr>
          <a:xfrm>
            <a:off x="2319337" y="2834481"/>
            <a:ext cx="2066925" cy="2743200"/>
          </a:xfrm>
          <a:noFill/>
        </p:spPr>
      </p:pic>
      <p:sp>
        <p:nvSpPr>
          <p:cNvPr id="4" name="Text Placeholder 3">
            <a:extLst>
              <a:ext uri="{FF2B5EF4-FFF2-40B4-BE49-F238E27FC236}">
                <a16:creationId xmlns:a16="http://schemas.microsoft.com/office/drawing/2014/main" id="{8399E52D-DC28-4B3F-9392-4A5DF169DF08}"/>
              </a:ext>
            </a:extLst>
          </p:cNvPr>
          <p:cNvSpPr>
            <a:spLocks noGrp="1"/>
          </p:cNvSpPr>
          <p:nvPr>
            <p:ph sz="half" idx="2"/>
          </p:nvPr>
        </p:nvSpPr>
        <p:spPr>
          <a:xfrm>
            <a:off x="6461760" y="985520"/>
            <a:ext cx="4663440" cy="4866640"/>
          </a:xfrm>
        </p:spPr>
        <p:txBody>
          <a:bodyPr>
            <a:normAutofit fontScale="92500"/>
          </a:bodyPr>
          <a:lstStyle/>
          <a:p>
            <a:endParaRPr lang="en-GB" b="1" dirty="0"/>
          </a:p>
          <a:p>
            <a:r>
              <a:rPr lang="en-GB" b="1" dirty="0"/>
              <a:t>Originally performed to Funk and Rock "breaks", the music was more up-tempo and lent itself to what the dancers would refer to as "going off".</a:t>
            </a:r>
          </a:p>
          <a:p>
            <a:endParaRPr lang="en-GB" b="1" dirty="0"/>
          </a:p>
          <a:p>
            <a:endParaRPr lang="en-GB" b="1" dirty="0"/>
          </a:p>
          <a:p>
            <a:pPr marL="0" indent="0">
              <a:buNone/>
            </a:pPr>
            <a:endParaRPr lang="en-GB" b="1" dirty="0"/>
          </a:p>
          <a:p>
            <a:r>
              <a:rPr lang="en-GB" b="1" dirty="0"/>
              <a:t>Breaking increasingly began to die out in the mid to late '80s as the culture changed. The music was slowing down, being replaced by more of a "head nod" or "boom bap" sound.</a:t>
            </a:r>
          </a:p>
        </p:txBody>
      </p:sp>
    </p:spTree>
    <p:extLst>
      <p:ext uri="{BB962C8B-B14F-4D97-AF65-F5344CB8AC3E}">
        <p14:creationId xmlns:p14="http://schemas.microsoft.com/office/powerpoint/2010/main" val="3320412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group of people jumping in the air&#10;&#10;Description automatically generated">
            <a:extLst>
              <a:ext uri="{FF2B5EF4-FFF2-40B4-BE49-F238E27FC236}">
                <a16:creationId xmlns:a16="http://schemas.microsoft.com/office/drawing/2014/main" id="{5D4A3AB4-5481-4CEC-B8A8-D06F6E9F8E9E}"/>
              </a:ext>
            </a:extLst>
          </p:cNvPr>
          <p:cNvPicPr>
            <a:picLocks noGrp="1" noChangeAspect="1"/>
          </p:cNvPicPr>
          <p:nvPr>
            <p:ph type="pic" idx="1"/>
          </p:nvPr>
        </p:nvPicPr>
        <p:blipFill>
          <a:blip r:embed="rId2"/>
          <a:srcRect l="27654" r="27654"/>
          <a:stretch>
            <a:fillRect/>
          </a:stretch>
        </p:blipFill>
        <p:spPr>
          <a:xfrm>
            <a:off x="6532880" y="751241"/>
            <a:ext cx="4973320" cy="5467443"/>
          </a:xfrm>
        </p:spPr>
      </p:pic>
      <p:sp>
        <p:nvSpPr>
          <p:cNvPr id="4" name="Text Placeholder 3">
            <a:extLst>
              <a:ext uri="{FF2B5EF4-FFF2-40B4-BE49-F238E27FC236}">
                <a16:creationId xmlns:a16="http://schemas.microsoft.com/office/drawing/2014/main" id="{229358A5-D054-4605-A67D-822C2738731F}"/>
              </a:ext>
            </a:extLst>
          </p:cNvPr>
          <p:cNvSpPr>
            <a:spLocks noGrp="1"/>
          </p:cNvSpPr>
          <p:nvPr>
            <p:ph type="body" sz="half" idx="2"/>
          </p:nvPr>
        </p:nvSpPr>
        <p:spPr>
          <a:xfrm>
            <a:off x="1239520" y="832521"/>
            <a:ext cx="4134104" cy="5467443"/>
          </a:xfrm>
        </p:spPr>
        <p:txBody>
          <a:bodyPr>
            <a:normAutofit/>
          </a:bodyPr>
          <a:lstStyle/>
          <a:p>
            <a:r>
              <a:rPr lang="en-GB" sz="2400" b="1" dirty="0"/>
              <a:t>This led to the emergence of a new style of Hip Hop dance expression, more correctly termed Hip Hop Freestyle, and led to movements more suited to the music. </a:t>
            </a:r>
          </a:p>
          <a:p>
            <a:endParaRPr lang="en-GB" sz="2400" b="1" dirty="0"/>
          </a:p>
          <a:p>
            <a:r>
              <a:rPr lang="en-GB" sz="2400" b="1" dirty="0"/>
              <a:t>Club or Party dancing took over with the style and steps named or influenced by what was happening in popular culture.</a:t>
            </a:r>
          </a:p>
        </p:txBody>
      </p:sp>
    </p:spTree>
    <p:extLst>
      <p:ext uri="{BB962C8B-B14F-4D97-AF65-F5344CB8AC3E}">
        <p14:creationId xmlns:p14="http://schemas.microsoft.com/office/powerpoint/2010/main" val="3433254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DFADFB3-3D44-49A8-AE3B-A87C61607F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useBgFill="1">
        <p:nvSpPr>
          <p:cNvPr id="12" name="Rounded Rectangle 14">
            <a:extLst>
              <a:ext uri="{FF2B5EF4-FFF2-40B4-BE49-F238E27FC236}">
                <a16:creationId xmlns:a16="http://schemas.microsoft.com/office/drawing/2014/main" id="{1FDFF85F-F105-40D5-9793-90419158C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oundRect">
            <a:avLst>
              <a:gd name="adj" fmla="val 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4" name="Rectangle 13">
            <a:extLst>
              <a:ext uri="{FF2B5EF4-FFF2-40B4-BE49-F238E27FC236}">
                <a16:creationId xmlns:a16="http://schemas.microsoft.com/office/drawing/2014/main" id="{35AB47A4-BA8C-4250-88BD-D49C68C5F9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chemeClr val="tx1"/>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9" name="Picture 15">
            <a:extLst>
              <a:ext uri="{FF2B5EF4-FFF2-40B4-BE49-F238E27FC236}">
                <a16:creationId xmlns:a16="http://schemas.microsoft.com/office/drawing/2014/main" id="{66C8958D-EB99-414F-B735-863B67BB14D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1975"/>
          <a:stretch/>
        </p:blipFill>
        <p:spPr>
          <a:xfrm>
            <a:off x="0" y="0"/>
            <a:ext cx="4636008" cy="1441450"/>
          </a:xfrm>
          <a:prstGeom prst="rect">
            <a:avLst/>
          </a:prstGeom>
        </p:spPr>
      </p:pic>
      <p:sp>
        <p:nvSpPr>
          <p:cNvPr id="3" name="Title 2">
            <a:extLst>
              <a:ext uri="{FF2B5EF4-FFF2-40B4-BE49-F238E27FC236}">
                <a16:creationId xmlns:a16="http://schemas.microsoft.com/office/drawing/2014/main" id="{C5B76A85-9215-47FD-B21E-E26E1C8CB5B2}"/>
              </a:ext>
            </a:extLst>
          </p:cNvPr>
          <p:cNvSpPr>
            <a:spLocks noGrp="1"/>
          </p:cNvSpPr>
          <p:nvPr>
            <p:ph type="title"/>
          </p:nvPr>
        </p:nvSpPr>
        <p:spPr>
          <a:xfrm>
            <a:off x="685800" y="764373"/>
            <a:ext cx="3687417" cy="1920372"/>
          </a:xfrm>
        </p:spPr>
        <p:txBody>
          <a:bodyPr vert="horz" lIns="91440" tIns="45720" rIns="91440" bIns="45720" rtlCol="0" anchor="ctr">
            <a:normAutofit fontScale="90000"/>
          </a:bodyPr>
          <a:lstStyle/>
          <a:p>
            <a:r>
              <a:rPr lang="en-US" sz="2500" b="1" u="sng" kern="1200" cap="all" baseline="0">
                <a:solidFill>
                  <a:schemeClr val="bg1"/>
                </a:solidFill>
                <a:latin typeface="+mj-lt"/>
                <a:ea typeface="+mj-ea"/>
                <a:cs typeface="+mj-cs"/>
              </a:rPr>
              <a:t>New steps were created at a fast pace and the vocabulary continues to grow.</a:t>
            </a:r>
          </a:p>
        </p:txBody>
      </p:sp>
      <p:pic>
        <p:nvPicPr>
          <p:cNvPr id="18" name="Picture 17">
            <a:extLst>
              <a:ext uri="{FF2B5EF4-FFF2-40B4-BE49-F238E27FC236}">
                <a16:creationId xmlns:a16="http://schemas.microsoft.com/office/drawing/2014/main" id="{39E5F3CB-7BDD-4E64-B274-CD900F08C6F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1975"/>
          <a:stretch/>
        </p:blipFill>
        <p:spPr>
          <a:xfrm>
            <a:off x="0" y="4375150"/>
            <a:ext cx="4636008" cy="2482850"/>
          </a:xfrm>
          <a:prstGeom prst="rect">
            <a:avLst/>
          </a:prstGeom>
        </p:spPr>
      </p:pic>
      <p:sp>
        <p:nvSpPr>
          <p:cNvPr id="4" name="Text Placeholder 3">
            <a:extLst>
              <a:ext uri="{FF2B5EF4-FFF2-40B4-BE49-F238E27FC236}">
                <a16:creationId xmlns:a16="http://schemas.microsoft.com/office/drawing/2014/main" id="{14D7B8C0-8BFA-4C15-9E16-D7D77088D146}"/>
              </a:ext>
            </a:extLst>
          </p:cNvPr>
          <p:cNvSpPr>
            <a:spLocks noGrp="1"/>
          </p:cNvSpPr>
          <p:nvPr>
            <p:ph type="body" sz="half" idx="2"/>
          </p:nvPr>
        </p:nvSpPr>
        <p:spPr>
          <a:xfrm>
            <a:off x="685800" y="2821774"/>
            <a:ext cx="3687417" cy="3148329"/>
          </a:xfrm>
        </p:spPr>
        <p:txBody>
          <a:bodyPr vert="horz" lIns="91440" tIns="45720" rIns="91440" bIns="45720" rtlCol="0">
            <a:normAutofit/>
          </a:bodyPr>
          <a:lstStyle/>
          <a:p>
            <a:pPr indent="-228600">
              <a:buFont typeface="Arial" panose="020B0604020202020204" pitchFamily="34" charset="0"/>
              <a:buChar char="•"/>
            </a:pPr>
            <a:r>
              <a:rPr lang="en-US" sz="1800" dirty="0">
                <a:solidFill>
                  <a:schemeClr val="bg1"/>
                </a:solidFill>
              </a:rPr>
              <a:t>Different groups were formed, and many danced for music artists of the time.</a:t>
            </a:r>
          </a:p>
          <a:p>
            <a:pPr indent="-228600">
              <a:buFont typeface="Arial" panose="020B0604020202020204" pitchFamily="34" charset="0"/>
              <a:buChar char="•"/>
            </a:pPr>
            <a:r>
              <a:rPr lang="en-US" sz="1800" dirty="0">
                <a:solidFill>
                  <a:schemeClr val="bg1"/>
                </a:solidFill>
              </a:rPr>
              <a:t>Additionally, other styles of dance from the US came under the Hip Hop umbrella through cross-pollination and their association with the culture by the media. These included Locking, Popping, </a:t>
            </a:r>
            <a:r>
              <a:rPr lang="en-US" sz="1800" dirty="0" err="1">
                <a:solidFill>
                  <a:schemeClr val="bg1"/>
                </a:solidFill>
              </a:rPr>
              <a:t>Krump</a:t>
            </a:r>
            <a:r>
              <a:rPr lang="en-US" sz="1800" dirty="0">
                <a:solidFill>
                  <a:schemeClr val="bg1"/>
                </a:solidFill>
              </a:rPr>
              <a:t> and many more.</a:t>
            </a:r>
          </a:p>
        </p:txBody>
      </p:sp>
      <p:pic>
        <p:nvPicPr>
          <p:cNvPr id="5" name="Picture 4" descr="A close up of text on a black background&#10;&#10;Description automatically generated">
            <a:extLst>
              <a:ext uri="{FF2B5EF4-FFF2-40B4-BE49-F238E27FC236}">
                <a16:creationId xmlns:a16="http://schemas.microsoft.com/office/drawing/2014/main" id="{9AC760E5-8274-454A-98E3-01EDE286E8CB}"/>
              </a:ext>
            </a:extLst>
          </p:cNvPr>
          <p:cNvPicPr>
            <a:picLocks noChangeAspect="1"/>
          </p:cNvPicPr>
          <p:nvPr/>
        </p:nvPicPr>
        <p:blipFill>
          <a:blip r:embed="rId4"/>
          <a:stretch>
            <a:fillRect/>
          </a:stretch>
        </p:blipFill>
        <p:spPr>
          <a:xfrm>
            <a:off x="5909838" y="643467"/>
            <a:ext cx="5008332" cy="5571066"/>
          </a:xfrm>
          <a:prstGeom prst="rect">
            <a:avLst/>
          </a:prstGeom>
          <a:noFill/>
        </p:spPr>
      </p:pic>
    </p:spTree>
    <p:extLst>
      <p:ext uri="{BB962C8B-B14F-4D97-AF65-F5344CB8AC3E}">
        <p14:creationId xmlns:p14="http://schemas.microsoft.com/office/powerpoint/2010/main" val="29159038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group of people on a stage&#10;&#10;Description automatically generated">
            <a:extLst>
              <a:ext uri="{FF2B5EF4-FFF2-40B4-BE49-F238E27FC236}">
                <a16:creationId xmlns:a16="http://schemas.microsoft.com/office/drawing/2014/main" id="{4ECE8461-1A4C-48B9-B570-5BCA1017DDDC}"/>
              </a:ext>
            </a:extLst>
          </p:cNvPr>
          <p:cNvPicPr>
            <a:picLocks noChangeAspect="1"/>
          </p:cNvPicPr>
          <p:nvPr/>
        </p:nvPicPr>
        <p:blipFill>
          <a:blip r:embed="rId2"/>
          <a:stretch>
            <a:fillRect/>
          </a:stretch>
        </p:blipFill>
        <p:spPr>
          <a:xfrm>
            <a:off x="6168390" y="-2"/>
            <a:ext cx="6023610" cy="3001835"/>
          </a:xfrm>
          <a:prstGeom prst="rect">
            <a:avLst/>
          </a:prstGeom>
        </p:spPr>
      </p:pic>
      <p:pic>
        <p:nvPicPr>
          <p:cNvPr id="19" name="Picture 18" descr="A person jumping in the air&#10;&#10;Description automatically generated">
            <a:extLst>
              <a:ext uri="{FF2B5EF4-FFF2-40B4-BE49-F238E27FC236}">
                <a16:creationId xmlns:a16="http://schemas.microsoft.com/office/drawing/2014/main" id="{ECE823DF-F838-4619-981D-3912297600A9}"/>
              </a:ext>
            </a:extLst>
          </p:cNvPr>
          <p:cNvPicPr>
            <a:picLocks noChangeAspect="1"/>
          </p:cNvPicPr>
          <p:nvPr/>
        </p:nvPicPr>
        <p:blipFill>
          <a:blip r:embed="rId3"/>
          <a:stretch>
            <a:fillRect/>
          </a:stretch>
        </p:blipFill>
        <p:spPr>
          <a:xfrm>
            <a:off x="3087378" y="3002889"/>
            <a:ext cx="3210560" cy="3855111"/>
          </a:xfrm>
          <a:prstGeom prst="rect">
            <a:avLst/>
          </a:prstGeom>
        </p:spPr>
      </p:pic>
      <p:pic>
        <p:nvPicPr>
          <p:cNvPr id="21" name="Picture 20" descr="A picture containing outdoor, person, water, man&#10;&#10;Description automatically generated">
            <a:extLst>
              <a:ext uri="{FF2B5EF4-FFF2-40B4-BE49-F238E27FC236}">
                <a16:creationId xmlns:a16="http://schemas.microsoft.com/office/drawing/2014/main" id="{EF6EE358-38C6-4B47-8FED-357FC6476EC5}"/>
              </a:ext>
            </a:extLst>
          </p:cNvPr>
          <p:cNvPicPr>
            <a:picLocks noChangeAspect="1"/>
          </p:cNvPicPr>
          <p:nvPr/>
        </p:nvPicPr>
        <p:blipFill>
          <a:blip r:embed="rId4"/>
          <a:stretch>
            <a:fillRect/>
          </a:stretch>
        </p:blipFill>
        <p:spPr>
          <a:xfrm>
            <a:off x="3075468" y="-1"/>
            <a:ext cx="3222470" cy="3001835"/>
          </a:xfrm>
          <a:prstGeom prst="rect">
            <a:avLst/>
          </a:prstGeom>
        </p:spPr>
      </p:pic>
      <p:pic>
        <p:nvPicPr>
          <p:cNvPr id="23" name="Picture 22" descr="A group of people playing instruments and performing on a stage&#10;&#10;Description automatically generated">
            <a:extLst>
              <a:ext uri="{FF2B5EF4-FFF2-40B4-BE49-F238E27FC236}">
                <a16:creationId xmlns:a16="http://schemas.microsoft.com/office/drawing/2014/main" id="{425456E6-78B0-4FEF-9C39-6412E53665B4}"/>
              </a:ext>
            </a:extLst>
          </p:cNvPr>
          <p:cNvPicPr>
            <a:picLocks noChangeAspect="1"/>
          </p:cNvPicPr>
          <p:nvPr/>
        </p:nvPicPr>
        <p:blipFill>
          <a:blip r:embed="rId5"/>
          <a:stretch>
            <a:fillRect/>
          </a:stretch>
        </p:blipFill>
        <p:spPr>
          <a:xfrm>
            <a:off x="11430" y="-2"/>
            <a:ext cx="3079933" cy="3007362"/>
          </a:xfrm>
          <a:prstGeom prst="rect">
            <a:avLst/>
          </a:prstGeom>
        </p:spPr>
      </p:pic>
      <p:pic>
        <p:nvPicPr>
          <p:cNvPr id="25" name="Picture 24" descr="A group of people posing for the camera&#10;&#10;Description automatically generated">
            <a:extLst>
              <a:ext uri="{FF2B5EF4-FFF2-40B4-BE49-F238E27FC236}">
                <a16:creationId xmlns:a16="http://schemas.microsoft.com/office/drawing/2014/main" id="{C62ECE9C-3258-4FDA-853A-3D57388BCF89}"/>
              </a:ext>
            </a:extLst>
          </p:cNvPr>
          <p:cNvPicPr>
            <a:picLocks noChangeAspect="1"/>
          </p:cNvPicPr>
          <p:nvPr/>
        </p:nvPicPr>
        <p:blipFill>
          <a:blip r:embed="rId6"/>
          <a:stretch>
            <a:fillRect/>
          </a:stretch>
        </p:blipFill>
        <p:spPr>
          <a:xfrm>
            <a:off x="6297938" y="3001834"/>
            <a:ext cx="5894062" cy="3857222"/>
          </a:xfrm>
          <a:prstGeom prst="rect">
            <a:avLst/>
          </a:prstGeom>
        </p:spPr>
      </p:pic>
      <p:pic>
        <p:nvPicPr>
          <p:cNvPr id="27" name="Picture 26" descr="A group of people riding on the back of it&#10;&#10;Description automatically generated">
            <a:extLst>
              <a:ext uri="{FF2B5EF4-FFF2-40B4-BE49-F238E27FC236}">
                <a16:creationId xmlns:a16="http://schemas.microsoft.com/office/drawing/2014/main" id="{417C7720-D782-4EB7-BFA7-8E96B34382A5}"/>
              </a:ext>
            </a:extLst>
          </p:cNvPr>
          <p:cNvPicPr>
            <a:picLocks noChangeAspect="1"/>
          </p:cNvPicPr>
          <p:nvPr/>
        </p:nvPicPr>
        <p:blipFill>
          <a:blip r:embed="rId7"/>
          <a:stretch>
            <a:fillRect/>
          </a:stretch>
        </p:blipFill>
        <p:spPr>
          <a:xfrm>
            <a:off x="11431" y="3001833"/>
            <a:ext cx="3091844" cy="3855110"/>
          </a:xfrm>
          <a:prstGeom prst="rect">
            <a:avLst/>
          </a:prstGeom>
        </p:spPr>
      </p:pic>
    </p:spTree>
    <p:extLst>
      <p:ext uri="{BB962C8B-B14F-4D97-AF65-F5344CB8AC3E}">
        <p14:creationId xmlns:p14="http://schemas.microsoft.com/office/powerpoint/2010/main" val="42160666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FD580F5-E7BF-4C1D-BEFD-4A4601EBA8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1AE373E7-FBF4-4D56-AA61-E8FC3C6909C6}"/>
              </a:ext>
            </a:extLst>
          </p:cNvPr>
          <p:cNvSpPr>
            <a:spLocks noGrp="1"/>
          </p:cNvSpPr>
          <p:nvPr>
            <p:ph type="title"/>
          </p:nvPr>
        </p:nvSpPr>
        <p:spPr>
          <a:xfrm>
            <a:off x="942975" y="678277"/>
            <a:ext cx="8610600" cy="1293028"/>
          </a:xfrm>
        </p:spPr>
        <p:txBody>
          <a:bodyPr vert="horz" lIns="91440" tIns="45720" rIns="91440" bIns="45720" rtlCol="0" anchor="ctr">
            <a:normAutofit/>
          </a:bodyPr>
          <a:lstStyle/>
          <a:p>
            <a:pPr algn="r"/>
            <a:r>
              <a:rPr lang="en-US" sz="4000" u="sng" dirty="0"/>
              <a:t>THIS WEEK’S challenge!</a:t>
            </a:r>
          </a:p>
        </p:txBody>
      </p:sp>
      <p:sp>
        <p:nvSpPr>
          <p:cNvPr id="4" name="Text Placeholder 3">
            <a:extLst>
              <a:ext uri="{FF2B5EF4-FFF2-40B4-BE49-F238E27FC236}">
                <a16:creationId xmlns:a16="http://schemas.microsoft.com/office/drawing/2014/main" id="{D3567599-4533-42D1-AAD3-7B8546DA924A}"/>
              </a:ext>
            </a:extLst>
          </p:cNvPr>
          <p:cNvSpPr>
            <a:spLocks noGrp="1"/>
          </p:cNvSpPr>
          <p:nvPr>
            <p:ph type="body" sz="half" idx="2"/>
          </p:nvPr>
        </p:nvSpPr>
        <p:spPr>
          <a:xfrm>
            <a:off x="677333" y="2194560"/>
            <a:ext cx="5816600" cy="4024125"/>
          </a:xfrm>
        </p:spPr>
        <p:txBody>
          <a:bodyPr vert="horz" lIns="91440" tIns="45720" rIns="91440" bIns="45720" rtlCol="0">
            <a:normAutofit lnSpcReduction="10000"/>
          </a:bodyPr>
          <a:lstStyle/>
          <a:p>
            <a:r>
              <a:rPr lang="en-US" sz="2000" dirty="0"/>
              <a:t>Watch the Hip Hop link and try to learn the three easy moves. Practice them, add in your own choice of appropriate music and record your dance! Upload it onto teams for us all to see your progress. If you have a sibling/parent/carer that wants to join in too then the more the merrier! Have fun with it and let’s flood our page with dancing!  </a:t>
            </a:r>
          </a:p>
          <a:p>
            <a:endParaRPr lang="en-US" sz="2000" dirty="0"/>
          </a:p>
          <a:p>
            <a:r>
              <a:rPr lang="en-US" sz="2000" dirty="0">
                <a:hlinkClick r:id="rId3"/>
              </a:rPr>
              <a:t>https://www.youtube.com/watch?v=ujREEgxEP7g</a:t>
            </a:r>
            <a:endParaRPr lang="en-US" sz="2000" dirty="0"/>
          </a:p>
          <a:p>
            <a:endParaRPr lang="en-US" sz="2000" dirty="0"/>
          </a:p>
          <a:p>
            <a:pPr algn="ctr"/>
            <a:r>
              <a:rPr lang="en-US" sz="2000" i="1" dirty="0">
                <a:solidFill>
                  <a:schemeClr val="accent1"/>
                </a:solidFill>
                <a:latin typeface="Abadi" panose="020B0604020202020204" pitchFamily="34" charset="0"/>
              </a:rPr>
              <a:t>Video and warm up stretches are on the next page too!</a:t>
            </a:r>
          </a:p>
          <a:p>
            <a:endParaRPr lang="en-US" sz="2000" dirty="0"/>
          </a:p>
          <a:p>
            <a:endParaRPr lang="en-US" sz="2000" dirty="0"/>
          </a:p>
        </p:txBody>
      </p:sp>
      <p:pic>
        <p:nvPicPr>
          <p:cNvPr id="6" name="Picture Placeholder 5" descr="A picture containing person, playing, standing, young&#10;&#10;Description automatically generated">
            <a:extLst>
              <a:ext uri="{FF2B5EF4-FFF2-40B4-BE49-F238E27FC236}">
                <a16:creationId xmlns:a16="http://schemas.microsoft.com/office/drawing/2014/main" id="{7059D58F-BA8B-48D0-B623-CDEF0FED4873}"/>
              </a:ext>
            </a:extLst>
          </p:cNvPr>
          <p:cNvPicPr>
            <a:picLocks noGrp="1" noChangeAspect="1"/>
          </p:cNvPicPr>
          <p:nvPr>
            <p:ph type="pic" idx="1"/>
          </p:nvPr>
        </p:nvPicPr>
        <p:blipFill rotWithShape="1">
          <a:blip r:embed="rId4"/>
          <a:srcRect l="5052" r="20390" b="2"/>
          <a:stretch/>
        </p:blipFill>
        <p:spPr>
          <a:xfrm>
            <a:off x="6985000" y="2501159"/>
            <a:ext cx="4521200" cy="3410926"/>
          </a:xfrm>
          <a:prstGeom prst="rect">
            <a:avLst/>
          </a:prstGeom>
        </p:spPr>
      </p:pic>
    </p:spTree>
    <p:extLst>
      <p:ext uri="{BB962C8B-B14F-4D97-AF65-F5344CB8AC3E}">
        <p14:creationId xmlns:p14="http://schemas.microsoft.com/office/powerpoint/2010/main" val="20752660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DFADFB3-3D44-49A8-AE3B-A87C61607F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useBgFill="1">
        <p:nvSpPr>
          <p:cNvPr id="12" name="Rectangle 11">
            <a:extLst>
              <a:ext uri="{FF2B5EF4-FFF2-40B4-BE49-F238E27FC236}">
                <a16:creationId xmlns:a16="http://schemas.microsoft.com/office/drawing/2014/main" id="{CD94F7C0-1344-4B3C-AFCB-E7F006BB5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4EC584A2-4215-4DB8-AE1F-E3768D77E8D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E6DC3105-61F5-41DC-9A0D-54D78940E038}"/>
              </a:ext>
            </a:extLst>
          </p:cNvPr>
          <p:cNvSpPr>
            <a:spLocks noGrp="1"/>
          </p:cNvSpPr>
          <p:nvPr>
            <p:ph type="title"/>
          </p:nvPr>
        </p:nvSpPr>
        <p:spPr>
          <a:xfrm>
            <a:off x="200024" y="764373"/>
            <a:ext cx="3977639" cy="1600200"/>
          </a:xfrm>
          <a:solidFill>
            <a:schemeClr val="accent2">
              <a:lumMod val="20000"/>
              <a:lumOff val="80000"/>
            </a:schemeClr>
          </a:solidFill>
          <a:ln>
            <a:solidFill>
              <a:srgbClr val="FFFF00"/>
            </a:solidFill>
          </a:ln>
        </p:spPr>
        <p:txBody>
          <a:bodyPr vert="horz" lIns="91440" tIns="45720" rIns="91440" bIns="45720" rtlCol="0" anchor="b">
            <a:noAutofit/>
          </a:bodyPr>
          <a:lstStyle/>
          <a:p>
            <a:pPr algn="ctr"/>
            <a:r>
              <a:rPr lang="en-US" sz="2800" b="1" kern="1200" cap="all" baseline="0" dirty="0">
                <a:solidFill>
                  <a:schemeClr val="bg1"/>
                </a:solidFill>
                <a:latin typeface="+mj-lt"/>
                <a:ea typeface="+mj-ea"/>
                <a:cs typeface="+mj-cs"/>
              </a:rPr>
              <a:t>Here is the video Have fun and don’t forget to warm up first! </a:t>
            </a:r>
          </a:p>
        </p:txBody>
      </p:sp>
      <p:pic>
        <p:nvPicPr>
          <p:cNvPr id="5" name="Online Media 4" title="3 Simple Dance Moves for Beginners (Hip Hop Dance Moves Tutorial) | Mihran Kirakosian">
            <a:hlinkClick r:id="" action="ppaction://media"/>
            <a:extLst>
              <a:ext uri="{FF2B5EF4-FFF2-40B4-BE49-F238E27FC236}">
                <a16:creationId xmlns:a16="http://schemas.microsoft.com/office/drawing/2014/main" id="{B7C29021-CD7B-4516-855C-C1C374E0B598}"/>
              </a:ext>
            </a:extLst>
          </p:cNvPr>
          <p:cNvPicPr>
            <a:picLocks noRot="1" noChangeAspect="1"/>
          </p:cNvPicPr>
          <p:nvPr>
            <a:videoFile r:link="rId1"/>
          </p:nvPr>
        </p:nvPicPr>
        <p:blipFill>
          <a:blip r:embed="rId4"/>
          <a:stretch>
            <a:fillRect/>
          </a:stretch>
        </p:blipFill>
        <p:spPr>
          <a:xfrm>
            <a:off x="4972699" y="764373"/>
            <a:ext cx="6533501" cy="5454312"/>
          </a:xfrm>
          <a:prstGeom prst="rect">
            <a:avLst/>
          </a:prstGeom>
        </p:spPr>
      </p:pic>
      <p:pic>
        <p:nvPicPr>
          <p:cNvPr id="7" name="Picture 6">
            <a:extLst>
              <a:ext uri="{FF2B5EF4-FFF2-40B4-BE49-F238E27FC236}">
                <a16:creationId xmlns:a16="http://schemas.microsoft.com/office/drawing/2014/main" id="{F83059D4-26C1-4C77-89C7-794C1EBE1155}"/>
              </a:ext>
            </a:extLst>
          </p:cNvPr>
          <p:cNvPicPr>
            <a:picLocks noChangeAspect="1"/>
          </p:cNvPicPr>
          <p:nvPr/>
        </p:nvPicPr>
        <p:blipFill>
          <a:blip r:embed="rId5"/>
          <a:stretch>
            <a:fillRect/>
          </a:stretch>
        </p:blipFill>
        <p:spPr>
          <a:xfrm>
            <a:off x="196211" y="2364573"/>
            <a:ext cx="3977639" cy="3905250"/>
          </a:xfrm>
          <a:prstGeom prst="rect">
            <a:avLst/>
          </a:prstGeom>
        </p:spPr>
      </p:pic>
      <p:cxnSp>
        <p:nvCxnSpPr>
          <p:cNvPr id="9" name="Straight Arrow Connector 8">
            <a:extLst>
              <a:ext uri="{FF2B5EF4-FFF2-40B4-BE49-F238E27FC236}">
                <a16:creationId xmlns:a16="http://schemas.microsoft.com/office/drawing/2014/main" id="{F90D8968-E465-4872-88B2-27A4E76480C7}"/>
              </a:ext>
            </a:extLst>
          </p:cNvPr>
          <p:cNvCxnSpPr/>
          <p:nvPr/>
        </p:nvCxnSpPr>
        <p:spPr>
          <a:xfrm>
            <a:off x="4019550" y="981075"/>
            <a:ext cx="790575"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2452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2D276E62-80A3-44DD-9BCC-97ED2B99B5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DB58277-F8DF-46FF-84EC-EF41B835E69F}">
  <ds:schemaRefs>
    <ds:schemaRef ds:uri="http://schemas.microsoft.com/sharepoint/v3/contenttype/forms"/>
  </ds:schemaRefs>
</ds:datastoreItem>
</file>

<file path=customXml/itemProps3.xml><?xml version="1.0" encoding="utf-8"?>
<ds:datastoreItem xmlns:ds="http://schemas.openxmlformats.org/officeDocument/2006/customXml" ds:itemID="{137651BA-F45C-4845-9AB3-E0A65B39F5E1}">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otalTime>0</TotalTime>
  <Words>382</Words>
  <Application>Microsoft Office PowerPoint</Application>
  <PresentationFormat>Widescreen</PresentationFormat>
  <Paragraphs>23</Paragraphs>
  <Slides>8</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Abadi</vt:lpstr>
      <vt:lpstr>Arial</vt:lpstr>
      <vt:lpstr>Century Gothic</vt:lpstr>
      <vt:lpstr>Vapor Trail</vt:lpstr>
      <vt:lpstr>Performing arts- dance activity 1  DUE IN 27th APRIL(AFTER EASTER HOLIDAY)</vt:lpstr>
      <vt:lpstr>The history of Hip-Hop Dance</vt:lpstr>
      <vt:lpstr>PowerPoint Presentation</vt:lpstr>
      <vt:lpstr>PowerPoint Presentation</vt:lpstr>
      <vt:lpstr>New steps were created at a fast pace and the vocabulary continues to grow.</vt:lpstr>
      <vt:lpstr>PowerPoint Presentation</vt:lpstr>
      <vt:lpstr>THIS WEEK’S challenge!</vt:lpstr>
      <vt:lpstr>Here is the video Have fun and don’t forget to warm up first!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2020-03-30T10:47:30Z</dcterms:created>
  <dcterms:modified xsi:type="dcterms:W3CDTF">2020-06-23T11:27:09Z</dcterms:modified>
</cp:coreProperties>
</file>