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5" r:id="rId5"/>
    <p:sldId id="328" r:id="rId6"/>
    <p:sldId id="257" r:id="rId7"/>
    <p:sldId id="329" r:id="rId8"/>
    <p:sldId id="258" r:id="rId9"/>
    <p:sldId id="330" r:id="rId10"/>
    <p:sldId id="331" r:id="rId11"/>
    <p:sldId id="333" r:id="rId12"/>
    <p:sldId id="334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F853-0864-4868-99D5-F85ACD68E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72D32-319F-421D-8C64-6714A397F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4FF99-3090-45A2-8307-2483778E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73686-9AE6-4A6F-9315-D03FC2F4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DD3D7-66FB-4D2E-B226-6E54DB99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3200-BA43-4504-823A-3734D522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8A8DA-BCA6-4735-BF20-285550832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98774-76F7-4135-897F-5B8694B7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ED6CC-AC61-432D-B737-F35C60C4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92174-9528-4CB6-B9A1-695F2DD2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5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014C-B389-42B8-9892-76711F8B7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F2DA3-5E60-4370-AEFF-B40B1D372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4949A-C6DC-4C94-A5B6-5FC85AB9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F25B4-4759-4C92-B98F-9FB457D1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A0159-9024-4665-927E-52BE2506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0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95AE-E39E-432A-9F83-3B91190D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BC5B-E150-42DD-A167-F1C4E7EB8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9A10-EF1A-4205-B1EF-6027156B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1865-C66D-4E08-9FBD-A87C14C5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3357D-77D0-41CE-BEB8-0FAD324A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6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7AB1-0F34-4140-B2EB-67E1E0D5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2BCD5-8E3B-4CE4-8569-3007686D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64B3C-9037-430A-8B09-7DB686BB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E0A20-AE23-4B7C-9545-39A83442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1B1F-F527-491C-96F5-1885F1CD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4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9831-DC0A-4EE9-BE45-76A59D6A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F1396-3548-4E75-B995-C61825B30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14A45-BB04-46F9-8EE5-37D1591FD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7AAF0-AE0F-4442-A7FB-6E451CEC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0863C-7215-459E-A13A-85C84C46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5C763-ED4E-4F37-A99E-3011A125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8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51C2-C614-40BA-AFCF-52994EB1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AE8CA-9366-46BA-BE41-1C779C36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415A1-0E76-457C-80CF-59839095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AE87-A548-45DC-A0AF-B4783C694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23399-738D-4FE3-9CA6-6BEC27A67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A18B8-CB3A-4458-A84F-3FB442B0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0954D-7CF2-4AE4-A9F6-EE66E333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07FAE-9065-401B-A793-4BF0472E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6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19C9-4AC4-4F33-B5EF-0C834507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09215-B90E-431F-A386-BDC1BC38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9D82C-BDC9-46C0-8EEA-6DE52BC8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DC4D1-4C37-4F25-88C6-01E89B1F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2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6995E-0974-4DD5-831F-57E5B7D2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F8EB0-267F-40AA-A484-77232989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D22E3-4D5E-4970-A069-7F1A04CB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5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2CC7-171D-43C6-8CAB-766BB4F4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0401-E3F2-4468-875E-977F71F7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68559-71CE-466E-9716-703F4141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E8C92-7C9C-40E3-B812-25F743E1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76B39-BE56-480A-955C-4D16805E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D309E-4860-4F6C-A49B-1A04F609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6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766E-9727-48C3-8A19-7E02384F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95254-8C64-44DE-96DD-0FAB103E2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F761B-C9AB-4C8C-B493-2566B2263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3CCFE-148E-486F-9F88-F3153BB0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8726E-447D-4F73-B147-63527362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86FB1-B9E1-4BD1-8C60-A3770045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0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E5353-774D-4FDF-815A-E8A49ED5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190CB-BF5A-42F8-905B-CD6DC1BF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75B4-2037-4153-8CFA-19E80C28B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7AFB-F916-45D8-906C-E52FDBC4D90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214F-4DE4-4B08-85F5-0F0A0DB3A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CAE5-4437-490B-88FA-18F459F21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D5E4-742E-4561-99BE-AAF0265AC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flickr.com/photos/magnus_d/5192866091" TargetMode="External"/><Relationship Id="rId7" Type="http://schemas.openxmlformats.org/officeDocument/2006/relationships/hyperlink" Target="http://buscarempleo.republica.com/ofertas-de-empleo/apuntate-para-trabajar-en-el-corte-ingle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www.protocolo.org/social/vestuario/influencia-de-la-moda-y-las-tendencias-la-importancia-de-la-moda-y-los-complementos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conspiracyofwords.com/?p=3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enandsaid.blogspot.com/2010/05/capsule-wardrobe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flickr.com/photos/magnus_d/519286609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C0096-F101-4D5B-BCA1-156E2A4FC08E}"/>
              </a:ext>
            </a:extLst>
          </p:cNvPr>
          <p:cNvSpPr txBox="1"/>
          <p:nvPr/>
        </p:nvSpPr>
        <p:spPr>
          <a:xfrm>
            <a:off x="287494" y="181957"/>
            <a:ext cx="11617011" cy="612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This term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Keep working hard! We will probably be working like this for most of the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Log on every lesson, complete the work and submit in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Ask for help if you need it! Don’t expect me to chase you!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Complete work in the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blue</a:t>
            </a:r>
            <a:r>
              <a:rPr lang="en-GB" sz="2400" dirty="0">
                <a:latin typeface="Comic Sans MS" panose="030F0702030302020204" pitchFamily="66" charset="0"/>
              </a:rPr>
              <a:t> boxes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Make sure you complete ALL activities to achieve maximum 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Group 1</a:t>
            </a:r>
            <a:r>
              <a:rPr lang="en-GB" sz="2400" dirty="0">
                <a:latin typeface="Comic Sans MS" panose="030F0702030302020204" pitchFamily="66" charset="0"/>
              </a:rPr>
              <a:t> – complete the extension activities (especially if you have opted to do GCSE Spanish)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Group 3</a:t>
            </a:r>
            <a:r>
              <a:rPr lang="en-GB" sz="2400" dirty="0">
                <a:latin typeface="Comic Sans MS" panose="030F0702030302020204" pitchFamily="66" charset="0"/>
              </a:rPr>
              <a:t> – I will give you alternative easier activities (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 green</a:t>
            </a:r>
            <a:r>
              <a:rPr lang="en-GB" sz="2400" dirty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Keep your notes organised and revise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Pre-GCSE Spanish students </a:t>
            </a:r>
            <a:r>
              <a:rPr lang="en-GB" sz="2400" dirty="0">
                <a:latin typeface="Comic Sans MS" panose="030F0702030302020204" pitchFamily="66" charset="0"/>
              </a:rPr>
              <a:t>– I will be contacting you separately about preparing for September!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0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39A35-724C-438A-AEDF-3BAE63120466}"/>
              </a:ext>
            </a:extLst>
          </p:cNvPr>
          <p:cNvSpPr txBox="1"/>
          <p:nvPr/>
        </p:nvSpPr>
        <p:spPr>
          <a:xfrm>
            <a:off x="307212" y="346255"/>
            <a:ext cx="116609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Extension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(everyone in Group 1 should be completing the extension tasks!)</a:t>
            </a:r>
          </a:p>
          <a:p>
            <a:endParaRPr lang="en-GB" sz="2400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Answer these questions in the three different tenses. Add colours and opinions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8DC6D-EFF1-4AA0-B680-1A3738E3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2" y="1854289"/>
            <a:ext cx="5872057" cy="2317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85FE1-4191-42E1-AFA4-9C2FE40732C3}"/>
              </a:ext>
            </a:extLst>
          </p:cNvPr>
          <p:cNvSpPr txBox="1"/>
          <p:nvPr/>
        </p:nvSpPr>
        <p:spPr>
          <a:xfrm>
            <a:off x="307212" y="4417765"/>
            <a:ext cx="1119348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06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084E19-8824-429F-8ABB-2F7D050F7CDE}"/>
              </a:ext>
            </a:extLst>
          </p:cNvPr>
          <p:cNvSpPr txBox="1"/>
          <p:nvPr/>
        </p:nvSpPr>
        <p:spPr>
          <a:xfrm>
            <a:off x="2135222" y="532736"/>
            <a:ext cx="7641451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000" u="sng" dirty="0"/>
              <a:t>TERM 6</a:t>
            </a:r>
          </a:p>
          <a:p>
            <a:endParaRPr lang="en-GB" sz="40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Describing what you wear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Describing fashion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Talking about shopping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Discussing hypothetical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Talking about global issues</a:t>
            </a:r>
          </a:p>
          <a:p>
            <a:endParaRPr lang="en-GB" sz="4000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6160B-ECBC-4A90-B849-BE7E0D73B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930" y="5343277"/>
            <a:ext cx="1816049" cy="1362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873D9-F34C-4E3D-9429-6F3D7C620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66698" y="95335"/>
            <a:ext cx="2192412" cy="1280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A5471D-AFF2-4680-8FEC-5815A891D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9797" y="95335"/>
            <a:ext cx="1892486" cy="1419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4F61E1-4637-4295-BCF1-CAAADB70A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66698" y="5091785"/>
            <a:ext cx="2151372" cy="1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6 Lesson 1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pic>
        <p:nvPicPr>
          <p:cNvPr id="7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BBC229B-4AE6-4531-8594-3A5C29A8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6" y="591108"/>
            <a:ext cx="1811300" cy="1216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3244277" y="2095699"/>
            <a:ext cx="84447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r>
              <a:rPr lang="en-US" sz="2800" u="sng" dirty="0">
                <a:latin typeface="Comic Sans MS"/>
              </a:rPr>
              <a:t>La </a:t>
            </a:r>
            <a:r>
              <a:rPr lang="en-US" sz="2800" u="sng" dirty="0" err="1">
                <a:latin typeface="Comic Sans MS"/>
              </a:rPr>
              <a:t>Ropa</a:t>
            </a:r>
            <a:endParaRPr lang="en-US" sz="2800" u="sng" dirty="0">
              <a:latin typeface="Comic Sans MS"/>
            </a:endParaRP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</a:t>
            </a:r>
            <a:r>
              <a:rPr lang="en-US" sz="2800" dirty="0">
                <a:latin typeface="Comic Sans MS"/>
                <a:cs typeface="Calibri"/>
              </a:rPr>
              <a:t>:  to describe what you wear        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5A3AA9-D15E-4AE7-9D4F-6C5E3F726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39410">
            <a:off x="6230460" y="4006733"/>
            <a:ext cx="3075299" cy="2306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8ABAFA-0E1B-4883-A063-DB42BF099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097805">
            <a:off x="1164077" y="4037746"/>
            <a:ext cx="2306475" cy="2306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D563F8-C662-4B4F-BAD1-E4CB424597FD}"/>
              </a:ext>
            </a:extLst>
          </p:cNvPr>
          <p:cNvSpPr/>
          <p:nvPr/>
        </p:nvSpPr>
        <p:spPr>
          <a:xfrm>
            <a:off x="10494780" y="609122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alibri"/>
              </a:rPr>
              <a:t>(  /32)</a:t>
            </a:r>
          </a:p>
        </p:txBody>
      </p:sp>
    </p:spTree>
    <p:extLst>
      <p:ext uri="{BB962C8B-B14F-4D97-AF65-F5344CB8AC3E}">
        <p14:creationId xmlns:p14="http://schemas.microsoft.com/office/powerpoint/2010/main" val="137770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DA51F1-50ED-4E2C-A9D4-53EAE356E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030" y="415888"/>
            <a:ext cx="3935896" cy="6381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F86D3-ADB6-499E-ABC9-F084C10A0FF9}"/>
              </a:ext>
            </a:extLst>
          </p:cNvPr>
          <p:cNvSpPr txBox="1"/>
          <p:nvPr/>
        </p:nvSpPr>
        <p:spPr>
          <a:xfrm>
            <a:off x="850789" y="154278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Vocabulario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A6031-CEFB-4307-8A3E-5984768D3B95}"/>
              </a:ext>
            </a:extLst>
          </p:cNvPr>
          <p:cNvSpPr txBox="1"/>
          <p:nvPr/>
        </p:nvSpPr>
        <p:spPr>
          <a:xfrm>
            <a:off x="850789" y="752682"/>
            <a:ext cx="2838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This is the key vocabulary for this lesson.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Copy it down and keep safe to help with the activities in this lesson and your revision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Make sure you look over your vocabulary regularly – little and often is the best way!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Write down any new words you come across when doing your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Keep your notes organised – a different section for each topic, use colours, post-its etc.</a:t>
            </a:r>
          </a:p>
        </p:txBody>
      </p:sp>
    </p:spTree>
    <p:extLst>
      <p:ext uri="{BB962C8B-B14F-4D97-AF65-F5344CB8AC3E}">
        <p14:creationId xmlns:p14="http://schemas.microsoft.com/office/powerpoint/2010/main" val="9389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E7525-43AF-4112-A3A3-46629E19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3" y="1615519"/>
            <a:ext cx="7258050" cy="434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49E785-0ED8-417F-B64A-752257399557}"/>
              </a:ext>
            </a:extLst>
          </p:cNvPr>
          <p:cNvSpPr txBox="1"/>
          <p:nvPr/>
        </p:nvSpPr>
        <p:spPr>
          <a:xfrm>
            <a:off x="509048" y="245097"/>
            <a:ext cx="70743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Match the pictures of the clothes to the words.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Write the letter next to the item in the box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E8DD1-6F85-4479-892A-A58C7E19B9DB}"/>
              </a:ext>
            </a:extLst>
          </p:cNvPr>
          <p:cNvSpPr txBox="1"/>
          <p:nvPr/>
        </p:nvSpPr>
        <p:spPr>
          <a:xfrm>
            <a:off x="7777382" y="1203637"/>
            <a:ext cx="4317208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Un </a:t>
            </a:r>
            <a:r>
              <a:rPr lang="en-GB" sz="2400" dirty="0" err="1">
                <a:latin typeface="Comic Sans MS" panose="030F0702030302020204" pitchFamily="66" charset="0"/>
              </a:rPr>
              <a:t>vestido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Un jersey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Una camisa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Una </a:t>
            </a:r>
            <a:r>
              <a:rPr lang="en-GB" sz="2400" dirty="0" err="1">
                <a:latin typeface="Comic Sans MS" panose="030F0702030302020204" pitchFamily="66" charset="0"/>
              </a:rPr>
              <a:t>camiseta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Una </a:t>
            </a:r>
            <a:r>
              <a:rPr lang="en-GB" sz="2400" dirty="0" err="1">
                <a:latin typeface="Comic Sans MS" panose="030F0702030302020204" pitchFamily="66" charset="0"/>
              </a:rPr>
              <a:t>gorra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Una </a:t>
            </a:r>
            <a:r>
              <a:rPr lang="en-GB" sz="2400" dirty="0" err="1">
                <a:latin typeface="Comic Sans MS" panose="030F0702030302020204" pitchFamily="66" charset="0"/>
              </a:rPr>
              <a:t>corbata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Una </a:t>
            </a:r>
            <a:r>
              <a:rPr lang="en-GB" sz="2400" dirty="0" err="1">
                <a:latin typeface="Comic Sans MS" panose="030F0702030302020204" pitchFamily="66" charset="0"/>
              </a:rPr>
              <a:t>falda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Una </a:t>
            </a:r>
            <a:r>
              <a:rPr lang="en-GB" sz="2400" dirty="0" err="1">
                <a:latin typeface="Comic Sans MS" panose="030F0702030302020204" pitchFamily="66" charset="0"/>
              </a:rPr>
              <a:t>chaqueta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Unos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pantalones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Unos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calcentines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Unos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zapatos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Unos</a:t>
            </a:r>
            <a:r>
              <a:rPr lang="en-GB" sz="2400" dirty="0">
                <a:latin typeface="Comic Sans MS" panose="030F0702030302020204" pitchFamily="66" charset="0"/>
              </a:rPr>
              <a:t> vaqueros</a:t>
            </a:r>
          </a:p>
          <a:p>
            <a:r>
              <a:rPr lang="en-GB" sz="2400" dirty="0" err="1">
                <a:latin typeface="Comic Sans MS" panose="030F0702030302020204" pitchFamily="66" charset="0"/>
              </a:rPr>
              <a:t>Unas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zapatillas</a:t>
            </a:r>
            <a:r>
              <a:rPr lang="en-GB" sz="2400" dirty="0">
                <a:latin typeface="Comic Sans MS" panose="030F0702030302020204" pitchFamily="66" charset="0"/>
              </a:rPr>
              <a:t> de </a:t>
            </a:r>
            <a:r>
              <a:rPr lang="en-GB" sz="2400" dirty="0" err="1">
                <a:latin typeface="Comic Sans MS" panose="030F0702030302020204" pitchFamily="66" charset="0"/>
              </a:rPr>
              <a:t>deporte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C7BF0-857A-4F7D-A736-ECF559502A6C}"/>
              </a:ext>
            </a:extLst>
          </p:cNvPr>
          <p:cNvSpPr txBox="1"/>
          <p:nvPr/>
        </p:nvSpPr>
        <p:spPr>
          <a:xfrm>
            <a:off x="11586117" y="634424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382833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EF594-95F2-44E6-9F0E-591B7575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95" y="1737379"/>
            <a:ext cx="7362825" cy="475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CD07A-88B6-48FE-AE04-707E9EF656DE}"/>
              </a:ext>
            </a:extLst>
          </p:cNvPr>
          <p:cNvSpPr txBox="1"/>
          <p:nvPr/>
        </p:nvSpPr>
        <p:spPr>
          <a:xfrm>
            <a:off x="490194" y="292231"/>
            <a:ext cx="91534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Read the texts about the clothes José and Eva wear to school.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What clothes do they wear?</a:t>
            </a:r>
          </a:p>
        </p:txBody>
      </p:sp>
    </p:spTree>
    <p:extLst>
      <p:ext uri="{BB962C8B-B14F-4D97-AF65-F5344CB8AC3E}">
        <p14:creationId xmlns:p14="http://schemas.microsoft.com/office/powerpoint/2010/main" val="96448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EF594-95F2-44E6-9F0E-591B7575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5" y="1470581"/>
            <a:ext cx="7071525" cy="4564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CD07A-88B6-48FE-AE04-707E9EF656DE}"/>
              </a:ext>
            </a:extLst>
          </p:cNvPr>
          <p:cNvSpPr txBox="1"/>
          <p:nvPr/>
        </p:nvSpPr>
        <p:spPr>
          <a:xfrm>
            <a:off x="490194" y="292231"/>
            <a:ext cx="109520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Now decide if the sentences (a-f) describe José (J), Eva (E), or both (J+E)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61151-E661-4373-B3B3-6A538B27B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373" y="1716169"/>
            <a:ext cx="3165991" cy="3425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E7FEC-4B70-44EC-A57A-6A179AAC7B7F}"/>
              </a:ext>
            </a:extLst>
          </p:cNvPr>
          <p:cNvSpPr txBox="1"/>
          <p:nvPr/>
        </p:nvSpPr>
        <p:spPr>
          <a:xfrm>
            <a:off x="10358337" y="1511196"/>
            <a:ext cx="1717398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f.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687F6-F4E4-431B-B563-91EA06BF600F}"/>
              </a:ext>
            </a:extLst>
          </p:cNvPr>
          <p:cNvSpPr txBox="1"/>
          <p:nvPr/>
        </p:nvSpPr>
        <p:spPr>
          <a:xfrm>
            <a:off x="11594969" y="635366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322035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739A6-E3AC-4D73-A6D7-4A91D6884D08}"/>
              </a:ext>
            </a:extLst>
          </p:cNvPr>
          <p:cNvSpPr txBox="1"/>
          <p:nvPr/>
        </p:nvSpPr>
        <p:spPr>
          <a:xfrm>
            <a:off x="179110" y="170855"/>
            <a:ext cx="53816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Match the description to the outfit.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Write the letter in the blue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4FD55-BF60-49EC-BFC2-52C6E379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7" y="1600445"/>
            <a:ext cx="5343525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B5DCA-5BD9-4D99-9DB0-68C46E77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2809">
            <a:off x="6154740" y="2974629"/>
            <a:ext cx="4842660" cy="139543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3DCD1-9ED1-4140-BE29-B379F4697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0220">
            <a:off x="6642787" y="5093432"/>
            <a:ext cx="4807698" cy="1195510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CA1B7-2485-45C3-9120-676156FF3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1069">
            <a:off x="6505270" y="757707"/>
            <a:ext cx="5023255" cy="1399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FFC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B8600-A1C8-4F28-81BC-90210F5E9FEB}"/>
              </a:ext>
            </a:extLst>
          </p:cNvPr>
          <p:cNvSpPr txBox="1"/>
          <p:nvPr/>
        </p:nvSpPr>
        <p:spPr>
          <a:xfrm>
            <a:off x="11131554" y="2064059"/>
            <a:ext cx="5373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E3636-F067-4CF9-82B2-B05A40DE221F}"/>
              </a:ext>
            </a:extLst>
          </p:cNvPr>
          <p:cNvSpPr txBox="1"/>
          <p:nvPr/>
        </p:nvSpPr>
        <p:spPr>
          <a:xfrm>
            <a:off x="11232069" y="4150966"/>
            <a:ext cx="5373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4AA0B-AC16-4060-A4B2-1CCF32C3D56F}"/>
              </a:ext>
            </a:extLst>
          </p:cNvPr>
          <p:cNvSpPr txBox="1"/>
          <p:nvPr/>
        </p:nvSpPr>
        <p:spPr>
          <a:xfrm>
            <a:off x="11249486" y="6237873"/>
            <a:ext cx="5373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DC98E-C808-48C5-9858-967ACCB4069A}"/>
              </a:ext>
            </a:extLst>
          </p:cNvPr>
          <p:cNvSpPr txBox="1"/>
          <p:nvPr/>
        </p:nvSpPr>
        <p:spPr>
          <a:xfrm>
            <a:off x="10370940" y="639071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291760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52628-2D15-4A1D-918A-5BB63151814E}"/>
              </a:ext>
            </a:extLst>
          </p:cNvPr>
          <p:cNvSpPr txBox="1"/>
          <p:nvPr/>
        </p:nvSpPr>
        <p:spPr>
          <a:xfrm>
            <a:off x="499621" y="616455"/>
            <a:ext cx="115932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Escribir</a:t>
            </a: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Write 2 paragraphs; what you usually wear at home and what you wear at school.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Add colours and opinions!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81472-E79F-4F7E-B9A7-F4555DD8773C}"/>
              </a:ext>
            </a:extLst>
          </p:cNvPr>
          <p:cNvSpPr txBox="1"/>
          <p:nvPr/>
        </p:nvSpPr>
        <p:spPr>
          <a:xfrm>
            <a:off x="245098" y="2696066"/>
            <a:ext cx="5533887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Comic Sans MS" panose="030F0702030302020204" pitchFamily="66" charset="0"/>
              </a:rPr>
              <a:t>Normalmente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llevo</a:t>
            </a:r>
            <a:r>
              <a:rPr lang="en-GB" sz="2000" dirty="0">
                <a:latin typeface="Comic Sans MS" panose="030F0702030302020204" pitchFamily="66" charset="0"/>
              </a:rPr>
              <a:t>……..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>
                <a:latin typeface="Comic Sans MS" panose="030F0702030302020204" pitchFamily="66" charset="0"/>
              </a:rPr>
              <a:t>En</a:t>
            </a:r>
            <a:r>
              <a:rPr lang="en-GB" sz="2000" dirty="0">
                <a:latin typeface="Comic Sans MS" panose="030F0702030302020204" pitchFamily="66" charset="0"/>
              </a:rPr>
              <a:t> el </a:t>
            </a:r>
            <a:r>
              <a:rPr lang="en-GB" sz="2000" dirty="0" err="1">
                <a:latin typeface="Comic Sans MS" panose="030F0702030302020204" pitchFamily="66" charset="0"/>
              </a:rPr>
              <a:t>instituto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tengo</a:t>
            </a:r>
            <a:r>
              <a:rPr lang="en-GB" sz="2000" dirty="0">
                <a:latin typeface="Comic Sans MS" panose="030F0702030302020204" pitchFamily="66" charset="0"/>
              </a:rPr>
              <a:t> que </a:t>
            </a:r>
            <a:r>
              <a:rPr lang="en-GB" sz="2000" dirty="0" err="1">
                <a:latin typeface="Comic Sans MS" panose="030F0702030302020204" pitchFamily="66" charset="0"/>
              </a:rPr>
              <a:t>llevar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uniforme</a:t>
            </a:r>
            <a:r>
              <a:rPr lang="en-GB" sz="2000" dirty="0">
                <a:latin typeface="Comic Sans MS" panose="030F0702030302020204" pitchFamily="66" charset="0"/>
              </a:rPr>
              <a:t>……..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C5A26-20FA-4146-B07A-34C75F501391}"/>
              </a:ext>
            </a:extLst>
          </p:cNvPr>
          <p:cNvSpPr txBox="1"/>
          <p:nvPr/>
        </p:nvSpPr>
        <p:spPr>
          <a:xfrm>
            <a:off x="7852596" y="1604740"/>
            <a:ext cx="4240263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latin typeface="Comic Sans MS" panose="030F0702030302020204" pitchFamily="66" charset="0"/>
              </a:rPr>
              <a:t>Vocabulario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importante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Prefiero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llevar</a:t>
            </a:r>
            <a:r>
              <a:rPr lang="en-GB" dirty="0">
                <a:latin typeface="Comic Sans MS" panose="030F0702030302020204" pitchFamily="66" charset="0"/>
              </a:rPr>
              <a:t> = I prefer to wear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Llevo</a:t>
            </a:r>
            <a:r>
              <a:rPr lang="en-GB" dirty="0">
                <a:latin typeface="Comic Sans MS" panose="030F0702030302020204" pitchFamily="66" charset="0"/>
              </a:rPr>
              <a:t> = I wear</a:t>
            </a:r>
          </a:p>
          <a:p>
            <a:r>
              <a:rPr lang="en-GB" dirty="0">
                <a:latin typeface="Comic Sans MS" panose="030F0702030302020204" pitchFamily="66" charset="0"/>
              </a:rPr>
              <a:t>Me </a:t>
            </a:r>
            <a:r>
              <a:rPr lang="en-GB" dirty="0" err="1">
                <a:latin typeface="Comic Sans MS" panose="030F0702030302020204" pitchFamily="66" charset="0"/>
              </a:rPr>
              <a:t>gusta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llevar</a:t>
            </a:r>
            <a:r>
              <a:rPr lang="en-GB" dirty="0">
                <a:latin typeface="Comic Sans MS" panose="030F0702030302020204" pitchFamily="66" charset="0"/>
              </a:rPr>
              <a:t> = I like to wear</a:t>
            </a:r>
          </a:p>
          <a:p>
            <a:r>
              <a:rPr lang="en-GB" dirty="0">
                <a:latin typeface="Comic Sans MS" panose="030F0702030302020204" pitchFamily="66" charset="0"/>
              </a:rPr>
              <a:t>Tengo que </a:t>
            </a:r>
            <a:r>
              <a:rPr lang="en-GB" dirty="0" err="1">
                <a:latin typeface="Comic Sans MS" panose="030F0702030302020204" pitchFamily="66" charset="0"/>
              </a:rPr>
              <a:t>llevar</a:t>
            </a:r>
            <a:r>
              <a:rPr lang="en-GB" dirty="0">
                <a:latin typeface="Comic Sans MS" panose="030F0702030302020204" pitchFamily="66" charset="0"/>
              </a:rPr>
              <a:t> = I have to wear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Suelo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llevar</a:t>
            </a:r>
            <a:r>
              <a:rPr lang="en-GB" dirty="0">
                <a:latin typeface="Comic Sans MS" panose="030F0702030302020204" pitchFamily="66" charset="0"/>
              </a:rPr>
              <a:t> = I usually wear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Cuando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hace</a:t>
            </a:r>
            <a:r>
              <a:rPr lang="en-GB" dirty="0">
                <a:latin typeface="Comic Sans MS" panose="030F0702030302020204" pitchFamily="66" charset="0"/>
              </a:rPr>
              <a:t> sol = When it’s hot…</a:t>
            </a:r>
          </a:p>
          <a:p>
            <a:r>
              <a:rPr lang="en-GB" dirty="0">
                <a:latin typeface="Comic Sans MS" panose="030F0702030302020204" pitchFamily="66" charset="0"/>
              </a:rPr>
              <a:t>Si </a:t>
            </a:r>
            <a:r>
              <a:rPr lang="en-GB" dirty="0" err="1">
                <a:latin typeface="Comic Sans MS" panose="030F0702030302020204" pitchFamily="66" charset="0"/>
              </a:rPr>
              <a:t>hace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frío</a:t>
            </a:r>
            <a:r>
              <a:rPr lang="en-GB" dirty="0">
                <a:latin typeface="Comic Sans MS" panose="030F0702030302020204" pitchFamily="66" charset="0"/>
              </a:rPr>
              <a:t> = If it’s cold…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Los fines de </a:t>
            </a:r>
            <a:r>
              <a:rPr lang="en-GB" dirty="0" err="1">
                <a:latin typeface="Comic Sans MS" panose="030F0702030302020204" pitchFamily="66" charset="0"/>
              </a:rPr>
              <a:t>semana</a:t>
            </a:r>
            <a:r>
              <a:rPr lang="en-GB" dirty="0">
                <a:latin typeface="Comic Sans MS" panose="030F0702030302020204" pitchFamily="66" charset="0"/>
              </a:rPr>
              <a:t> = at the weekend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Normalmente</a:t>
            </a:r>
            <a:r>
              <a:rPr lang="en-GB" dirty="0">
                <a:latin typeface="Comic Sans MS" panose="030F0702030302020204" pitchFamily="66" charset="0"/>
              </a:rPr>
              <a:t> = Normally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Nunca</a:t>
            </a:r>
            <a:r>
              <a:rPr lang="en-GB" dirty="0">
                <a:latin typeface="Comic Sans MS" panose="030F0702030302020204" pitchFamily="66" charset="0"/>
              </a:rPr>
              <a:t> = Never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Siempre</a:t>
            </a:r>
            <a:r>
              <a:rPr lang="en-GB" dirty="0">
                <a:latin typeface="Comic Sans MS" panose="030F0702030302020204" pitchFamily="66" charset="0"/>
              </a:rPr>
              <a:t> = Always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407A8-5406-4C0F-9A98-C21CBD6D22F8}"/>
              </a:ext>
            </a:extLst>
          </p:cNvPr>
          <p:cNvSpPr txBox="1"/>
          <p:nvPr/>
        </p:nvSpPr>
        <p:spPr>
          <a:xfrm>
            <a:off x="89733" y="6358262"/>
            <a:ext cx="775609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u="sng" dirty="0"/>
              <a:t>Group 3</a:t>
            </a:r>
            <a:r>
              <a:rPr lang="en-GB" dirty="0"/>
              <a:t> – you could draw pictures of your outfits and label the clothes in Spanish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5A3D5-435F-4502-9750-E996BB9FD7C1}"/>
              </a:ext>
            </a:extLst>
          </p:cNvPr>
          <p:cNvSpPr txBox="1"/>
          <p:nvPr/>
        </p:nvSpPr>
        <p:spPr>
          <a:xfrm>
            <a:off x="11510128" y="63582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0630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0C4627-2EE2-48D5-869B-427D68D4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08C16D-22A9-496F-820C-458F35EB30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24B78B-213D-4055-ABD7-FD6631464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504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12</cp:revision>
  <dcterms:created xsi:type="dcterms:W3CDTF">2020-05-29T08:15:33Z</dcterms:created>
  <dcterms:modified xsi:type="dcterms:W3CDTF">2020-06-01T10:41:48Z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