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1" r:id="rId5"/>
    <p:sldId id="262" r:id="rId6"/>
    <p:sldId id="256" r:id="rId7"/>
    <p:sldId id="257" r:id="rId8"/>
    <p:sldId id="258" r:id="rId9"/>
    <p:sldId id="259" r:id="rId10"/>
    <p:sldId id="26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6FDB61-AA6C-0521-AF72-D082D692B10D}" v="20" dt="2020-06-10T18:21:52.36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79" d="100"/>
          <a:sy n="79" d="100"/>
        </p:scale>
        <p:origin x="5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5EB6B-9801-4222-A830-072BA715C1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18C3F9-15C7-408E-93C0-E9AB478419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0CC1FB-74CE-448C-B523-FF4437A63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18B6A-43F9-4747-9637-150BF9B029E8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A2D2D9-101B-46B8-A312-84028870D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E54DA9-6238-4298-B4F3-7E652FE1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341BB-FCDE-4068-AA63-D570F9CA39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2498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5D58D-6FFD-4673-88BD-194B7E3C4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86B31E-3478-4577-89F1-299A46386C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CB69B-9EDA-4303-BEB3-A6AC5BA86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18B6A-43F9-4747-9637-150BF9B029E8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139A14-5994-40CF-9A1A-D29060CFF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32EDD0-2FE1-4E7F-BB35-1EA011E49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341BB-FCDE-4068-AA63-D570F9CA39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3145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3660593-F2BA-4DAA-B70F-CF2E71D1E9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C9C52F-DB04-4E6A-92D6-F21E4906A7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A73B4C-AD66-4AA5-9791-40D46D88C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18B6A-43F9-4747-9637-150BF9B029E8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516DB-F0D2-4FED-8A8E-49F1D40B5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31527-8B0F-4458-B2B8-BD5C29765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341BB-FCDE-4068-AA63-D570F9CA39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4621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191E9-27A7-4655-9B0B-C8C6AE29F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98BBBC-00AE-4F7E-9FD7-59FA9739C1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E2E3D2-921B-41F0-8F19-C9911C9EB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18B6A-43F9-4747-9637-150BF9B029E8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5F371-0282-44D7-8801-FC54E4C21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12BF78-F285-47A5-8CBB-3A0D66A99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341BB-FCDE-4068-AA63-D570F9CA39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3037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1A029-F985-44AC-AF27-25B9FB1DB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04BBA9-DBB5-4A3F-9530-BF5FB6411D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C2A836-91E9-4B96-AED6-7EC48EBE9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18B6A-43F9-4747-9637-150BF9B029E8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36033-BFEA-4F86-84A0-9ABB1CF18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169AD9-0F33-4E13-BEB8-43B257ECA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341BB-FCDE-4068-AA63-D570F9CA39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624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49E95-EE3E-4E09-BCB8-D439D0159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8AFA4-6D1A-4103-8C8B-C9AD0C535A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76C07E-3959-404A-9828-45DE4352BD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B30BA0-2F2E-4216-A108-5C8BAE80D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18B6A-43F9-4747-9637-150BF9B029E8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A12736-EBC3-43DF-B69A-32B17128F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46EBFD-F37B-4467-AE6D-39D7D2394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341BB-FCDE-4068-AA63-D570F9CA39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0962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E5613-1605-40FE-AEC1-C5C74B8EA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A81259-C8BB-4E71-AE05-5C2262D245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7378D0-C0DC-44BE-95A1-0DAE9D6875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62B281-344E-4E38-BF64-4AB039E85E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6BF64A-E1F6-4449-903E-63F798D9D6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C9BEAF-C496-45FD-A78E-4357A99A9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18B6A-43F9-4747-9637-150BF9B029E8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D33FD6-D07A-4B02-B4D5-C69A14D78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A26B16-692D-40E8-96E4-F5A36F15B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341BB-FCDE-4068-AA63-D570F9CA39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7596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83C30-E116-45AC-9242-8ADC4363F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0F67A4-AD7C-4A84-98E3-9CD11EDC7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18B6A-43F9-4747-9637-150BF9B029E8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49B204-EC30-4793-8ACB-39CA30EFC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9C5E88-7092-4337-BE01-5C3D317D8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341BB-FCDE-4068-AA63-D570F9CA39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0542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4F49C3-CA23-4537-A254-78B62C4DE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18B6A-43F9-4747-9637-150BF9B029E8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BB1C60-1B14-4BA0-9C35-AB51E7D7D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98692B-E0AD-4D58-BE08-583BEDFEF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341BB-FCDE-4068-AA63-D570F9CA39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492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02D25-2B34-4729-A8D6-1174FC505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A6CD2F-4FB8-4F69-B064-4CCEE2E3D6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8DA751-CAA6-4B33-B61E-21D73DD55E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8655AC-FAFC-4C74-BF4A-8B4F1C50E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18B6A-43F9-4747-9637-150BF9B029E8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BDB1A9-8D27-4B2A-B069-3C5304AD9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9ED1C7-321E-40E5-B487-C3203DC90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341BB-FCDE-4068-AA63-D570F9CA39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9501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119E8-6DAC-4664-BC13-F762303BE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A8CF77-7473-48C1-86A8-F6724FB69E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CCBFF8-4DAD-4ED4-9378-91FB676264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631DA4-EB06-4F51-B7FF-436A5F219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18B6A-43F9-4747-9637-150BF9B029E8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D1164B-9A1E-458E-9768-EEC56A355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4BC64F-B60A-4217-9488-7EBEF2D87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341BB-FCDE-4068-AA63-D570F9CA39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701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FF75E4-58F4-4FB7-A24E-6F897D264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B8BE93-1447-4499-B53E-15076E9544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ED34BC-E099-4008-B257-D088018302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18B6A-43F9-4747-9637-150BF9B029E8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13453E-EC7A-4011-9424-E5D6D85E80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D11C91-20D2-4747-960B-3E572F5B90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341BB-FCDE-4068-AA63-D570F9CA39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1331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pxhere.com/en/photo/940705" TargetMode="External"/><Relationship Id="rId3" Type="http://schemas.openxmlformats.org/officeDocument/2006/relationships/image" Target="../media/image2.jpg"/><Relationship Id="rId7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en.wikipedia.org/wiki/Churchill_Square_(Brighton_and_Hove)" TargetMode="External"/><Relationship Id="rId11" Type="http://schemas.openxmlformats.org/officeDocument/2006/relationships/hyperlink" Target="https://creativecommons.org/licenses/by-sa/3.0/" TargetMode="External"/><Relationship Id="rId5" Type="http://schemas.openxmlformats.org/officeDocument/2006/relationships/image" Target="../media/image3.JPG"/><Relationship Id="rId10" Type="http://schemas.openxmlformats.org/officeDocument/2006/relationships/hyperlink" Target="https://commons.wikimedia.org/wiki/File:PANADERIA_MEXICANA-1.jpg" TargetMode="External"/><Relationship Id="rId4" Type="http://schemas.openxmlformats.org/officeDocument/2006/relationships/hyperlink" Target="http://travelerfolio.com/toledo-spain/" TargetMode="External"/><Relationship Id="rId9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1FC19BF-1665-487A-BBF4-8F32D10C7BDF}"/>
              </a:ext>
            </a:extLst>
          </p:cNvPr>
          <p:cNvSpPr/>
          <p:nvPr/>
        </p:nvSpPr>
        <p:spPr>
          <a:xfrm>
            <a:off x="8679872" y="676062"/>
            <a:ext cx="30668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u="sng" dirty="0">
                <a:latin typeface="Comic Sans MS"/>
              </a:rPr>
              <a:t>Term 6 Lesson 3</a:t>
            </a:r>
            <a:r>
              <a:rPr lang="en-US" sz="2800" dirty="0">
                <a:latin typeface="Comic Sans MS"/>
              </a:rPr>
              <a:t> </a:t>
            </a:r>
          </a:p>
        </p:txBody>
      </p:sp>
      <p:pic>
        <p:nvPicPr>
          <p:cNvPr id="7" name="Picture 4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EBBC229B-4AE6-4531-8594-3A5C29A8F6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166" y="591108"/>
            <a:ext cx="1811300" cy="121634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E6F77AC-55FC-4C4E-9F04-07AE624CD41F}"/>
              </a:ext>
            </a:extLst>
          </p:cNvPr>
          <p:cNvSpPr txBox="1"/>
          <p:nvPr/>
        </p:nvSpPr>
        <p:spPr>
          <a:xfrm>
            <a:off x="576051" y="2071952"/>
            <a:ext cx="11303197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latin typeface="Comic Sans MS"/>
              </a:rPr>
              <a:t>		</a:t>
            </a:r>
            <a:r>
              <a:rPr lang="en-US" sz="2800" u="sng" dirty="0">
                <a:latin typeface="Comic Sans MS"/>
              </a:rPr>
              <a:t>De tiendas</a:t>
            </a:r>
          </a:p>
          <a:p>
            <a:endParaRPr lang="en-US" sz="2800" u="sng" dirty="0">
              <a:latin typeface="Comic Sans MS"/>
              <a:cs typeface="Calibri"/>
            </a:endParaRPr>
          </a:p>
          <a:p>
            <a:r>
              <a:rPr lang="en-US" sz="2800" u="sng" dirty="0">
                <a:latin typeface="Comic Sans MS"/>
                <a:cs typeface="Calibri"/>
              </a:rPr>
              <a:t>LO</a:t>
            </a:r>
            <a:r>
              <a:rPr lang="en-US" sz="2800" dirty="0">
                <a:latin typeface="Comic Sans MS"/>
                <a:cs typeface="Calibri"/>
              </a:rPr>
              <a:t>:  to talk about shops on the high street and your shopping plans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D563F8-C662-4B4F-BAD1-E4CB424597FD}"/>
              </a:ext>
            </a:extLst>
          </p:cNvPr>
          <p:cNvSpPr/>
          <p:nvPr/>
        </p:nvSpPr>
        <p:spPr>
          <a:xfrm>
            <a:off x="10494780" y="6091229"/>
            <a:ext cx="12859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omic Sans MS"/>
                <a:cs typeface="Calibri"/>
              </a:rPr>
              <a:t>(  /26)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7678AB-910C-4544-B570-57D91B8F5E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42054" y="4333548"/>
            <a:ext cx="2336831" cy="17526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60008FC-53A2-423E-9AB9-787D0EA7F6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3166326" y="4333548"/>
            <a:ext cx="2277416" cy="170806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1CEE4E7-1CD0-4BB7-8BA3-9F313682C8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5931183" y="4333548"/>
            <a:ext cx="2551060" cy="16896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58BA8AC-E662-48A4-93F5-B638BF76384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8884875" y="4337480"/>
            <a:ext cx="2252869" cy="168965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A683DE8-C936-4109-93E7-03130933909E}"/>
              </a:ext>
            </a:extLst>
          </p:cNvPr>
          <p:cNvSpPr txBox="1"/>
          <p:nvPr/>
        </p:nvSpPr>
        <p:spPr>
          <a:xfrm>
            <a:off x="29740226" y="25364947"/>
            <a:ext cx="4074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10" tooltip="https://commons.wikimedia.org/wiki/File:PANADERIA_MEXICANA-1.jpg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11" tooltip="https://creativecommons.org/licenses/by-sa/3.0/"/>
              </a:rPr>
              <a:t>CC BY-SA</a:t>
            </a:r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1377703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120B0BF-7404-4737-AFB6-1FBEEFE719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034" y="1950328"/>
            <a:ext cx="5691624" cy="37169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69F6E20-EA43-4128-B2F7-4B31099933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1129" y="586749"/>
            <a:ext cx="4993272" cy="27661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88B73BC-CA36-4A81-909A-DCF09587A2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4186" y="3062234"/>
            <a:ext cx="5747285" cy="14931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2128032-BAF8-4822-A8D8-5318221DD7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8199" y="4186483"/>
            <a:ext cx="4860259" cy="172648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37DAE3C-ACC8-419F-B231-51ADF36FA59C}"/>
              </a:ext>
            </a:extLst>
          </p:cNvPr>
          <p:cNvSpPr txBox="1"/>
          <p:nvPr/>
        </p:nvSpPr>
        <p:spPr>
          <a:xfrm>
            <a:off x="311084" y="598463"/>
            <a:ext cx="2404826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err="1">
                <a:latin typeface="Comic Sans MS" panose="030F0702030302020204" pitchFamily="66" charset="0"/>
              </a:rPr>
              <a:t>Vocabulario</a:t>
            </a:r>
            <a:r>
              <a:rPr lang="en-GB" sz="2800" dirty="0">
                <a:latin typeface="Comic Sans MS" panose="030F0702030302020204" pitchFamily="66" charset="0"/>
              </a:rPr>
              <a:t> </a:t>
            </a:r>
          </a:p>
          <a:p>
            <a:r>
              <a:rPr lang="en-GB" sz="2400" i="1" dirty="0">
                <a:latin typeface="Comic Sans MS" panose="030F0702030302020204" pitchFamily="66" charset="0"/>
              </a:rPr>
              <a:t>Copy this down </a:t>
            </a:r>
            <a:endParaRPr lang="en-GB" sz="2800" i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386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12AE4E1-E656-4C89-8953-0A57794BE2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9103" y="249389"/>
            <a:ext cx="3714750" cy="65341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52416EB-E76F-4328-AD5A-1FCBCF5FB3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3922" y="981816"/>
            <a:ext cx="3178146" cy="22013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20008C-3AB2-4307-96DC-2B30829FE4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3922" y="3110005"/>
            <a:ext cx="3414795" cy="16010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0D40F3B-DD58-49BC-8E23-B970D2F391C4}"/>
              </a:ext>
            </a:extLst>
          </p:cNvPr>
          <p:cNvSpPr txBox="1"/>
          <p:nvPr/>
        </p:nvSpPr>
        <p:spPr>
          <a:xfrm>
            <a:off x="87564" y="382362"/>
            <a:ext cx="301986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u="sng" dirty="0" err="1">
                <a:latin typeface="Comic Sans MS" panose="030F0702030302020204" pitchFamily="66" charset="0"/>
              </a:rPr>
              <a:t>Empareja</a:t>
            </a:r>
            <a:endParaRPr lang="en-GB" sz="2800" u="sng" dirty="0">
              <a:latin typeface="Comic Sans MS" panose="030F0702030302020204" pitchFamily="66" charset="0"/>
            </a:endParaRPr>
          </a:p>
          <a:p>
            <a:endParaRPr lang="en-GB" sz="2800" u="sng" dirty="0">
              <a:latin typeface="Comic Sans MS" panose="030F0702030302020204" pitchFamily="66" charset="0"/>
            </a:endParaRPr>
          </a:p>
          <a:p>
            <a:r>
              <a:rPr lang="en-GB" sz="2400" i="1" dirty="0">
                <a:latin typeface="Comic Sans MS" panose="030F0702030302020204" pitchFamily="66" charset="0"/>
              </a:rPr>
              <a:t>Match up the shops with the words. </a:t>
            </a:r>
          </a:p>
          <a:p>
            <a:endParaRPr lang="en-GB" sz="2400" i="1" dirty="0">
              <a:latin typeface="Comic Sans MS" panose="030F0702030302020204" pitchFamily="66" charset="0"/>
            </a:endParaRPr>
          </a:p>
          <a:p>
            <a:r>
              <a:rPr lang="en-GB" sz="2400" i="1" dirty="0">
                <a:latin typeface="Comic Sans MS" panose="030F0702030302020204" pitchFamily="66" charset="0"/>
              </a:rPr>
              <a:t>Write the letter in the blue box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C5D981-B2C4-424E-9EDF-A5096E65D4E4}"/>
              </a:ext>
            </a:extLst>
          </p:cNvPr>
          <p:cNvSpPr txBox="1"/>
          <p:nvPr/>
        </p:nvSpPr>
        <p:spPr>
          <a:xfrm>
            <a:off x="10368786" y="1171651"/>
            <a:ext cx="1637968" cy="35394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1.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2.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3.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4.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5.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6.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7.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8.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C535CE-985D-4A1C-A5A0-7AC188481918}"/>
              </a:ext>
            </a:extLst>
          </p:cNvPr>
          <p:cNvSpPr txBox="1"/>
          <p:nvPr/>
        </p:nvSpPr>
        <p:spPr>
          <a:xfrm>
            <a:off x="11028459" y="6050943"/>
            <a:ext cx="5068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/8</a:t>
            </a:r>
          </a:p>
        </p:txBody>
      </p:sp>
    </p:spTree>
    <p:extLst>
      <p:ext uri="{BB962C8B-B14F-4D97-AF65-F5344CB8AC3E}">
        <p14:creationId xmlns:p14="http://schemas.microsoft.com/office/powerpoint/2010/main" val="1223497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EB2E62C-8884-4D86-BCCE-13B37A37C2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0708" y="2031491"/>
            <a:ext cx="7176469" cy="3729669"/>
          </a:xfrm>
          <a:prstGeom prst="rect">
            <a:avLst/>
          </a:prstGeom>
          <a:solidFill>
            <a:schemeClr val="bg1">
              <a:lumMod val="85000"/>
            </a:schemeClr>
          </a:solidFill>
          <a:ln w="66675">
            <a:solidFill>
              <a:schemeClr val="accent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A533F81-E42E-40B8-BB2A-71C83E4AEB18}"/>
              </a:ext>
            </a:extLst>
          </p:cNvPr>
          <p:cNvSpPr txBox="1"/>
          <p:nvPr/>
        </p:nvSpPr>
        <p:spPr>
          <a:xfrm>
            <a:off x="270708" y="184832"/>
            <a:ext cx="112838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u="sng" dirty="0">
                <a:latin typeface="Comic Sans MS" panose="030F0702030302020204" pitchFamily="66" charset="0"/>
              </a:rPr>
              <a:t>Leer</a:t>
            </a:r>
          </a:p>
          <a:p>
            <a:r>
              <a:rPr lang="en-GB" sz="2400" i="1" dirty="0">
                <a:latin typeface="Comic Sans MS" panose="030F0702030302020204" pitchFamily="66" charset="0"/>
              </a:rPr>
              <a:t>Read the statements and write down which shop each person should go to. </a:t>
            </a:r>
          </a:p>
          <a:p>
            <a:r>
              <a:rPr lang="en-GB" i="1" dirty="0">
                <a:latin typeface="Comic Sans MS" panose="030F0702030302020204" pitchFamily="66" charset="0"/>
              </a:rPr>
              <a:t>Drag the yellow box to the correct statement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3F48C9-A4E4-49F2-A23D-8CBB8615F4D2}"/>
              </a:ext>
            </a:extLst>
          </p:cNvPr>
          <p:cNvSpPr txBox="1"/>
          <p:nvPr/>
        </p:nvSpPr>
        <p:spPr>
          <a:xfrm>
            <a:off x="8049969" y="3182926"/>
            <a:ext cx="1986249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3200" dirty="0" err="1"/>
              <a:t>pescadería</a:t>
            </a:r>
            <a:endParaRPr lang="en-GB" sz="3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0B76E0-66AF-4959-86A2-70390D91E307}"/>
              </a:ext>
            </a:extLst>
          </p:cNvPr>
          <p:cNvSpPr txBox="1"/>
          <p:nvPr/>
        </p:nvSpPr>
        <p:spPr>
          <a:xfrm>
            <a:off x="8033694" y="5947784"/>
            <a:ext cx="33175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3200" dirty="0"/>
              <a:t>tienda de </a:t>
            </a:r>
            <a:r>
              <a:rPr lang="en-GB" sz="3200" dirty="0" err="1"/>
              <a:t>disfraces</a:t>
            </a:r>
            <a:endParaRPr lang="en-GB" sz="3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FD12A9-E663-4E93-B7B8-F8365AB01EE8}"/>
              </a:ext>
            </a:extLst>
          </p:cNvPr>
          <p:cNvSpPr txBox="1"/>
          <p:nvPr/>
        </p:nvSpPr>
        <p:spPr>
          <a:xfrm>
            <a:off x="8033694" y="2284809"/>
            <a:ext cx="175080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3200" dirty="0" err="1"/>
              <a:t>papelería</a:t>
            </a:r>
            <a:endParaRPr lang="en-GB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9BC4D9-B6A6-4D1B-B814-A0FC2527B1CE}"/>
              </a:ext>
            </a:extLst>
          </p:cNvPr>
          <p:cNvSpPr txBox="1"/>
          <p:nvPr/>
        </p:nvSpPr>
        <p:spPr>
          <a:xfrm>
            <a:off x="8033694" y="5014414"/>
            <a:ext cx="2622641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3200" dirty="0"/>
              <a:t>tienda de </a:t>
            </a:r>
            <a:r>
              <a:rPr lang="en-GB" sz="3200" dirty="0" err="1"/>
              <a:t>ropa</a:t>
            </a:r>
            <a:endParaRPr lang="en-GB" sz="3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83680E-E47C-4CEC-8A20-95280CA948EF}"/>
              </a:ext>
            </a:extLst>
          </p:cNvPr>
          <p:cNvSpPr txBox="1"/>
          <p:nvPr/>
        </p:nvSpPr>
        <p:spPr>
          <a:xfrm>
            <a:off x="8049969" y="4081044"/>
            <a:ext cx="1816331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3200" dirty="0" err="1"/>
              <a:t>carnicería</a:t>
            </a:r>
            <a:endParaRPr lang="en-GB" sz="3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11A8BC-6B1B-4A90-9ED8-2E110C809FC4}"/>
              </a:ext>
            </a:extLst>
          </p:cNvPr>
          <p:cNvSpPr txBox="1"/>
          <p:nvPr/>
        </p:nvSpPr>
        <p:spPr>
          <a:xfrm>
            <a:off x="8033694" y="1446716"/>
            <a:ext cx="1440202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3200" dirty="0" err="1"/>
              <a:t>frutería</a:t>
            </a:r>
            <a:endParaRPr lang="en-GB" sz="32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3C2A5E1-D0AF-4172-B725-0905FAD895DD}"/>
              </a:ext>
            </a:extLst>
          </p:cNvPr>
          <p:cNvSpPr txBox="1"/>
          <p:nvPr/>
        </p:nvSpPr>
        <p:spPr>
          <a:xfrm>
            <a:off x="11594073" y="6270949"/>
            <a:ext cx="5068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/6</a:t>
            </a:r>
          </a:p>
        </p:txBody>
      </p:sp>
    </p:spTree>
    <p:extLst>
      <p:ext uri="{BB962C8B-B14F-4D97-AF65-F5344CB8AC3E}">
        <p14:creationId xmlns:p14="http://schemas.microsoft.com/office/powerpoint/2010/main" val="784498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3573C98-7FA3-4969-A2EE-3C51712A61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0684" y="1055329"/>
            <a:ext cx="6410325" cy="19145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D976E9D-EFC8-4059-B1BD-C51350476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684" y="2803263"/>
            <a:ext cx="6591300" cy="21621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FBE6D36-04D1-400E-B4CC-BD52F6D8D3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684" y="4890986"/>
            <a:ext cx="6296025" cy="19526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3154CF1-F641-443D-A491-939E38734788}"/>
              </a:ext>
            </a:extLst>
          </p:cNvPr>
          <p:cNvSpPr txBox="1"/>
          <p:nvPr/>
        </p:nvSpPr>
        <p:spPr>
          <a:xfrm>
            <a:off x="565608" y="162777"/>
            <a:ext cx="11431579" cy="89255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2800" u="sng" dirty="0">
                <a:latin typeface="Comic Sans MS"/>
              </a:rPr>
              <a:t>Leer</a:t>
            </a:r>
            <a:r>
              <a:rPr lang="en-GB" sz="2800" dirty="0">
                <a:latin typeface="Comic Sans MS"/>
              </a:rPr>
              <a:t>   </a:t>
            </a:r>
            <a:r>
              <a:rPr lang="en-GB" sz="2400" i="1" dirty="0">
                <a:latin typeface="Comic Sans MS"/>
              </a:rPr>
              <a:t>Write the three sentences in Spanish in the correct order. Use the words and phrases in the green boxes.</a:t>
            </a:r>
            <a:endParaRPr lang="en-GB" sz="2800" i="1" dirty="0">
              <a:latin typeface="Comic Sans M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0E6D6B-5C03-4554-B5A4-8B550FBAC4FB}"/>
              </a:ext>
            </a:extLst>
          </p:cNvPr>
          <p:cNvSpPr txBox="1"/>
          <p:nvPr/>
        </p:nvSpPr>
        <p:spPr>
          <a:xfrm>
            <a:off x="6852243" y="1422427"/>
            <a:ext cx="4949073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a.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76302D-E9B8-48AC-A2A8-1E928D4B7B27}"/>
              </a:ext>
            </a:extLst>
          </p:cNvPr>
          <p:cNvSpPr txBox="1"/>
          <p:nvPr/>
        </p:nvSpPr>
        <p:spPr>
          <a:xfrm>
            <a:off x="6852243" y="3269064"/>
            <a:ext cx="4949073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b.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E2CD28-5500-461F-A636-69A246CC4562}"/>
              </a:ext>
            </a:extLst>
          </p:cNvPr>
          <p:cNvSpPr txBox="1"/>
          <p:nvPr/>
        </p:nvSpPr>
        <p:spPr>
          <a:xfrm>
            <a:off x="6852243" y="5405633"/>
            <a:ext cx="4949073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c.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0447D5-A304-4C1B-948A-36D3C820D80D}"/>
              </a:ext>
            </a:extLst>
          </p:cNvPr>
          <p:cNvSpPr txBox="1"/>
          <p:nvPr/>
        </p:nvSpPr>
        <p:spPr>
          <a:xfrm>
            <a:off x="11538408" y="6381946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/6</a:t>
            </a:r>
          </a:p>
        </p:txBody>
      </p:sp>
    </p:spTree>
    <p:extLst>
      <p:ext uri="{BB962C8B-B14F-4D97-AF65-F5344CB8AC3E}">
        <p14:creationId xmlns:p14="http://schemas.microsoft.com/office/powerpoint/2010/main" val="702015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5ADA1FD-7ED6-4919-A37B-B1C99BD006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859" y="818503"/>
            <a:ext cx="4706106" cy="58321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F1DA0E5-C718-457F-A96D-027B65D13749}"/>
              </a:ext>
            </a:extLst>
          </p:cNvPr>
          <p:cNvSpPr txBox="1"/>
          <p:nvPr/>
        </p:nvSpPr>
        <p:spPr>
          <a:xfrm>
            <a:off x="405353" y="207390"/>
            <a:ext cx="110674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u="sng" dirty="0">
                <a:latin typeface="Comic Sans MS" panose="030F0702030302020204" pitchFamily="66" charset="0"/>
              </a:rPr>
              <a:t>Leer</a:t>
            </a:r>
            <a:r>
              <a:rPr lang="en-GB" sz="2800" dirty="0">
                <a:latin typeface="Comic Sans MS" panose="030F0702030302020204" pitchFamily="66" charset="0"/>
              </a:rPr>
              <a:t> </a:t>
            </a:r>
            <a:r>
              <a:rPr lang="en-GB" sz="2400" i="1" dirty="0">
                <a:latin typeface="Comic Sans MS" panose="030F0702030302020204" pitchFamily="66" charset="0"/>
              </a:rPr>
              <a:t>Read about Sara’s busy shopping day and complete the table in English</a:t>
            </a:r>
            <a:endParaRPr lang="en-GB" sz="2800" i="1" dirty="0">
              <a:latin typeface="Comic Sans MS" panose="030F0702030302020204" pitchFamily="66" charset="0"/>
            </a:endParaRP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1D1645C7-2138-46AB-B4A0-2A7A9D3A4A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5743647"/>
              </p:ext>
            </p:extLst>
          </p:nvPr>
        </p:nvGraphicFramePr>
        <p:xfrm>
          <a:off x="5170866" y="2106734"/>
          <a:ext cx="6919275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1155">
                  <a:extLst>
                    <a:ext uri="{9D8B030D-6E8A-4147-A177-3AD203B41FA5}">
                      <a16:colId xmlns:a16="http://schemas.microsoft.com/office/drawing/2014/main" val="2468617353"/>
                    </a:ext>
                  </a:extLst>
                </a:gridCol>
                <a:gridCol w="4468120">
                  <a:extLst>
                    <a:ext uri="{9D8B030D-6E8A-4147-A177-3AD203B41FA5}">
                      <a16:colId xmlns:a16="http://schemas.microsoft.com/office/drawing/2014/main" val="15115080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Comic Sans MS" panose="030F0702030302020204" pitchFamily="66" charset="0"/>
                        </a:rPr>
                        <a:t>Shop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Comic Sans MS" panose="030F0702030302020204" pitchFamily="66" charset="0"/>
                        </a:rPr>
                        <a:t>Reason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968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Comic Sans MS" panose="030F0702030302020204" pitchFamily="66" charset="0"/>
                        </a:rPr>
                        <a:t>(1)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Comic Sans MS" panose="030F0702030302020204" pitchFamily="66" charset="0"/>
                        </a:rPr>
                        <a:t>To browse the jewellery and accessories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07402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Comic Sans MS" panose="030F0702030302020204" pitchFamily="66" charset="0"/>
                        </a:rPr>
                        <a:t>Fishmonger’s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Comic Sans MS" panose="030F0702030302020204" pitchFamily="66" charset="0"/>
                        </a:rPr>
                        <a:t>(1)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85469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Comic Sans MS" panose="030F0702030302020204" pitchFamily="66" charset="0"/>
                        </a:rPr>
                        <a:t>Fancy dress shop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Comic Sans MS" panose="030F0702030302020204" pitchFamily="66" charset="0"/>
                        </a:rPr>
                        <a:t>(2)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65813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Comic Sans MS" panose="030F0702030302020204" pitchFamily="66" charset="0"/>
                        </a:rPr>
                        <a:t>(1)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Comic Sans MS" panose="030F0702030302020204" pitchFamily="66" charset="0"/>
                        </a:rPr>
                        <a:t>(1)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561044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E9ED30D4-2F75-41BC-94D2-FBBC192AF879}"/>
              </a:ext>
            </a:extLst>
          </p:cNvPr>
          <p:cNvSpPr txBox="1"/>
          <p:nvPr/>
        </p:nvSpPr>
        <p:spPr>
          <a:xfrm>
            <a:off x="11387579" y="6023728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/6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F82B5C-290A-4A0E-99EC-7EAB707C5F24}"/>
              </a:ext>
            </a:extLst>
          </p:cNvPr>
          <p:cNvSpPr txBox="1"/>
          <p:nvPr/>
        </p:nvSpPr>
        <p:spPr>
          <a:xfrm>
            <a:off x="5018941" y="5038954"/>
            <a:ext cx="707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(The numbers in brackets indicate how many details you should write)</a:t>
            </a:r>
          </a:p>
        </p:txBody>
      </p:sp>
    </p:spTree>
    <p:extLst>
      <p:ext uri="{BB962C8B-B14F-4D97-AF65-F5344CB8AC3E}">
        <p14:creationId xmlns:p14="http://schemas.microsoft.com/office/powerpoint/2010/main" val="1640637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28C14B5-BB9B-4141-8B42-66155EBF63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9263" y="145794"/>
            <a:ext cx="3973475" cy="65664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2496F5B-3FDE-4ABC-80CE-984F9020E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807" y="2562778"/>
            <a:ext cx="4772430" cy="18436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C5349CE-65E8-4240-8E04-8399E5FE4D87}"/>
              </a:ext>
            </a:extLst>
          </p:cNvPr>
          <p:cNvSpPr txBox="1"/>
          <p:nvPr/>
        </p:nvSpPr>
        <p:spPr>
          <a:xfrm>
            <a:off x="88178" y="235671"/>
            <a:ext cx="724108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u="sng" dirty="0">
                <a:solidFill>
                  <a:srgbClr val="7030A0"/>
                </a:solidFill>
                <a:latin typeface="Comic Sans MS" panose="030F0702030302020204" pitchFamily="66" charset="0"/>
              </a:rPr>
              <a:t>Extension </a:t>
            </a:r>
          </a:p>
          <a:p>
            <a:r>
              <a:rPr lang="en-GB" sz="2800" dirty="0">
                <a:solidFill>
                  <a:srgbClr val="7030A0"/>
                </a:solidFill>
                <a:latin typeface="Comic Sans MS" panose="030F0702030302020204" pitchFamily="66" charset="0"/>
              </a:rPr>
              <a:t>  </a:t>
            </a:r>
          </a:p>
          <a:p>
            <a:r>
              <a:rPr lang="en-GB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Group 1/pre-GCSE students should complete this!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57821CD-7E76-4AA9-9652-3C6028CBDD5D}"/>
              </a:ext>
            </a:extLst>
          </p:cNvPr>
          <p:cNvSpPr txBox="1"/>
          <p:nvPr/>
        </p:nvSpPr>
        <p:spPr>
          <a:xfrm>
            <a:off x="226243" y="1725105"/>
            <a:ext cx="68344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Read the text and traditional outfits in a region of Mexico. Then answer the questions in Spanish.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144EBEA-05C1-4E7D-9D01-58326B7F18D4}"/>
              </a:ext>
            </a:extLst>
          </p:cNvPr>
          <p:cNvSpPr txBox="1"/>
          <p:nvPr/>
        </p:nvSpPr>
        <p:spPr>
          <a:xfrm>
            <a:off x="476807" y="4683337"/>
            <a:ext cx="6367053" cy="19389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a.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b.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c.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d.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e.						  /7</a:t>
            </a:r>
          </a:p>
        </p:txBody>
      </p:sp>
    </p:spTree>
    <p:extLst>
      <p:ext uri="{BB962C8B-B14F-4D97-AF65-F5344CB8AC3E}">
        <p14:creationId xmlns:p14="http://schemas.microsoft.com/office/powerpoint/2010/main" val="30236885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5255CA32996F44B9A175EBFBFC6325C" ma:contentTypeVersion="12" ma:contentTypeDescription="Create a new document." ma:contentTypeScope="" ma:versionID="ad73bcd18e1416b1bce2f0bed00d6f29">
  <xsd:schema xmlns:xsd="http://www.w3.org/2001/XMLSchema" xmlns:xs="http://www.w3.org/2001/XMLSchema" xmlns:p="http://schemas.microsoft.com/office/2006/metadata/properties" xmlns:ns3="16478a8f-2fa9-487e-8953-8f9469af2f14" xmlns:ns4="806e0320-5824-4f3b-9a19-42a16ec08098" targetNamespace="http://schemas.microsoft.com/office/2006/metadata/properties" ma:root="true" ma:fieldsID="e216d9bd05980e10af286fbd1c551460" ns3:_="" ns4:_="">
    <xsd:import namespace="16478a8f-2fa9-487e-8953-8f9469af2f14"/>
    <xsd:import namespace="806e0320-5824-4f3b-9a19-42a16ec0809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478a8f-2fa9-487e-8953-8f9469af2f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6e0320-5824-4f3b-9a19-42a16ec08098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AB1B756-0640-4551-A2AC-6EC0427199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6478a8f-2fa9-487e-8953-8f9469af2f14"/>
    <ds:schemaRef ds:uri="806e0320-5824-4f3b-9a19-42a16ec0809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420430C-CF97-42FC-AF05-C950C8344F4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9FC683A-E1F8-43E7-A65A-5FECFCFBF1DE}">
  <ds:schemaRefs>
    <ds:schemaRef ds:uri="http://www.w3.org/XML/1998/namespace"/>
    <ds:schemaRef ds:uri="http://schemas.microsoft.com/office/2006/metadata/properties"/>
    <ds:schemaRef ds:uri="http://purl.org/dc/terms/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806e0320-5824-4f3b-9a19-42a16ec08098"/>
    <ds:schemaRef ds:uri="16478a8f-2fa9-487e-8953-8f9469af2f1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248</Words>
  <Application>Microsoft Office PowerPoint</Application>
  <PresentationFormat>Widescreen</PresentationFormat>
  <Paragraphs>59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&amp; Jackie king</dc:creator>
  <cp:lastModifiedBy>Toni-Louise Younger</cp:lastModifiedBy>
  <cp:revision>13</cp:revision>
  <dcterms:created xsi:type="dcterms:W3CDTF">2020-06-10T07:56:37Z</dcterms:created>
  <dcterms:modified xsi:type="dcterms:W3CDTF">2020-06-11T11:56:55Z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0x01010055255CA32996F44B9A175EBFBFC6325C</vt:lpwstr>
  </property>
</Properties>
</file>