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65" r:id="rId6"/>
    <p:sldId id="266" r:id="rId7"/>
    <p:sldId id="269" r:id="rId8"/>
    <p:sldId id="279" r:id="rId9"/>
    <p:sldId id="270" r:id="rId10"/>
    <p:sldId id="278" r:id="rId11"/>
    <p:sldId id="277" r:id="rId12"/>
    <p:sldId id="28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908CF4-9905-0723-EE3B-75CC0F56A852}" v="4" dt="2020-05-17T12:35:02.8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36" d="100"/>
          <a:sy n="36" d="100"/>
        </p:scale>
        <p:origin x="10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3C8A0-B143-40BB-A046-CA33439FA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FFA028-0FC9-4C07-8C16-846828C0FC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542B6-1D3F-4B6F-A18D-EA543B90F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30C9-897A-4690-B13F-1CDD7A91C4C8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C6D72-E510-4FD6-9D98-F0C4B2CD8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952B7-92EE-491C-B98D-DED874B57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049A-0D1C-40AD-B2FB-78ACC80A7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699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C40B4-7DFE-47C0-BE6B-D2211B430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24B2A3-9262-4168-8ED7-F789210AF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AC329-C1F6-4424-B4F6-CCB3E5D1A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30C9-897A-4690-B13F-1CDD7A91C4C8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443CE-9675-43F9-A57F-80BE16916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AB2E0-56ED-41AA-9FC9-0F7A216CC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049A-0D1C-40AD-B2FB-78ACC80A7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550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99F66A-0BD7-4298-9BE5-7A7EE87363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93FA8F-CC27-482F-B55B-4583B6018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DAF4A-F703-4B38-8884-25431A419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30C9-897A-4690-B13F-1CDD7A91C4C8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B0283-0D33-4D0D-B35E-B4BD23836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CAE1D-2271-4693-A15D-2DCB97BDC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049A-0D1C-40AD-B2FB-78ACC80A7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230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EA9D3-02CF-4B6D-8EA8-64E739549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4C456-2BBE-46CD-898B-C9ED8645E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9E516-35BA-401D-9884-1E2C7F03E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30C9-897A-4690-B13F-1CDD7A91C4C8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B676E-88F2-427A-B4C3-4D6A2091D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E62E8-5C6D-4E35-8223-2F209E64C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049A-0D1C-40AD-B2FB-78ACC80A7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545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EB60A-D061-4667-952C-850A5EB05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7DBB6-B959-4A9D-AE11-F3B1D76DB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26EE5-EAFF-4814-A5F8-08FB03768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30C9-897A-4690-B13F-1CDD7A91C4C8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44820-3137-49C1-897A-6A728132B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7201A-8EFB-493A-A8BA-05D82CEF2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049A-0D1C-40AD-B2FB-78ACC80A7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555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46441-1419-49A9-8AD8-F8B3C269A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B66FD-5B99-4357-B872-4F3F4B163C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3B3BE0-7BA8-4E76-9276-AF1665F728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7D48D5-A7A0-4EDF-82B0-86330F59F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30C9-897A-4690-B13F-1CDD7A91C4C8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DEFDF-FA91-45D1-BB5D-D755E5A3A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FC1789-5979-441C-A258-481F5CB83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049A-0D1C-40AD-B2FB-78ACC80A7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55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3F9F3-5FF1-40F4-B94B-A312C43B4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6E612-0633-45A0-B6F0-E00A98A6A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7D3D9B-D8F2-417F-9D3A-6B3E5AEA01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C17CFF-099C-4DEA-B15B-0097292067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68B0CE-A8B3-4228-A5C1-8CAB451968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D0784E-08FE-40F3-881A-D41C108D6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30C9-897A-4690-B13F-1CDD7A91C4C8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E68FC1-F355-408B-A266-04C948EBE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2AFE30-F194-4589-AE8F-B262CE568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049A-0D1C-40AD-B2FB-78ACC80A7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383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3AE85-79B6-455B-9F2E-8F89B509F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911CF8-CCAB-49B3-9A1E-BAD4BB2CA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30C9-897A-4690-B13F-1CDD7A91C4C8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87E8F8-9C49-4BA1-90CB-F4CA4342F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B889E0-1BA4-4F52-943C-C1FE575C6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049A-0D1C-40AD-B2FB-78ACC80A7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839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56AF0E-A2BC-42CF-B6C9-47814B7B6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30C9-897A-4690-B13F-1CDD7A91C4C8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89E672-FEF8-4739-AB45-C7F138349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6997AF-1A6E-43B6-8033-A567BADBA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049A-0D1C-40AD-B2FB-78ACC80A7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691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9886F-3C39-44F2-BC38-6CABB98EC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ABE8B-02AC-4620-BAA0-6C0991222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61F00B-3F54-4D9E-8802-4F8118379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7D8007-68B3-4F5F-8A5E-6B27D882D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30C9-897A-4690-B13F-1CDD7A91C4C8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E7A54D-938B-4D8A-9D8D-EFEB30081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9920C-15D3-4165-9639-A232011A6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049A-0D1C-40AD-B2FB-78ACC80A7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566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FC327-D183-4DE7-BCB5-0C06F826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6D3686-105D-4562-A5AB-1F6B86B185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6AF7D6-B7E5-476F-B4B8-36A91D642D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1C4ECE-2A3F-4D17-8B15-18CFCC8A7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30C9-897A-4690-B13F-1CDD7A91C4C8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B1961-8373-46AE-A782-07429DA92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D642EA-F2C1-489A-B19E-FDDCD0C35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049A-0D1C-40AD-B2FB-78ACC80A7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765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86A87C-E4ED-4E0A-9649-67390B1F7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445DF-C71D-4D63-8064-55BAA3C38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E344D-4980-4650-B8D9-6BA623A245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530C9-897A-4690-B13F-1CDD7A91C4C8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C549F-FAB3-4A26-875B-0A00D0586B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AEDA3-D7DE-4441-9D9C-23934E7696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2049A-0D1C-40AD-B2FB-78ACC80A7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12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comillas.edu/informefamilia/2016/10/02/el-desastre-en-la-habitacion-de-tu-adolescente-parece-ser-que-es-arte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9FCD9-1978-4957-975B-DC653384C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latin typeface="Comic Sans MS" panose="030F0702030302020204" pitchFamily="66" charset="0"/>
              </a:rPr>
              <a:t>Starter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C01482-3F5F-4EC8-8612-30422D80E1A0}"/>
              </a:ext>
            </a:extLst>
          </p:cNvPr>
          <p:cNvSpPr txBox="1"/>
          <p:nvPr/>
        </p:nvSpPr>
        <p:spPr>
          <a:xfrm>
            <a:off x="3542062" y="766296"/>
            <a:ext cx="3663182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¿</a:t>
            </a:r>
            <a:r>
              <a:rPr lang="en-GB" sz="2800" dirty="0" err="1">
                <a:latin typeface="Comic Sans MS" panose="030F0702030302020204" pitchFamily="66" charset="0"/>
              </a:rPr>
              <a:t>Qúe</a:t>
            </a:r>
            <a:r>
              <a:rPr lang="en-GB" sz="2800" dirty="0">
                <a:latin typeface="Comic Sans MS" panose="030F0702030302020204" pitchFamily="66" charset="0"/>
              </a:rPr>
              <a:t> hay </a:t>
            </a:r>
            <a:r>
              <a:rPr lang="en-GB" sz="2800" dirty="0" err="1">
                <a:latin typeface="Comic Sans MS" panose="030F0702030302020204" pitchFamily="66" charset="0"/>
              </a:rPr>
              <a:t>en</a:t>
            </a:r>
            <a:r>
              <a:rPr lang="en-GB" sz="2800" dirty="0">
                <a:latin typeface="Comic Sans MS" panose="030F0702030302020204" pitchFamily="66" charset="0"/>
              </a:rPr>
              <a:t> la </a:t>
            </a:r>
            <a:r>
              <a:rPr lang="en-GB" sz="2800" dirty="0" err="1">
                <a:latin typeface="Comic Sans MS" panose="030F0702030302020204" pitchFamily="66" charset="0"/>
              </a:rPr>
              <a:t>foto</a:t>
            </a:r>
            <a:r>
              <a:rPr lang="en-GB" sz="2800" dirty="0"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089616-3164-4F18-8CAC-185FD2822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27582" y="1837417"/>
            <a:ext cx="7712765" cy="451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42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519E5BD1-EBA5-45CF-9B1B-933D11BDF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800" dirty="0">
                <a:latin typeface="Comic Sans MS"/>
              </a:rPr>
              <a:t>							</a:t>
            </a:r>
            <a:r>
              <a:rPr lang="en-GB" altLang="en-US" sz="2800" u="sng" dirty="0">
                <a:latin typeface="Comic Sans MS"/>
              </a:rPr>
              <a:t>Term 5 lesson 7</a:t>
            </a:r>
            <a:endParaRPr lang="en-GB" altLang="en-US" sz="2800" u="sng" dirty="0">
              <a:latin typeface="Comic Sans MS" panose="030F0702030302020204" pitchFamily="66" charset="0"/>
            </a:endParaRP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D1AB85BE-3B6A-4965-BCC0-5344BCF77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4975"/>
            <a:ext cx="10515600" cy="4351338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dirty="0"/>
              <a:t> </a:t>
            </a:r>
            <a:r>
              <a:rPr lang="en-GB" altLang="en-US" sz="4000" u="sng" dirty="0">
                <a:latin typeface="Comic Sans MS" panose="030F0702030302020204" pitchFamily="66" charset="0"/>
              </a:rPr>
              <a:t>Mi casa de </a:t>
            </a:r>
            <a:r>
              <a:rPr lang="en-GB" altLang="en-US" sz="4000" u="sng" dirty="0" err="1">
                <a:latin typeface="Comic Sans MS" panose="030F0702030302020204" pitchFamily="66" charset="0"/>
              </a:rPr>
              <a:t>ensueño</a:t>
            </a:r>
            <a:endParaRPr lang="en-GB" altLang="en-US" sz="4000" u="sng" dirty="0">
              <a:latin typeface="Comic Sans MS" panose="030F0702030302020204" pitchFamily="66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en-GB" altLang="en-US" sz="3200" u="sng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3200" u="sng" dirty="0">
                <a:latin typeface="Comic Sans MS" panose="030F0702030302020204" pitchFamily="66" charset="0"/>
              </a:rPr>
              <a:t>LO:</a:t>
            </a:r>
            <a:r>
              <a:rPr lang="en-GB" altLang="en-US" sz="3200" dirty="0">
                <a:latin typeface="Comic Sans MS" panose="030F0702030302020204" pitchFamily="66" charset="0"/>
              </a:rPr>
              <a:t>	describing my dream house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3200" dirty="0">
                <a:latin typeface="Comic Sans MS" panose="030F0702030302020204" pitchFamily="66" charset="0"/>
              </a:rPr>
              <a:t>	using basic conditional expressions		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 sz="3200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 sz="3200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 sz="3200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 sz="3200" dirty="0">
              <a:latin typeface="Comic Sans MS" panose="030F0702030302020204" pitchFamily="66" charset="0"/>
            </a:endParaRPr>
          </a:p>
        </p:txBody>
      </p:sp>
      <p:pic>
        <p:nvPicPr>
          <p:cNvPr id="3076" name="Picture 1" descr="Original file ‎ (SVG file, nominally 750 × 500 pixels ...">
            <a:extLst>
              <a:ext uri="{FF2B5EF4-FFF2-40B4-BE49-F238E27FC236}">
                <a16:creationId xmlns:a16="http://schemas.microsoft.com/office/drawing/2014/main" id="{A446188E-92A0-4045-828B-033C77554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350838"/>
            <a:ext cx="17303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7236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4600F4E-8A45-4C94-914A-CBA5980E8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3906" y="207035"/>
            <a:ext cx="4695783" cy="35920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96A578-041C-4E1E-A157-7199ACAC7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262" y="1931831"/>
            <a:ext cx="4695782" cy="19379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ED94A6-D288-406D-BFFE-466844FCCE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6" y="3957198"/>
            <a:ext cx="7074986" cy="28606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E2E8E3-9FD5-42F2-B5E9-EFEFD35B07D0}"/>
              </a:ext>
            </a:extLst>
          </p:cNvPr>
          <p:cNvSpPr txBox="1"/>
          <p:nvPr/>
        </p:nvSpPr>
        <p:spPr>
          <a:xfrm>
            <a:off x="5469689" y="906373"/>
            <a:ext cx="656573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 err="1"/>
              <a:t>Empareja</a:t>
            </a:r>
            <a:r>
              <a:rPr lang="en-GB" sz="3500" dirty="0"/>
              <a:t> los </a:t>
            </a:r>
            <a:r>
              <a:rPr lang="en-GB" sz="3500" dirty="0" err="1"/>
              <a:t>dibujos</a:t>
            </a:r>
            <a:r>
              <a:rPr lang="en-GB" sz="3500" dirty="0"/>
              <a:t> con las </a:t>
            </a:r>
            <a:r>
              <a:rPr lang="en-GB" sz="3500" dirty="0" err="1"/>
              <a:t>frases</a:t>
            </a:r>
            <a:endParaRPr lang="en-GB" sz="35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16C0AE-AC7A-4509-9592-932FB3E12C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6262" y="302197"/>
            <a:ext cx="1332422" cy="50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07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98AA59-4A48-4CD8-9DBB-F0E48D1E9F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3537" y="427509"/>
            <a:ext cx="6941798" cy="626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34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8983D6-5470-4C4C-96D0-2354F062B199}"/>
              </a:ext>
            </a:extLst>
          </p:cNvPr>
          <p:cNvSpPr txBox="1"/>
          <p:nvPr/>
        </p:nvSpPr>
        <p:spPr>
          <a:xfrm>
            <a:off x="620202" y="508883"/>
            <a:ext cx="984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 err="1">
                <a:latin typeface="Comic Sans MS" panose="030F0702030302020204" pitchFamily="66" charset="0"/>
              </a:rPr>
              <a:t>Empareja</a:t>
            </a:r>
            <a:r>
              <a:rPr lang="en-GB" sz="2800" u="sng" dirty="0">
                <a:latin typeface="Comic Sans MS" panose="030F0702030302020204" pitchFamily="66" charset="0"/>
              </a:rPr>
              <a:t> </a:t>
            </a:r>
            <a:r>
              <a:rPr lang="en-GB" sz="2400" i="1" dirty="0">
                <a:latin typeface="Comic Sans MS" panose="030F0702030302020204" pitchFamily="66" charset="0"/>
              </a:rPr>
              <a:t>Match the conditional verbs to the correct translations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476FED-F6DF-4D5C-B580-36D56338CD99}"/>
              </a:ext>
            </a:extLst>
          </p:cNvPr>
          <p:cNvSpPr txBox="1"/>
          <p:nvPr/>
        </p:nvSpPr>
        <p:spPr>
          <a:xfrm>
            <a:off x="1025718" y="1550504"/>
            <a:ext cx="247856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tendría</a:t>
            </a:r>
            <a:endParaRPr lang="en-GB" sz="28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endParaRPr lang="en-GB" sz="28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habría</a:t>
            </a:r>
            <a:endParaRPr lang="en-GB" sz="28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endParaRPr lang="en-GB" sz="28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estaría</a:t>
            </a:r>
            <a:endParaRPr lang="en-GB" sz="28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endParaRPr lang="en-GB" sz="28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sería</a:t>
            </a:r>
            <a:endParaRPr lang="en-GB" sz="28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endParaRPr lang="en-GB" sz="28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me </a:t>
            </a: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gustaría</a:t>
            </a:r>
            <a:endParaRPr lang="en-GB" sz="28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EC72F9-3429-42E2-9DF9-89894665153A}"/>
              </a:ext>
            </a:extLst>
          </p:cNvPr>
          <p:cNvSpPr txBox="1"/>
          <p:nvPr/>
        </p:nvSpPr>
        <p:spPr>
          <a:xfrm>
            <a:off x="5756744" y="1502797"/>
            <a:ext cx="4065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a. it would be (location)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89762C-8C38-40B1-AD02-6EF912494C5F}"/>
              </a:ext>
            </a:extLst>
          </p:cNvPr>
          <p:cNvSpPr txBox="1"/>
          <p:nvPr/>
        </p:nvSpPr>
        <p:spPr>
          <a:xfrm>
            <a:off x="5756743" y="2386717"/>
            <a:ext cx="2525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b. I would like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F53F3B-DC06-4CD7-9F14-7F4DFCB3F524}"/>
              </a:ext>
            </a:extLst>
          </p:cNvPr>
          <p:cNvSpPr txBox="1"/>
          <p:nvPr/>
        </p:nvSpPr>
        <p:spPr>
          <a:xfrm>
            <a:off x="5756744" y="3270637"/>
            <a:ext cx="4644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c. it would be (description)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8D0090-0AC9-42ED-8466-C9DE98D68B00}"/>
              </a:ext>
            </a:extLst>
          </p:cNvPr>
          <p:cNvSpPr txBox="1"/>
          <p:nvPr/>
        </p:nvSpPr>
        <p:spPr>
          <a:xfrm>
            <a:off x="5756744" y="4154557"/>
            <a:ext cx="2771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d. it would have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CDC32E-DA29-4FD3-8ED0-0B01DAECEDEF}"/>
              </a:ext>
            </a:extLst>
          </p:cNvPr>
          <p:cNvSpPr txBox="1"/>
          <p:nvPr/>
        </p:nvSpPr>
        <p:spPr>
          <a:xfrm>
            <a:off x="5756743" y="4939086"/>
            <a:ext cx="3185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e. there would be </a:t>
            </a:r>
          </a:p>
        </p:txBody>
      </p:sp>
    </p:spTree>
    <p:extLst>
      <p:ext uri="{BB962C8B-B14F-4D97-AF65-F5344CB8AC3E}">
        <p14:creationId xmlns:p14="http://schemas.microsoft.com/office/powerpoint/2010/main" val="2644215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01EA0F1-4F37-48A8-8C4B-7C54520A0A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4862" y="223379"/>
            <a:ext cx="4362450" cy="2190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3C589C-0EDB-4FCA-8F7F-5E04A0F4F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793" y="2473529"/>
            <a:ext cx="4295775" cy="2095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4EA1A6-AAC2-4A9C-8D43-0C9F9CC26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696524"/>
            <a:ext cx="4248150" cy="2085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32D63E-29D1-4D72-84E5-58FA4543D0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6671" y="2096922"/>
            <a:ext cx="6250606" cy="23118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65790D-BC7F-4FF4-B6EE-6A99E9A428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4305" y="332436"/>
            <a:ext cx="1600385" cy="5034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ED0413-1B44-47DF-A1D6-143F494979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6671" y="1064793"/>
            <a:ext cx="5013732" cy="10590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8A44D4-C155-442F-82FB-44771BFD24EE}"/>
              </a:ext>
            </a:extLst>
          </p:cNvPr>
          <p:cNvSpPr txBox="1"/>
          <p:nvPr/>
        </p:nvSpPr>
        <p:spPr>
          <a:xfrm>
            <a:off x="5507226" y="4693827"/>
            <a:ext cx="5929495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a.</a:t>
            </a:r>
          </a:p>
          <a:p>
            <a:r>
              <a:rPr lang="en-GB" dirty="0">
                <a:latin typeface="Comic Sans MS" panose="030F0702030302020204" pitchFamily="66" charset="0"/>
              </a:rPr>
              <a:t>b.</a:t>
            </a:r>
          </a:p>
          <a:p>
            <a:r>
              <a:rPr lang="en-GB" dirty="0">
                <a:latin typeface="Comic Sans MS" panose="030F0702030302020204" pitchFamily="66" charset="0"/>
              </a:rPr>
              <a:t>c.</a:t>
            </a:r>
          </a:p>
          <a:p>
            <a:r>
              <a:rPr lang="en-GB" dirty="0">
                <a:latin typeface="Comic Sans MS" panose="030F0702030302020204" pitchFamily="66" charset="0"/>
              </a:rPr>
              <a:t>d.</a:t>
            </a:r>
          </a:p>
          <a:p>
            <a:r>
              <a:rPr lang="en-GB" dirty="0">
                <a:latin typeface="Comic Sans MS" panose="030F0702030302020204" pitchFamily="66" charset="0"/>
              </a:rPr>
              <a:t>e.</a:t>
            </a:r>
          </a:p>
          <a:p>
            <a:r>
              <a:rPr lang="en-GB" dirty="0">
                <a:latin typeface="Comic Sans MS" panose="030F0702030302020204" pitchFamily="66" charset="0"/>
              </a:rPr>
              <a:t>f.</a:t>
            </a:r>
          </a:p>
        </p:txBody>
      </p:sp>
    </p:spTree>
    <p:extLst>
      <p:ext uri="{BB962C8B-B14F-4D97-AF65-F5344CB8AC3E}">
        <p14:creationId xmlns:p14="http://schemas.microsoft.com/office/powerpoint/2010/main" val="4243746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90D3F4CA-72A6-4204-9164-F027293B5911}"/>
              </a:ext>
            </a:extLst>
          </p:cNvPr>
          <p:cNvSpPr/>
          <p:nvPr/>
        </p:nvSpPr>
        <p:spPr>
          <a:xfrm>
            <a:off x="1143765" y="1366706"/>
            <a:ext cx="4020710" cy="1515759"/>
          </a:xfrm>
          <a:prstGeom prst="wedgeEllipseCallout">
            <a:avLst>
              <a:gd name="adj1" fmla="val -42972"/>
              <a:gd name="adj2" fmla="val 6056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es-ES_tradnl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mi casa de ensueño tendría una piscina, un baño grande y un balcón con vistas al campo.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0DE784-0F9F-4485-8293-EB028C1341EE}"/>
              </a:ext>
            </a:extLst>
          </p:cNvPr>
          <p:cNvSpPr/>
          <p:nvPr/>
        </p:nvSpPr>
        <p:spPr>
          <a:xfrm>
            <a:off x="398373" y="144448"/>
            <a:ext cx="896591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28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¿Qué tendrías en tu casa de ensueño?</a:t>
            </a:r>
          </a:p>
          <a:p>
            <a:pPr>
              <a:spcAft>
                <a:spcPts val="0"/>
              </a:spcAft>
            </a:pPr>
            <a:r>
              <a:rPr lang="es-ES_tradnl" sz="28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000" i="1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  <a:r>
              <a:rPr lang="es-ES_tradnl" sz="2000" i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_tradnl" sz="2000" i="1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</a:t>
            </a:r>
            <a:r>
              <a:rPr lang="es-ES_tradnl" sz="2000" i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English </a:t>
            </a:r>
            <a:r>
              <a:rPr lang="es-ES_tradnl" sz="2000" i="1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S_tradnl" sz="2000" i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000" i="1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s-ES_tradnl" sz="2000" i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000" i="1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would</a:t>
            </a:r>
            <a:r>
              <a:rPr lang="es-ES_tradnl" sz="2000" i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 in </a:t>
            </a:r>
            <a:r>
              <a:rPr lang="es-ES_tradnl" sz="2000" i="1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es-ES_tradnl" sz="2000" i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000" i="1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r>
              <a:rPr lang="es-ES_tradnl" sz="2000" i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s-ES_tradnl" sz="2000" i="1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dream</a:t>
            </a:r>
            <a:r>
              <a:rPr lang="es-ES_tradnl" sz="2000" i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000" i="1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houses</a:t>
            </a:r>
            <a:endParaRPr lang="en-GB" sz="2000" i="1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25DEE3-13EB-4AF6-9243-FB99C528CA75}"/>
              </a:ext>
            </a:extLst>
          </p:cNvPr>
          <p:cNvSpPr/>
          <p:nvPr/>
        </p:nvSpPr>
        <p:spPr>
          <a:xfrm>
            <a:off x="398373" y="1267840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ES_tradnl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Máximo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8AAAE2-F0CD-4783-8D90-6D01697A65B9}"/>
              </a:ext>
            </a:extLst>
          </p:cNvPr>
          <p:cNvSpPr/>
          <p:nvPr/>
        </p:nvSpPr>
        <p:spPr>
          <a:xfrm>
            <a:off x="305074" y="2882465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ES_tradnl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Amira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C57CAB-05A7-4B77-902B-C38AE9079646}"/>
              </a:ext>
            </a:extLst>
          </p:cNvPr>
          <p:cNvSpPr/>
          <p:nvPr/>
        </p:nvSpPr>
        <p:spPr>
          <a:xfrm>
            <a:off x="5522154" y="1211087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ES_tradnl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Esperanza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232024-3D97-45D9-8880-0B06A9BF5015}"/>
              </a:ext>
            </a:extLst>
          </p:cNvPr>
          <p:cNvSpPr/>
          <p:nvPr/>
        </p:nvSpPr>
        <p:spPr>
          <a:xfrm>
            <a:off x="6096000" y="322408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ES_tradnl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Raul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FC6D612C-6AC2-4D86-BDC5-7A7B48C35304}"/>
              </a:ext>
            </a:extLst>
          </p:cNvPr>
          <p:cNvSpPr/>
          <p:nvPr/>
        </p:nvSpPr>
        <p:spPr>
          <a:xfrm>
            <a:off x="7182677" y="1146261"/>
            <a:ext cx="4020710" cy="1515759"/>
          </a:xfrm>
          <a:prstGeom prst="wedgeEllipseCallout">
            <a:avLst>
              <a:gd name="adj1" fmla="val -42972"/>
              <a:gd name="adj2" fmla="val 60564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es-ES_tradnl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 gustaría tener un jacuzzi, un garaje espacioso y un cine privado.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8BEA86D7-D413-4A21-A74C-3865AF7EBD96}"/>
              </a:ext>
            </a:extLst>
          </p:cNvPr>
          <p:cNvSpPr/>
          <p:nvPr/>
        </p:nvSpPr>
        <p:spPr>
          <a:xfrm>
            <a:off x="988613" y="3251797"/>
            <a:ext cx="4020710" cy="1515759"/>
          </a:xfrm>
          <a:prstGeom prst="wedgeEllipseCallout">
            <a:avLst>
              <a:gd name="adj1" fmla="val -42972"/>
              <a:gd name="adj2" fmla="val 6056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es-ES_tradnl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 casa de ensueño sería luminosa y muy bonita. Tendría un dormitorio muy elegante.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904A31A1-8777-4A53-8FFB-6F49CB80575E}"/>
              </a:ext>
            </a:extLst>
          </p:cNvPr>
          <p:cNvSpPr/>
          <p:nvPr/>
        </p:nvSpPr>
        <p:spPr>
          <a:xfrm>
            <a:off x="7026224" y="3067131"/>
            <a:ext cx="4177163" cy="1515759"/>
          </a:xfrm>
          <a:prstGeom prst="wedgeEllipseCallout">
            <a:avLst>
              <a:gd name="adj1" fmla="val -42972"/>
              <a:gd name="adj2" fmla="val 60564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es-ES_tradnl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 casa ideal sería una granja grande con casetas para mis perros y un jardín para hacer deporte.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4A6FC9-4D91-4F40-8E13-0ACAB80785AE}"/>
              </a:ext>
            </a:extLst>
          </p:cNvPr>
          <p:cNvSpPr txBox="1"/>
          <p:nvPr/>
        </p:nvSpPr>
        <p:spPr>
          <a:xfrm>
            <a:off x="577231" y="5303520"/>
            <a:ext cx="9838978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/>
              <a:t>Máximo</a:t>
            </a:r>
            <a:r>
              <a:rPr lang="en-GB" dirty="0"/>
              <a:t>: </a:t>
            </a:r>
            <a:r>
              <a:rPr lang="en-GB" dirty="0">
                <a:solidFill>
                  <a:srgbClr val="FF0000"/>
                </a:solidFill>
              </a:rPr>
              <a:t>a swimming pool,</a:t>
            </a:r>
          </a:p>
          <a:p>
            <a:r>
              <a:rPr lang="en-GB" dirty="0"/>
              <a:t>Amira:</a:t>
            </a:r>
          </a:p>
          <a:p>
            <a:r>
              <a:rPr lang="en-GB" dirty="0"/>
              <a:t>Esperanza:</a:t>
            </a:r>
          </a:p>
          <a:p>
            <a:r>
              <a:rPr lang="en-GB" dirty="0"/>
              <a:t>Raúl:</a:t>
            </a:r>
          </a:p>
        </p:txBody>
      </p:sp>
    </p:spTree>
    <p:extLst>
      <p:ext uri="{BB962C8B-B14F-4D97-AF65-F5344CB8AC3E}">
        <p14:creationId xmlns:p14="http://schemas.microsoft.com/office/powerpoint/2010/main" val="3133128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3143AC-EEA1-4B0E-B5AF-0D9296D03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5301" y="3429000"/>
            <a:ext cx="4298738" cy="29591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DD071D5-2E79-4FD2-ACB8-76CA0A228B73}"/>
              </a:ext>
            </a:extLst>
          </p:cNvPr>
          <p:cNvSpPr/>
          <p:nvPr/>
        </p:nvSpPr>
        <p:spPr>
          <a:xfrm>
            <a:off x="-414480" y="233933"/>
            <a:ext cx="945903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3500" dirty="0"/>
              <a:t> </a:t>
            </a:r>
            <a:r>
              <a:rPr lang="en-GB" altLang="en-US" sz="3500" u="sng" dirty="0">
                <a:latin typeface="Comic Sans MS" panose="030F0702030302020204" pitchFamily="66" charset="0"/>
              </a:rPr>
              <a:t>Mi casa de </a:t>
            </a:r>
            <a:r>
              <a:rPr lang="en-GB" altLang="en-US" sz="3500" u="sng" dirty="0" err="1">
                <a:latin typeface="Comic Sans MS" panose="030F0702030302020204" pitchFamily="66" charset="0"/>
              </a:rPr>
              <a:t>ensueño</a:t>
            </a:r>
            <a:endParaRPr lang="en-GB" altLang="en-US" sz="3500" u="sng" dirty="0"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935027-E81D-4BED-990F-0A7F74CF6814}"/>
              </a:ext>
            </a:extLst>
          </p:cNvPr>
          <p:cNvSpPr txBox="1"/>
          <p:nvPr/>
        </p:nvSpPr>
        <p:spPr>
          <a:xfrm>
            <a:off x="423122" y="2256189"/>
            <a:ext cx="3765774" cy="378565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where it would be</a:t>
            </a:r>
          </a:p>
          <a:p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(me </a:t>
            </a:r>
            <a:r>
              <a:rPr lang="en-GB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gustaría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vivir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en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…..)</a:t>
            </a:r>
          </a:p>
          <a:p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what it would have</a:t>
            </a:r>
          </a:p>
          <a:p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GB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tendría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una piscina, cine etc.)</a:t>
            </a:r>
          </a:p>
          <a:p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a description of your room</a:t>
            </a:r>
          </a:p>
          <a:p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GB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habría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…)</a:t>
            </a:r>
          </a:p>
          <a:p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an opinion</a:t>
            </a:r>
          </a:p>
          <a:p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GB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sería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…)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E20D9F-4FA1-42F6-8279-97EF34A3F23C}"/>
              </a:ext>
            </a:extLst>
          </p:cNvPr>
          <p:cNvSpPr/>
          <p:nvPr/>
        </p:nvSpPr>
        <p:spPr>
          <a:xfrm>
            <a:off x="423122" y="1115794"/>
            <a:ext cx="72021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i="1">
                <a:latin typeface="Comic Sans MS" panose="030F0702030302020204" pitchFamily="66" charset="0"/>
              </a:rPr>
              <a:t>Write a paragraph describing your dream house.</a:t>
            </a:r>
          </a:p>
          <a:p>
            <a:endParaRPr lang="en-GB" altLang="en-US" sz="2400" i="1">
              <a:latin typeface="Comic Sans MS" panose="030F0702030302020204" pitchFamily="66" charset="0"/>
            </a:endParaRPr>
          </a:p>
          <a:p>
            <a:r>
              <a:rPr lang="en-GB" altLang="en-US" sz="2400" i="1">
                <a:latin typeface="Comic Sans MS" panose="030F0702030302020204" pitchFamily="66" charset="0"/>
              </a:rPr>
              <a:t>Include:</a:t>
            </a:r>
            <a:endParaRPr lang="en-GB" altLang="en-US" sz="2400" i="1" dirty="0"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6A0B9A-8920-45C8-B8E8-CA2BBF6C42AC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FB0B24-E91D-4DE4-B28B-D077E6CDC71D}"/>
              </a:ext>
            </a:extLst>
          </p:cNvPr>
          <p:cNvSpPr/>
          <p:nvPr/>
        </p:nvSpPr>
        <p:spPr>
          <a:xfrm>
            <a:off x="9044557" y="526505"/>
            <a:ext cx="2184576" cy="240065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fontAlgn="base"/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Content (10 marks)</a:t>
            </a:r>
          </a:p>
          <a:p>
            <a:pPr fontAlgn="base"/>
            <a:endParaRPr lang="en-GB" sz="1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location</a:t>
            </a:r>
            <a:r>
              <a:rPr lang="en-GB" sz="10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​</a:t>
            </a:r>
            <a:endParaRPr lang="en-GB" sz="1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facilities</a:t>
            </a:r>
            <a:r>
              <a:rPr lang="en-GB" sz="10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​</a:t>
            </a:r>
            <a:endParaRPr lang="en-GB" sz="1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description</a:t>
            </a:r>
            <a:r>
              <a:rPr lang="en-GB" sz="10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​ of your room</a:t>
            </a:r>
            <a:endParaRPr lang="en-GB" sz="1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000000"/>
                </a:solidFill>
                <a:latin typeface="Comic Sans MS" panose="030F0702030302020204" pitchFamily="66" charset="0"/>
              </a:rPr>
              <a:t>a</a:t>
            </a: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n opinion</a:t>
            </a:r>
            <a:endParaRPr lang="en-US" sz="1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fontAlgn="base"/>
            <a:endParaRPr lang="en-GB" sz="10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fontAlgn="base"/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Language (10 marks)</a:t>
            </a:r>
          </a:p>
          <a:p>
            <a:pPr fontAlgn="base"/>
            <a:endParaRPr lang="en-GB" sz="1000" b="0" i="0" u="none" strike="noStrike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‘house’ vocabulary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​</a:t>
            </a:r>
            <a:endParaRPr lang="en-US" sz="1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correct spellings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​</a:t>
            </a:r>
            <a:endParaRPr lang="en-US" sz="1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correct verbs (conditional)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​</a:t>
            </a:r>
            <a:endParaRPr lang="en-US" sz="1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000000"/>
                </a:solidFill>
                <a:latin typeface="Comic Sans MS" panose="030F0702030302020204" pitchFamily="66" charset="0"/>
              </a:rPr>
              <a:t>different</a:t>
            </a: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adjectives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​</a:t>
            </a:r>
            <a:endParaRPr lang="en-US" sz="1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correct word order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​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US" sz="1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774EC1-11FD-49EA-8ABC-0B3A03DD5004}"/>
              </a:ext>
            </a:extLst>
          </p:cNvPr>
          <p:cNvSpPr/>
          <p:nvPr/>
        </p:nvSpPr>
        <p:spPr>
          <a:xfrm>
            <a:off x="9006814" y="157173"/>
            <a:ext cx="2013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solidFill>
                  <a:srgbClr val="000000"/>
                </a:solidFill>
                <a:latin typeface="Comic Sans MS" panose="030F0702030302020204" pitchFamily="66" charset="0"/>
              </a:rPr>
              <a:t>Success criteria 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A5F8CB-D78B-4BB5-9BFF-E92E5644CA8C}"/>
              </a:ext>
            </a:extLst>
          </p:cNvPr>
          <p:cNvSpPr/>
          <p:nvPr/>
        </p:nvSpPr>
        <p:spPr>
          <a:xfrm>
            <a:off x="9030860" y="2927162"/>
            <a:ext cx="1989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GB" u="sng" dirty="0">
                <a:solidFill>
                  <a:srgbClr val="000000"/>
                </a:solidFill>
                <a:latin typeface="Comic Sans MS" panose="030F0702030302020204" pitchFamily="66" charset="0"/>
              </a:rPr>
              <a:t>(Total 20 marks)</a:t>
            </a: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​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568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C28C1D-F0E5-44DB-AA53-B33EE0D7C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629" y="1258295"/>
            <a:ext cx="4818780" cy="48187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D1061E-123C-4C17-AA57-24FF9108B2B2}"/>
              </a:ext>
            </a:extLst>
          </p:cNvPr>
          <p:cNvSpPr txBox="1"/>
          <p:nvPr/>
        </p:nvSpPr>
        <p:spPr>
          <a:xfrm>
            <a:off x="5916309" y="461177"/>
            <a:ext cx="580319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You could start with this sentence;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Me </a:t>
            </a:r>
            <a:r>
              <a:rPr lang="en-GB" sz="2000" dirty="0" err="1">
                <a:latin typeface="Comic Sans MS" panose="030F0702030302020204" pitchFamily="66" charset="0"/>
              </a:rPr>
              <a:t>gustaría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latin typeface="Comic Sans MS" panose="030F0702030302020204" pitchFamily="66" charset="0"/>
              </a:rPr>
              <a:t>vivir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latin typeface="Comic Sans MS" panose="030F0702030302020204" pitchFamily="66" charset="0"/>
              </a:rPr>
              <a:t>en</a:t>
            </a:r>
            <a:r>
              <a:rPr lang="en-GB" sz="2000" dirty="0">
                <a:latin typeface="Comic Sans MS" panose="030F0702030302020204" pitchFamily="66" charset="0"/>
              </a:rPr>
              <a:t> una casa con una piscina……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Some useful vocabulary;</a:t>
            </a:r>
          </a:p>
          <a:p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4A66C9-474B-4340-B13C-04F8E3E7F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309" y="2268813"/>
            <a:ext cx="3667125" cy="44672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5D469A-AABB-4BB7-9BB5-77EFCC6326DF}"/>
              </a:ext>
            </a:extLst>
          </p:cNvPr>
          <p:cNvSpPr txBox="1"/>
          <p:nvPr/>
        </p:nvSpPr>
        <p:spPr>
          <a:xfrm>
            <a:off x="720629" y="340031"/>
            <a:ext cx="4493538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Use this slide to help you!</a:t>
            </a:r>
          </a:p>
        </p:txBody>
      </p:sp>
    </p:spTree>
    <p:extLst>
      <p:ext uri="{BB962C8B-B14F-4D97-AF65-F5344CB8AC3E}">
        <p14:creationId xmlns:p14="http://schemas.microsoft.com/office/powerpoint/2010/main" val="2232494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C0986BC29A254D9985ABA914139961" ma:contentTypeVersion="3" ma:contentTypeDescription="Create a new document." ma:contentTypeScope="" ma:versionID="7c99e877cc884ed91a0c4ebabab18861">
  <xsd:schema xmlns:xsd="http://www.w3.org/2001/XMLSchema" xmlns:xs="http://www.w3.org/2001/XMLSchema" xmlns:p="http://schemas.microsoft.com/office/2006/metadata/properties" xmlns:ns2="96149ed9-b907-4c5a-8d88-498ce3683fee" targetNamespace="http://schemas.microsoft.com/office/2006/metadata/properties" ma:root="true" ma:fieldsID="6fcc95d7621aac1e5af0dec67ed7b603" ns2:_="">
    <xsd:import namespace="96149ed9-b907-4c5a-8d88-498ce3683fee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149ed9-b907-4c5a-8d88-498ce3683fee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96149ed9-b907-4c5a-8d88-498ce3683fee" xsi:nil="true"/>
  </documentManagement>
</p:properties>
</file>

<file path=customXml/itemProps1.xml><?xml version="1.0" encoding="utf-8"?>
<ds:datastoreItem xmlns:ds="http://schemas.openxmlformats.org/officeDocument/2006/customXml" ds:itemID="{4826CDE8-7AF0-4E34-9656-D3D4F0260A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149ed9-b907-4c5a-8d88-498ce3683f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B5D8C5-13DF-4A20-BBA7-E109DD5099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601056-E363-44CD-9FFA-EC743801A148}">
  <ds:schemaRefs>
    <ds:schemaRef ds:uri="http://schemas.microsoft.com/office/2006/metadata/properties"/>
    <ds:schemaRef ds:uri="16478a8f-2fa9-487e-8953-8f9469af2f14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806e0320-5824-4f3b-9a19-42a16ec08098"/>
    <ds:schemaRef ds:uri="http://purl.org/dc/terms/"/>
    <ds:schemaRef ds:uri="96149ed9-b907-4c5a-8d88-498ce3683fe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341</Words>
  <Application>Microsoft Office PowerPoint</Application>
  <PresentationFormat>Widescreen</PresentationFormat>
  <Paragraphs>84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Times New Roman</vt:lpstr>
      <vt:lpstr>Office Theme</vt:lpstr>
      <vt:lpstr>Starter</vt:lpstr>
      <vt:lpstr>       Term 5 lesson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</dc:title>
  <dc:creator>Robert &amp; Jackie king</dc:creator>
  <cp:lastModifiedBy>Toni-Louise</cp:lastModifiedBy>
  <cp:revision>9</cp:revision>
  <dcterms:created xsi:type="dcterms:W3CDTF">2020-05-15T08:44:28Z</dcterms:created>
  <dcterms:modified xsi:type="dcterms:W3CDTF">2020-05-18T08:05:03Z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0x01010013C0986BC29A254D9985ABA914139961</vt:lpwstr>
  </property>
  <property fmtid="{D5CDD505-2E9C-101B-9397-08002B2CF9AE}" pid="3" name="Order">
    <vt:r8>231600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</Properties>
</file>