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D39AB-1587-B7F5-2B92-F5040FE25881}" v="3" dt="2020-05-17T13:37:19.774"/>
    <p1510:client id="{1976EDBD-D8BE-1344-82E2-6EE3834025A1}" v="275" dt="2020-05-17T13:50:10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2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8C9C-7FD4-4AC8-9696-5C94941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26072-4F21-426F-8FE7-E6EC4E965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B202-AC76-480C-837F-6BE0BFFA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9EE5-440D-4F4C-BB30-FCC8227A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6D16A-64E5-462A-BF36-2E440D88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8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85CE-59BC-465C-958A-5C3845CB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2FD1C-CE0E-45E7-A272-397693DD8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DBCE6-FAAB-49EC-9FF6-E53930CA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4276-2AC7-43A2-A81B-C54649B7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A87E5-B116-4B8C-8C52-D49EC61E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4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1A39A-E932-4D8A-838F-54E8AEE90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E44C3-8598-4A12-A940-F7EEA77F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7A045-E93E-41AF-BC3B-F60F2779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5A0DC-6DE0-480B-A20B-72A9D111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A871-AC2C-42E3-980D-5293C2EA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B4D5-3C36-41C0-9D9E-71C7E76B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EFC6-6EFF-4435-AC79-49867A46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2523-95C5-4856-A66D-E6EA8290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8E950-1F2A-4873-B009-ABC52F9C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14D32-55C1-49F6-A401-06A5BE85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F59-1A9D-47DC-A855-598B51B3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CB9C7-2225-4B53-8859-007AFB93B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B1DCE-1B17-4383-BB09-73CE9423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72B2-F60E-4E89-9D79-6BFD0616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A320-BEE6-4127-9DF4-CC8C539F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1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62E2-9543-485A-AA4E-84F6704A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26B4-7B46-483C-84B9-BDCC64F7F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0B5-047B-46B3-970D-44E03BE8D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8F026-8BB5-4F06-AC23-FAA4BA38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45B63-2F47-48EA-AB6E-1DEDA535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0490-1453-4B16-829A-B2685C07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531C-6C23-45C9-97CC-2B81493B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F8B22-8CC5-49C0-8791-FEE31C3FD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F3B87-64E3-4B02-8A71-96CE42D9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58BF6-336E-4676-9B8D-A2BB2B5DA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5FA3E-D3D5-4AE2-8966-1CF5BA9ED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1DB01-61F8-4F97-94C7-C51F99BE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5A91C-0851-4E69-9439-5CECFF4F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6B703-C2B8-42A3-96F2-8A82C72A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4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3EE6-2F8B-452C-9ACB-9FBCA600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D766D-42DB-4C4F-B7F3-68ACC1B7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21FA1-1469-4E6D-9BA3-3C86F370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CBFE6-623A-4A09-AB82-FB2F17E6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9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B9604-E4C4-4D90-938D-E738F259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39AB-8349-4436-856E-5264219D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3D537-5EAD-49F9-8117-04CEDCD7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6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ED51-5745-49D8-A436-703E46C6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FDDE-AAB6-43B1-B43A-FE513B3B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2F3D6-0989-4F06-80C0-3EAFB4F9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AC12A-4181-4F3C-9E25-04AB8712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002FD-A1B6-4B98-8533-8D779CD8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4AAE3-AA5E-4001-93D9-B767954B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3B63-99D9-4AFC-9860-3DCD617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7911F-B9DD-4EE7-9569-AB801454E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BE6FA-AA6E-42CC-8AA1-9AC3AEC1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955A0-A634-48C8-9255-6C32879E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DA019-46CA-4FC3-AFAA-7200C6B3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DA4AD-3CC8-427F-8A03-EEE20DA8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1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9A03C-99F7-49DD-8637-5E2C7918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BF534-E2EF-43F7-AE0B-920F8F5D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23A7-38EC-4109-8AC3-8193B4016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CED5-1BE4-4870-B7CB-1436628BDCC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F9F44-7831-415E-9595-0E7025AE1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5BACE-5A24-4569-9284-A82EC041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3671-020F-42D2-9F36-9058ADEA2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entertainment-arts-5236616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>
                <a:latin typeface="Comic Sans MS"/>
              </a:rPr>
              <a:t>Term 5 Lesson 7</a:t>
            </a:r>
            <a:r>
              <a:rPr lang="en-US" sz="2800">
                <a:latin typeface="Comic Sans M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978010" y="1443693"/>
            <a:ext cx="1051957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/>
              </a:rPr>
              <a:t>		             </a:t>
            </a:r>
            <a:r>
              <a:rPr lang="en-US" sz="2800" u="sng">
                <a:latin typeface="Comic Sans MS"/>
              </a:rPr>
              <a:t>More music!</a:t>
            </a:r>
          </a:p>
          <a:p>
            <a:endParaRPr lang="en-US" sz="2800" u="sng">
              <a:latin typeface="Comic Sans MS"/>
              <a:cs typeface="Calibri"/>
            </a:endParaRPr>
          </a:p>
          <a:p>
            <a:r>
              <a:rPr lang="en-US" sz="2800" u="sng">
                <a:latin typeface="Comic Sans MS"/>
                <a:cs typeface="Calibri"/>
              </a:rPr>
              <a:t>LO</a:t>
            </a:r>
            <a:r>
              <a:rPr lang="en-US" sz="2800">
                <a:latin typeface="Comic Sans MS"/>
                <a:cs typeface="Calibri"/>
              </a:rPr>
              <a:t>:  to learn about Spanish music </a:t>
            </a:r>
            <a:r>
              <a:rPr lang="en-US" sz="2800" err="1">
                <a:latin typeface="Comic Sans MS"/>
                <a:cs typeface="Calibri"/>
              </a:rPr>
              <a:t>programmes</a:t>
            </a:r>
            <a:r>
              <a:rPr lang="en-US" sz="2800">
                <a:latin typeface="Comic Sans MS"/>
                <a:cs typeface="Calibri"/>
              </a:rPr>
              <a:t> and famous musicians</a:t>
            </a:r>
          </a:p>
          <a:p>
            <a:r>
              <a:rPr lang="en-US" sz="2800">
                <a:latin typeface="Comic Sans MS"/>
                <a:cs typeface="Calibri"/>
              </a:rPr>
              <a:t>	</a:t>
            </a:r>
          </a:p>
          <a:p>
            <a:r>
              <a:rPr lang="en-US" sz="2800">
                <a:latin typeface="Comic Sans MS"/>
                <a:cs typeface="Calibri"/>
              </a:rPr>
              <a:t>      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EA2239-BCCD-4C2D-9512-61C3E19D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39" y="3513648"/>
            <a:ext cx="86106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8AAEE-6D22-4A5C-8AD9-D2D7F7CD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4" y="1341971"/>
            <a:ext cx="6229350" cy="322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46458-DD57-46C3-BCCA-644B20D5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46" y="1341971"/>
            <a:ext cx="2955249" cy="3802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D38F9-8287-4E03-992B-F5874362B5CC}"/>
              </a:ext>
            </a:extLst>
          </p:cNvPr>
          <p:cNvSpPr txBox="1"/>
          <p:nvPr/>
        </p:nvSpPr>
        <p:spPr>
          <a:xfrm>
            <a:off x="476664" y="182880"/>
            <a:ext cx="1117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>
                <a:latin typeface="Comic Sans MS" panose="030F0702030302020204" pitchFamily="66" charset="0"/>
              </a:rPr>
              <a:t>Leer</a:t>
            </a:r>
            <a:r>
              <a:rPr lang="en-GB" sz="2800">
                <a:latin typeface="Comic Sans MS" panose="030F0702030302020204" pitchFamily="66" charset="0"/>
              </a:rPr>
              <a:t>    </a:t>
            </a:r>
            <a:r>
              <a:rPr lang="en-GB" sz="2000">
                <a:latin typeface="Comic Sans MS" panose="030F0702030302020204" pitchFamily="66" charset="0"/>
              </a:rPr>
              <a:t>Read about the most popular musical programmes in Spain and Latin America, then                      	   read the statements </a:t>
            </a:r>
            <a:r>
              <a:rPr lang="en-GB" sz="2000" i="1">
                <a:latin typeface="Comic Sans MS" panose="030F0702030302020204" pitchFamily="66" charset="0"/>
              </a:rPr>
              <a:t>(a-f) and decide which programme they refer 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56A60-F92B-4160-97A1-5DCB35FD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41" y="4674640"/>
            <a:ext cx="6052043" cy="1914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88E47-7666-406D-8C04-5926CB9BBFFD}"/>
              </a:ext>
            </a:extLst>
          </p:cNvPr>
          <p:cNvSpPr txBox="1"/>
          <p:nvPr/>
        </p:nvSpPr>
        <p:spPr>
          <a:xfrm>
            <a:off x="9979357" y="1396750"/>
            <a:ext cx="20963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a.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b.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c.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d.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e.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f.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42073-059A-425C-A3DD-EFCD3B05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80" y="1762814"/>
            <a:ext cx="10461246" cy="3093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5E94B-7DB4-444B-8C08-3E929739BD69}"/>
              </a:ext>
            </a:extLst>
          </p:cNvPr>
          <p:cNvSpPr txBox="1"/>
          <p:nvPr/>
        </p:nvSpPr>
        <p:spPr>
          <a:xfrm>
            <a:off x="506026" y="390270"/>
            <a:ext cx="1117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>
                <a:latin typeface="Comic Sans MS" panose="030F0702030302020204" pitchFamily="66" charset="0"/>
              </a:rPr>
              <a:t>Leer</a:t>
            </a:r>
            <a:r>
              <a:rPr lang="en-GB" sz="2800">
                <a:latin typeface="Comic Sans MS" panose="030F0702030302020204" pitchFamily="66" charset="0"/>
              </a:rPr>
              <a:t>    </a:t>
            </a:r>
            <a:r>
              <a:rPr lang="en-GB" sz="2000">
                <a:latin typeface="Comic Sans MS" panose="030F0702030302020204" pitchFamily="66" charset="0"/>
              </a:rPr>
              <a:t>Read about the Alfred and Amaia who both became famous when they appeared on Spanish TV in the reality music show ‘</a:t>
            </a:r>
            <a:r>
              <a:rPr lang="en-GB" sz="2000" err="1">
                <a:latin typeface="Comic Sans MS" panose="030F0702030302020204" pitchFamily="66" charset="0"/>
              </a:rPr>
              <a:t>Operación</a:t>
            </a:r>
            <a:r>
              <a:rPr lang="en-GB" sz="2000">
                <a:latin typeface="Comic Sans MS" panose="030F0702030302020204" pitchFamily="66" charset="0"/>
              </a:rPr>
              <a:t> </a:t>
            </a:r>
            <a:r>
              <a:rPr lang="en-GB" sz="2000" err="1">
                <a:latin typeface="Comic Sans MS" panose="030F0702030302020204" pitchFamily="66" charset="0"/>
              </a:rPr>
              <a:t>Triunfo</a:t>
            </a:r>
            <a:r>
              <a:rPr lang="en-GB" sz="2000">
                <a:latin typeface="Comic Sans MS" panose="030F0702030302020204" pitchFamily="66" charset="0"/>
              </a:rPr>
              <a:t>’.</a:t>
            </a:r>
            <a:endParaRPr lang="en-GB" sz="2000" i="1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34A8-6092-4A10-8856-D54FDB34C560}"/>
              </a:ext>
            </a:extLst>
          </p:cNvPr>
          <p:cNvSpPr txBox="1"/>
          <p:nvPr/>
        </p:nvSpPr>
        <p:spPr>
          <a:xfrm rot="21159638">
            <a:off x="620281" y="5398219"/>
            <a:ext cx="186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highlight>
                  <a:srgbClr val="FFFF00"/>
                </a:highlight>
                <a:latin typeface="Comic Sans MS" panose="030F0702030302020204" pitchFamily="66" charset="0"/>
              </a:rPr>
              <a:t>Who won?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D038E-A04A-49E2-851C-5AA5FE3E6451}"/>
              </a:ext>
            </a:extLst>
          </p:cNvPr>
          <p:cNvSpPr txBox="1"/>
          <p:nvPr/>
        </p:nvSpPr>
        <p:spPr>
          <a:xfrm rot="601235">
            <a:off x="3473436" y="5276016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highlight>
                  <a:srgbClr val="00FFFF"/>
                </a:highlight>
                <a:latin typeface="Comic Sans MS" panose="030F0702030302020204" pitchFamily="66" charset="0"/>
              </a:rPr>
              <a:t>Who came 4th?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1654-2987-4CAE-9A99-434033E80126}"/>
              </a:ext>
            </a:extLst>
          </p:cNvPr>
          <p:cNvSpPr txBox="1"/>
          <p:nvPr/>
        </p:nvSpPr>
        <p:spPr>
          <a:xfrm rot="21124300">
            <a:off x="7274712" y="5398219"/>
            <a:ext cx="4411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highlight>
                  <a:srgbClr val="00FF00"/>
                </a:highlight>
                <a:latin typeface="Comic Sans MS" panose="030F0702030302020204" pitchFamily="66" charset="0"/>
              </a:rPr>
              <a:t>Where can you find out more about them?</a:t>
            </a:r>
          </a:p>
        </p:txBody>
      </p:sp>
    </p:spTree>
    <p:extLst>
      <p:ext uri="{BB962C8B-B14F-4D97-AF65-F5344CB8AC3E}">
        <p14:creationId xmlns:p14="http://schemas.microsoft.com/office/powerpoint/2010/main" val="197564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3E985-1740-43BC-B1E1-5B43F9DE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2" y="1386275"/>
            <a:ext cx="4472061" cy="3807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02C4F-22CF-4956-B419-80683EB69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16" y="1442648"/>
            <a:ext cx="4259346" cy="3737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A305F-F14D-4839-B04A-B1E20F87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079" y="5324175"/>
            <a:ext cx="6768787" cy="1335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E21EC-552A-4FAF-8C08-49956FA09E32}"/>
              </a:ext>
            </a:extLst>
          </p:cNvPr>
          <p:cNvSpPr txBox="1"/>
          <p:nvPr/>
        </p:nvSpPr>
        <p:spPr>
          <a:xfrm>
            <a:off x="9712754" y="1159707"/>
            <a:ext cx="2381836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latin typeface="Comic Sans MS" panose="030F0702030302020204" pitchFamily="66" charset="0"/>
              </a:rPr>
              <a:t>1.</a:t>
            </a:r>
          </a:p>
          <a:p>
            <a:r>
              <a:rPr lang="en-GB" sz="2800">
                <a:latin typeface="Comic Sans MS" panose="030F0702030302020204" pitchFamily="66" charset="0"/>
              </a:rPr>
              <a:t>2.</a:t>
            </a:r>
          </a:p>
          <a:p>
            <a:r>
              <a:rPr lang="en-GB" sz="2800">
                <a:latin typeface="Comic Sans MS" panose="030F0702030302020204" pitchFamily="66" charset="0"/>
              </a:rPr>
              <a:t>3.</a:t>
            </a:r>
          </a:p>
          <a:p>
            <a:r>
              <a:rPr lang="en-GB" sz="2800">
                <a:latin typeface="Comic Sans MS" panose="030F0702030302020204" pitchFamily="66" charset="0"/>
              </a:rPr>
              <a:t>4.</a:t>
            </a:r>
          </a:p>
          <a:p>
            <a:r>
              <a:rPr lang="en-GB" sz="2800">
                <a:latin typeface="Comic Sans MS" panose="030F0702030302020204" pitchFamily="66" charset="0"/>
              </a:rPr>
              <a:t>5.</a:t>
            </a:r>
          </a:p>
          <a:p>
            <a:r>
              <a:rPr lang="en-GB" sz="2800">
                <a:latin typeface="Comic Sans MS" panose="030F0702030302020204" pitchFamily="66" charset="0"/>
              </a:rPr>
              <a:t>6.</a:t>
            </a:r>
          </a:p>
          <a:p>
            <a:r>
              <a:rPr lang="en-GB" sz="2800">
                <a:latin typeface="Comic Sans MS" panose="030F0702030302020204" pitchFamily="66" charset="0"/>
              </a:rPr>
              <a:t>7.</a:t>
            </a:r>
          </a:p>
          <a:p>
            <a:r>
              <a:rPr lang="en-GB" sz="2800">
                <a:latin typeface="Comic Sans MS" panose="030F0702030302020204" pitchFamily="66" charset="0"/>
              </a:rPr>
              <a:t>8.</a:t>
            </a:r>
          </a:p>
          <a:p>
            <a:r>
              <a:rPr lang="en-GB" sz="2800">
                <a:latin typeface="Comic Sans MS" panose="030F0702030302020204" pitchFamily="66" charset="0"/>
              </a:rPr>
              <a:t>9.</a:t>
            </a:r>
          </a:p>
          <a:p>
            <a:r>
              <a:rPr lang="en-GB" sz="2800">
                <a:latin typeface="Comic Sans MS" panose="030F0702030302020204" pitchFamily="66" charset="0"/>
              </a:rPr>
              <a:t>10.</a:t>
            </a:r>
          </a:p>
          <a:p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A5663-AD47-4251-A931-A45061F5172D}"/>
              </a:ext>
            </a:extLst>
          </p:cNvPr>
          <p:cNvSpPr txBox="1"/>
          <p:nvPr/>
        </p:nvSpPr>
        <p:spPr>
          <a:xfrm>
            <a:off x="506026" y="390270"/>
            <a:ext cx="1117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>
                <a:latin typeface="Comic Sans MS" panose="030F0702030302020204" pitchFamily="66" charset="0"/>
              </a:rPr>
              <a:t>Leer</a:t>
            </a:r>
            <a:r>
              <a:rPr lang="en-GB" sz="2800">
                <a:latin typeface="Comic Sans MS" panose="030F0702030302020204" pitchFamily="66" charset="0"/>
              </a:rPr>
              <a:t>    </a:t>
            </a:r>
            <a:r>
              <a:rPr lang="en-GB" sz="2000">
                <a:latin typeface="Comic Sans MS" panose="030F0702030302020204" pitchFamily="66" charset="0"/>
              </a:rPr>
              <a:t>Read the profiles about Alfred and Amaia and complete the texts with the correct words. Write the word in the blue box.</a:t>
            </a:r>
            <a:endParaRPr lang="en-GB" sz="2000" i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1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77204-0C96-4903-A4F0-68D07E2C1BCC}"/>
              </a:ext>
            </a:extLst>
          </p:cNvPr>
          <p:cNvSpPr txBox="1"/>
          <p:nvPr/>
        </p:nvSpPr>
        <p:spPr>
          <a:xfrm>
            <a:off x="506026" y="390270"/>
            <a:ext cx="111799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err="1">
                <a:latin typeface="Comic Sans MS" panose="030F0702030302020204" pitchFamily="66" charset="0"/>
              </a:rPr>
              <a:t>Escribir</a:t>
            </a:r>
            <a:r>
              <a:rPr lang="en-GB" sz="2800">
                <a:latin typeface="Comic Sans MS" panose="030F0702030302020204" pitchFamily="66" charset="0"/>
              </a:rPr>
              <a:t>    </a:t>
            </a:r>
            <a:r>
              <a:rPr lang="en-GB" sz="2000">
                <a:latin typeface="Comic Sans MS" panose="030F0702030302020204" pitchFamily="66" charset="0"/>
              </a:rPr>
              <a:t>Write a profile about your favourite singer . Use the examples of Alfred and  	           Amaia to help you. </a:t>
            </a:r>
          </a:p>
          <a:p>
            <a:r>
              <a:rPr lang="en-GB" sz="2000">
                <a:latin typeface="Comic Sans MS" panose="030F0702030302020204" pitchFamily="66" charset="0"/>
              </a:rPr>
              <a:t>	          </a:t>
            </a:r>
          </a:p>
          <a:p>
            <a:r>
              <a:rPr lang="en-GB" sz="2000">
                <a:latin typeface="Comic Sans MS" panose="030F0702030302020204" pitchFamily="66" charset="0"/>
              </a:rPr>
              <a:t>Mention;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Fecha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de Nacimiento </a:t>
            </a:r>
            <a:r>
              <a:rPr lang="en-GB" sz="2000">
                <a:latin typeface="Comic Sans MS" panose="030F0702030302020204" pitchFamily="66" charset="0"/>
              </a:rPr>
              <a:t>(Date of birth):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Lugar de Nacimiento </a:t>
            </a:r>
            <a:r>
              <a:rPr lang="en-GB" sz="2000">
                <a:latin typeface="Comic Sans MS" panose="030F0702030302020204" pitchFamily="66" charset="0"/>
              </a:rPr>
              <a:t>(Place of birth):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Intereses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y </a:t>
            </a: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habilidades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000">
                <a:latin typeface="Comic Sans MS" panose="030F0702030302020204" pitchFamily="66" charset="0"/>
              </a:rPr>
              <a:t>(interests and skills):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Actividades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en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las redes </a:t>
            </a: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sociales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000">
                <a:latin typeface="Comic Sans MS" panose="030F0702030302020204" pitchFamily="66" charset="0"/>
              </a:rPr>
              <a:t>(activity on social media):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Planes para el </a:t>
            </a:r>
            <a:r>
              <a:rPr lang="en-GB" sz="2000" err="1">
                <a:solidFill>
                  <a:srgbClr val="7030A0"/>
                </a:solidFill>
                <a:latin typeface="Comic Sans MS" panose="030F0702030302020204" pitchFamily="66" charset="0"/>
              </a:rPr>
              <a:t>futuro</a:t>
            </a:r>
            <a:r>
              <a:rPr lang="en-GB" sz="20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000">
                <a:latin typeface="Comic Sans MS" panose="030F0702030302020204" pitchFamily="66" charset="0"/>
              </a:rPr>
              <a:t>(future plans)		</a:t>
            </a:r>
            <a:r>
              <a:rPr lang="en-GB"/>
              <a:t> </a:t>
            </a:r>
            <a:endParaRPr lang="en-GB" sz="2000">
              <a:latin typeface="Comic Sans MS" panose="030F0702030302020204" pitchFamily="66" charset="0"/>
            </a:endParaRPr>
          </a:p>
          <a:p>
            <a:endParaRPr lang="en-GB" sz="20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i="1">
                <a:solidFill>
                  <a:srgbClr val="FF0000"/>
                </a:solidFill>
                <a:latin typeface="Comic Sans MS" panose="030F0702030302020204" pitchFamily="66" charset="0"/>
              </a:rPr>
              <a:t>																							</a:t>
            </a:r>
          </a:p>
          <a:p>
            <a:r>
              <a:rPr lang="en-GB" sz="2000" i="1">
                <a:solidFill>
                  <a:srgbClr val="FF0000"/>
                </a:solidFill>
                <a:latin typeface="Comic Sans MS" panose="030F0702030302020204" pitchFamily="66" charset="0"/>
              </a:rPr>
              <a:t>										</a:t>
            </a:r>
          </a:p>
          <a:p>
            <a:endParaRPr lang="en-GB" sz="20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4C1AE-2969-472C-A475-AE949196905E}"/>
              </a:ext>
            </a:extLst>
          </p:cNvPr>
          <p:cNvSpPr/>
          <p:nvPr/>
        </p:nvSpPr>
        <p:spPr>
          <a:xfrm>
            <a:off x="8964891" y="2860442"/>
            <a:ext cx="2906597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1400" b="0" i="0" u="sng" strike="noStrike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Content (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10 marks)</a:t>
            </a:r>
          </a:p>
          <a:p>
            <a:pPr fontAlgn="base"/>
            <a:endParaRPr lang="en-GB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Comic Sans MS" panose="030F0702030302020204" pitchFamily="66" charset="0"/>
              </a:rPr>
              <a:t>Write about all 5 bullet points</a:t>
            </a:r>
            <a:endParaRPr lang="en-US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en-GB" sz="1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GB" sz="1400" b="0" i="0" u="sng" strike="noStrike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Language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(10 marks)</a:t>
            </a:r>
          </a:p>
          <a:p>
            <a:pPr fontAlgn="base"/>
            <a:endParaRPr lang="en-GB" sz="1400" b="0" i="0" u="none" strike="noStrike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Correct spelling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Verbs in correct tense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Different adjectives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Relevan</a:t>
            </a:r>
            <a:r>
              <a:rPr 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t ‘music’ vocab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Similar layout and structure to the examples​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Language from today’s lesson</a:t>
            </a:r>
            <a:endParaRPr lang="en-US" sz="1400" b="0" i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384CB-ABF3-49EF-B8A4-8E2421C8F6CF}"/>
              </a:ext>
            </a:extLst>
          </p:cNvPr>
          <p:cNvSpPr/>
          <p:nvPr/>
        </p:nvSpPr>
        <p:spPr>
          <a:xfrm>
            <a:off x="9411342" y="2491110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>
                <a:solidFill>
                  <a:srgbClr val="000000"/>
                </a:solidFill>
                <a:latin typeface="Comic Sans MS" panose="030F0702030302020204" pitchFamily="66" charset="0"/>
              </a:rPr>
              <a:t>Success criteria 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9495F-EEAE-4710-AC14-86D5B784A045}"/>
              </a:ext>
            </a:extLst>
          </p:cNvPr>
          <p:cNvSpPr/>
          <p:nvPr/>
        </p:nvSpPr>
        <p:spPr>
          <a:xfrm>
            <a:off x="9435388" y="607362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u="sng">
                <a:solidFill>
                  <a:srgbClr val="000000"/>
                </a:solidFill>
                <a:latin typeface="Comic Sans MS" panose="030F0702030302020204" pitchFamily="66" charset="0"/>
              </a:rPr>
              <a:t>(Total 20 marks)</a:t>
            </a:r>
            <a:r>
              <a:rPr lang="en-GB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9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0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A0157-3A40-4234-ADCC-2AA2D84EC399}"/>
              </a:ext>
            </a:extLst>
          </p:cNvPr>
          <p:cNvSpPr txBox="1"/>
          <p:nvPr/>
        </p:nvSpPr>
        <p:spPr>
          <a:xfrm>
            <a:off x="573740" y="1138518"/>
            <a:ext cx="1087613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u="sng" dirty="0"/>
              <a:t>Extension – Music during lockdown</a:t>
            </a:r>
          </a:p>
          <a:p>
            <a:endParaRPr lang="en-US" sz="2800" u="sng" dirty="0">
              <a:cs typeface="Calibri"/>
            </a:endParaRPr>
          </a:p>
          <a:p>
            <a:r>
              <a:rPr lang="en-US" sz="2800" dirty="0">
                <a:cs typeface="Calibri"/>
              </a:rPr>
              <a:t>Look at the following link about ten songs supporting the world during lockdown.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  <a:hlinkClick r:id="rId2"/>
              </a:rPr>
              <a:t>https://www.bbc.co.uk/news/entertainment-arts-52366162</a:t>
            </a:r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Which do you like the best?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Watch the Spanish song (number 7)  - how much can you understand?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Write a review about it (in Spanish or English)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Has music </a:t>
            </a:r>
            <a:r>
              <a:rPr lang="en-US" sz="2800" dirty="0">
                <a:cs typeface="Calibri"/>
              </a:rPr>
              <a:t>helped you during lockdown?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6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F4FD1-72CF-4A59-BB9E-8478C0294277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16478a8f-2fa9-487e-8953-8f9469af2f14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06e0320-5824-4f3b-9a19-42a16ec08098"/>
  </ds:schemaRefs>
</ds:datastoreItem>
</file>

<file path=customXml/itemProps2.xml><?xml version="1.0" encoding="utf-8"?>
<ds:datastoreItem xmlns:ds="http://schemas.openxmlformats.org/officeDocument/2006/customXml" ds:itemID="{3446D94B-FCE9-44F9-B8B6-BA498F4590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21726-A529-41A0-BCAA-C3CB2C559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2</cp:revision>
  <dcterms:created xsi:type="dcterms:W3CDTF">2020-05-15T12:07:49Z</dcterms:created>
  <dcterms:modified xsi:type="dcterms:W3CDTF">2020-05-18T08:06:17Z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