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8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81" r:id="rId14"/>
    <p:sldId id="327" r:id="rId15"/>
    <p:sldId id="279" r:id="rId16"/>
    <p:sldId id="283" r:id="rId17"/>
    <p:sldId id="282" r:id="rId18"/>
    <p:sldId id="326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471CE-5EAB-4E56-A8A2-A1AACFAC35A5}" v="42" dt="2020-04-19T08:23:43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0A0D-4450-4F5B-8815-95033BB2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A2AFF-21B3-4AED-94A9-01CA5ED32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94FF-1DFF-45CD-BA9C-9E9A3FB1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496C1-0DFF-4F17-8F3D-52AC4168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5A8F-FDFA-4144-A3AD-33AD4049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2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D478-0DFC-47DC-B4AD-A920BA78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82AD4-9F2C-4437-A0A0-4A22A3EE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D48D-85EC-4566-9E39-C72C9E72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92BE-980D-4D01-AC24-9E1E5623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5DCC-D306-4B57-9D77-B8602F7F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5FAC9-36DB-4C9C-B775-F03CC91A9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328C7-C590-46F2-9175-3340A20C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588D-4D9F-47BA-8D88-CF5475ED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351D-4D66-4AA4-AAD6-FC849F92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5BB3B-26CD-4263-A23F-935017E3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3C14-5955-4A7D-8663-94A3FACC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6D3E-57C2-4D29-8683-5EA67E99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7E7D-15AE-48E2-B1B6-F9130FE9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8FEF-CBF1-461F-A61A-FDED8133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73FE-3600-42CC-9532-CBC6AB8A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ED0F-8C95-49F8-BAD1-97C8DCCF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E138-81A9-4D07-9AFB-5ADE35FA7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ECB4D-D669-486E-95F4-043CA1AB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CA94-0464-48C6-8CFD-F7CD5801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184C-1E79-4D67-B461-E01C58C3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C387-D900-4F28-B956-5514CEDE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0D00-48C6-49C8-B8F5-57611108A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88860-8F46-4047-AA52-0A47A0F98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7B485-FA45-429E-805C-9AC28FD6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A12B0-C0BD-48A3-8753-77A7CD63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1F779-EA7C-41BD-B039-744A8B18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0499-CB1F-4D64-9648-EE038E28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2F44C-78E4-4A9F-82D8-06C07D9D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EFE70-56CC-4899-8446-86D5ADBA7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011B4-827E-48FC-9BB1-9DA816041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BDEB9-5D3C-4AF0-A2FF-B0605600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55BE0-A1F1-4B7E-99CD-DB9C7B61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BD8B0-1EEC-4512-BDD8-D4713D01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E1B56-4DFC-4919-9D6B-51D283A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D0C5-7F1C-449C-BB62-DEB07068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28247-A38F-4E9C-B3CF-75D90CDF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9C38F-D00C-4EE0-A53E-1E08D8A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735ED-61E3-452B-BD87-491A2B3B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2075-F764-47AB-94F8-148A497E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8F7BA-2387-4038-95EE-2690C52C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90196-B4F7-4BE9-839C-64E2EC00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2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DDBE-6764-4312-94B0-31601D7E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0640-2396-47FA-A1EF-EF96FE7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07066-60DA-4A09-BAAA-7643E87F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9CF4-19D9-4A65-B002-2DE2118F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D92E7-FAE4-4E8F-893B-830109BD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5677-AE8E-4F61-AE5B-688B40C9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CF4A-0012-4351-9546-176BE95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BB96F-D4D5-4C0B-9B2F-978022524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369F0-826D-45E1-86AA-3A6A2681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C5DB-523A-4064-A074-5C9E79C2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EE076-3F41-4CD7-851A-1EF42739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EE85C-7EDC-4979-9DB9-2C0B5A93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FC46D-03D0-421D-907C-447D5E51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3AB74-C3D1-4A41-ADFF-C7B494E6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C913E-CE61-48E1-83F1-24BBC52D2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AF0A-D8BC-4E55-A5AA-F12DC3FD8A59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D378E-3500-4760-90DB-798B2719E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57E9-D303-449F-B1D9-D09CCAA5A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67D6-98A1-4920-97CA-83BB6EB9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mogaathome.blogspot.com/2009/11/parts-of-house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CC5E-8F41-466B-B908-D36F730B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Term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7AF2-073E-46E3-970F-8EAE5CA38B6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Talking about where I live</a:t>
            </a:r>
          </a:p>
          <a:p>
            <a:r>
              <a:rPr lang="en-GB" sz="4000" dirty="0"/>
              <a:t>Describing types of houses</a:t>
            </a:r>
          </a:p>
          <a:p>
            <a:r>
              <a:rPr lang="en-GB" sz="4000" dirty="0"/>
              <a:t>Describing rooms in the house</a:t>
            </a:r>
          </a:p>
          <a:p>
            <a:r>
              <a:rPr lang="en-GB" sz="4000" dirty="0"/>
              <a:t>Describing your bedroom</a:t>
            </a:r>
          </a:p>
          <a:p>
            <a:r>
              <a:rPr lang="en-GB" sz="4000" dirty="0"/>
              <a:t>Describing your dream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80D6-7D4B-4971-9A70-E6A808D28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70214" y="262662"/>
            <a:ext cx="2332172" cy="15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0B478D2-FC33-4DB8-AA2F-F77FE82936B9}"/>
              </a:ext>
            </a:extLst>
          </p:cNvPr>
          <p:cNvSpPr/>
          <p:nvPr/>
        </p:nvSpPr>
        <p:spPr>
          <a:xfrm>
            <a:off x="475500" y="2682412"/>
            <a:ext cx="4245789" cy="1283494"/>
          </a:xfrm>
          <a:prstGeom prst="wedgeRectCallout">
            <a:avLst>
              <a:gd name="adj1" fmla="val 51075"/>
              <a:gd name="adj2" fmla="val 1390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Dónde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vives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AC13CE-5ED8-430C-913A-ACB2587C0C45}"/>
              </a:ext>
            </a:extLst>
          </p:cNvPr>
          <p:cNvSpPr/>
          <p:nvPr/>
        </p:nvSpPr>
        <p:spPr>
          <a:xfrm>
            <a:off x="5786592" y="2550275"/>
            <a:ext cx="5783366" cy="2356836"/>
          </a:xfrm>
          <a:prstGeom prst="wedgeRectCallout">
            <a:avLst>
              <a:gd name="adj1" fmla="val -55773"/>
              <a:gd name="adj2" fmla="val 102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Vivo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Málaga, una ciudad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grande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5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</a:t>
            </a:r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la costa.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E5181-5E8E-4EF5-9C7A-56C7D5C4D6FB}"/>
              </a:ext>
            </a:extLst>
          </p:cNvPr>
          <p:cNvSpPr txBox="1"/>
          <p:nvPr/>
        </p:nvSpPr>
        <p:spPr>
          <a:xfrm>
            <a:off x="2294965" y="770965"/>
            <a:ext cx="78799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What does the question and answer mean?</a:t>
            </a:r>
            <a:endParaRPr lang="en-US" sz="28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30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41A248D-E4CC-4A4E-88A2-765BCA3E4B05}"/>
              </a:ext>
            </a:extLst>
          </p:cNvPr>
          <p:cNvSpPr/>
          <p:nvPr/>
        </p:nvSpPr>
        <p:spPr>
          <a:xfrm>
            <a:off x="627900" y="1848693"/>
            <a:ext cx="4344401" cy="1480718"/>
          </a:xfrm>
          <a:prstGeom prst="wedgeRectCallout">
            <a:avLst>
              <a:gd name="adj1" fmla="val 51075"/>
              <a:gd name="adj2" fmla="val 13901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Dónde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vives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sz="3000" dirty="0">
                <a:solidFill>
                  <a:srgbClr val="FF0000"/>
                </a:solidFill>
                <a:latin typeface="Comic Sans MS"/>
              </a:rPr>
              <a:t>Where do you live?</a:t>
            </a:r>
            <a:endParaRPr lang="en-GB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7C7B929-CC3F-4717-BE6D-ACD61016FB7F}"/>
              </a:ext>
            </a:extLst>
          </p:cNvPr>
          <p:cNvSpPr/>
          <p:nvPr/>
        </p:nvSpPr>
        <p:spPr>
          <a:xfrm>
            <a:off x="6100356" y="1752416"/>
            <a:ext cx="5191696" cy="2796107"/>
          </a:xfrm>
          <a:prstGeom prst="wedgeRectCallout">
            <a:avLst>
              <a:gd name="adj1" fmla="val -55773"/>
              <a:gd name="adj2" fmla="val 10229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dirty="0">
                <a:solidFill>
                  <a:schemeClr val="tx1"/>
                </a:solidFill>
                <a:latin typeface="Comic Sans MS"/>
              </a:rPr>
              <a:t>Vivo en Málaga, una ciudad </a:t>
            </a:r>
            <a:r>
              <a:rPr lang="en-GB" sz="3000" dirty="0" err="1">
                <a:solidFill>
                  <a:schemeClr val="tx1"/>
                </a:solidFill>
                <a:latin typeface="Comic Sans MS"/>
              </a:rPr>
              <a:t>grande</a:t>
            </a:r>
            <a:r>
              <a:rPr lang="en-GB" sz="3000" dirty="0">
                <a:solidFill>
                  <a:schemeClr val="tx1"/>
                </a:solidFill>
                <a:latin typeface="Comic Sans MS"/>
              </a:rPr>
              <a:t> en la costa.</a:t>
            </a:r>
            <a:endParaRPr lang="en-US" sz="300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300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sz="3000" dirty="0">
                <a:solidFill>
                  <a:srgbClr val="FF0000"/>
                </a:solidFill>
                <a:latin typeface="Comic Sans MS"/>
              </a:rPr>
              <a:t>I live in Malaga, a big city on the coast.</a:t>
            </a:r>
            <a:r>
              <a:rPr lang="en-GB" sz="3000" dirty="0">
                <a:solidFill>
                  <a:schemeClr val="tx1"/>
                </a:solidFill>
                <a:latin typeface="Comic Sans MS"/>
              </a:rPr>
              <a:t> </a:t>
            </a:r>
            <a:endParaRPr lang="en-US" sz="3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04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DCC4-2E2E-4452-8D2F-BDC01EDD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3" y="174068"/>
            <a:ext cx="11837906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would you say the following sentences in Spanish?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0FF4-F0B7-4D5D-BFBE-F186BE57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Ronda, an old town in the mountains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EC3242-21A4-418C-8145-699463BC818E}"/>
              </a:ext>
            </a:extLst>
          </p:cNvPr>
          <p:cNvSpPr txBox="1">
            <a:spLocks/>
          </p:cNvSpPr>
          <p:nvPr/>
        </p:nvSpPr>
        <p:spPr>
          <a:xfrm>
            <a:off x="4497371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Barcelona, a big city by the sea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06CB4-6DEA-4B3D-9ED5-F191158B0DD7}"/>
              </a:ext>
            </a:extLst>
          </p:cNvPr>
          <p:cNvSpPr txBox="1">
            <a:spLocks/>
          </p:cNvSpPr>
          <p:nvPr/>
        </p:nvSpPr>
        <p:spPr>
          <a:xfrm>
            <a:off x="8013569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Santillana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del Mar, an historic village on the coast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10D746-D1E7-4D14-86BA-72E2E14BAABA}"/>
              </a:ext>
            </a:extLst>
          </p:cNvPr>
          <p:cNvSpPr txBox="1">
            <a:spLocks/>
          </p:cNvSpPr>
          <p:nvPr/>
        </p:nvSpPr>
        <p:spPr>
          <a:xfrm>
            <a:off x="838200" y="3756729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Santiago, a big and historic city in Chile.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92A571-D35E-4359-A5A5-7177492E4E99}"/>
              </a:ext>
            </a:extLst>
          </p:cNvPr>
          <p:cNvSpPr txBox="1">
            <a:spLocks/>
          </p:cNvSpPr>
          <p:nvPr/>
        </p:nvSpPr>
        <p:spPr>
          <a:xfrm>
            <a:off x="4497371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</a:t>
            </a:r>
            <a:r>
              <a:rPr lang="en-GB" sz="2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Logroño</a:t>
            </a: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, an old town in Spain.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34425C-FD62-4B15-A86B-83A8E41C018D}"/>
              </a:ext>
            </a:extLst>
          </p:cNvPr>
          <p:cNvSpPr txBox="1">
            <a:spLocks/>
          </p:cNvSpPr>
          <p:nvPr/>
        </p:nvSpPr>
        <p:spPr>
          <a:xfrm>
            <a:off x="8013569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I live in Datchet, a pretty village.</a:t>
            </a:r>
          </a:p>
        </p:txBody>
      </p:sp>
    </p:spTree>
    <p:extLst>
      <p:ext uri="{BB962C8B-B14F-4D97-AF65-F5344CB8AC3E}">
        <p14:creationId xmlns:p14="http://schemas.microsoft.com/office/powerpoint/2010/main" val="42738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DCC4-2E2E-4452-8D2F-BDC01EDD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68"/>
            <a:ext cx="11837906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well did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0FF4-F0B7-4D5D-BFBE-F186BE57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Ronda, un pueblo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antiguo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montaña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EC3242-21A4-418C-8145-699463BC818E}"/>
              </a:ext>
            </a:extLst>
          </p:cNvPr>
          <p:cNvSpPr txBox="1">
            <a:spLocks/>
          </p:cNvSpPr>
          <p:nvPr/>
        </p:nvSpPr>
        <p:spPr>
          <a:xfrm>
            <a:off x="4497371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Barcelona, una ciudad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grande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el mar.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06CB4-6DEA-4B3D-9ED5-F191158B0DD7}"/>
              </a:ext>
            </a:extLst>
          </p:cNvPr>
          <p:cNvSpPr txBox="1">
            <a:spLocks/>
          </p:cNvSpPr>
          <p:nvPr/>
        </p:nvSpPr>
        <p:spPr>
          <a:xfrm>
            <a:off x="8013569" y="1690688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Santillana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del Mar, un pueblo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historico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la costa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F10D746-D1E7-4D14-86BA-72E2E14BAABA}"/>
              </a:ext>
            </a:extLst>
          </p:cNvPr>
          <p:cNvSpPr txBox="1">
            <a:spLocks/>
          </p:cNvSpPr>
          <p:nvPr/>
        </p:nvSpPr>
        <p:spPr>
          <a:xfrm>
            <a:off x="838200" y="3756729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Santiago, una ciudad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grande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y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historica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Chile.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92A571-D35E-4359-A5A5-7177492E4E99}"/>
              </a:ext>
            </a:extLst>
          </p:cNvPr>
          <p:cNvSpPr txBox="1">
            <a:spLocks/>
          </p:cNvSpPr>
          <p:nvPr/>
        </p:nvSpPr>
        <p:spPr>
          <a:xfrm>
            <a:off x="4497371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Logroño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un pueblo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antiguo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España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34425C-FD62-4B15-A86B-83A8E41C018D}"/>
              </a:ext>
            </a:extLst>
          </p:cNvPr>
          <p:cNvSpPr txBox="1">
            <a:spLocks/>
          </p:cNvSpPr>
          <p:nvPr/>
        </p:nvSpPr>
        <p:spPr>
          <a:xfrm>
            <a:off x="8091340" y="3776827"/>
            <a:ext cx="2837468" cy="1325563"/>
          </a:xfrm>
          <a:prstGeom prst="wedgeRectCallout">
            <a:avLst>
              <a:gd name="adj1" fmla="val -42484"/>
              <a:gd name="adj2" fmla="val 702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Vivo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Datchet, una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aldea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bonita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DFC39-9B6F-4B77-88D6-EF6B5AC84B8C}"/>
              </a:ext>
            </a:extLst>
          </p:cNvPr>
          <p:cNvSpPr txBox="1"/>
          <p:nvPr/>
        </p:nvSpPr>
        <p:spPr>
          <a:xfrm>
            <a:off x="2177591" y="5822770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What do you notice about the adjectives?  </a:t>
            </a:r>
          </a:p>
        </p:txBody>
      </p:sp>
    </p:spTree>
    <p:extLst>
      <p:ext uri="{BB962C8B-B14F-4D97-AF65-F5344CB8AC3E}">
        <p14:creationId xmlns:p14="http://schemas.microsoft.com/office/powerpoint/2010/main" val="357571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797A5-AD66-4588-95E1-428E25A08F0A}"/>
              </a:ext>
            </a:extLst>
          </p:cNvPr>
          <p:cNvSpPr txBox="1"/>
          <p:nvPr/>
        </p:nvSpPr>
        <p:spPr>
          <a:xfrm>
            <a:off x="377071" y="678730"/>
            <a:ext cx="12056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>
                <a:latin typeface="Comic Sans MS" panose="030F0702030302020204" pitchFamily="66" charset="0"/>
              </a:rPr>
              <a:t>The </a:t>
            </a:r>
            <a:r>
              <a:rPr lang="en-GB" sz="3800" i="1" dirty="0">
                <a:latin typeface="Comic Sans MS" panose="030F0702030302020204" pitchFamily="66" charset="0"/>
              </a:rPr>
              <a:t>adjective</a:t>
            </a:r>
            <a:r>
              <a:rPr lang="en-GB" sz="3800" dirty="0">
                <a:latin typeface="Comic Sans MS" panose="030F0702030302020204" pitchFamily="66" charset="0"/>
              </a:rPr>
              <a:t> has to agree with the </a:t>
            </a:r>
            <a:r>
              <a:rPr lang="en-GB" sz="3800" i="1" dirty="0">
                <a:latin typeface="Comic Sans MS" panose="030F0702030302020204" pitchFamily="66" charset="0"/>
              </a:rPr>
              <a:t>noun</a:t>
            </a: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r>
              <a:rPr lang="en-GB" sz="3800" dirty="0" err="1">
                <a:latin typeface="Comic Sans MS" panose="030F0702030302020204" pitchFamily="66" charset="0"/>
              </a:rPr>
              <a:t>Eg.</a:t>
            </a:r>
            <a:r>
              <a:rPr lang="en-GB" sz="3800" dirty="0">
                <a:latin typeface="Comic Sans MS" panose="030F0702030302020204" pitchFamily="66" charset="0"/>
              </a:rPr>
              <a:t> Un pueblo </a:t>
            </a:r>
            <a:r>
              <a:rPr lang="en-GB" sz="3800" dirty="0" err="1">
                <a:latin typeface="Comic Sans MS" panose="030F0702030302020204" pitchFamily="66" charset="0"/>
              </a:rPr>
              <a:t>antigu</a:t>
            </a:r>
            <a:r>
              <a:rPr lang="en-GB" sz="3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</a:t>
            </a:r>
            <a:r>
              <a:rPr lang="en-GB" sz="3800" dirty="0">
                <a:latin typeface="Comic Sans MS" panose="030F0702030302020204" pitchFamily="66" charset="0"/>
              </a:rPr>
              <a:t>              un</a:t>
            </a: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800" dirty="0">
                <a:latin typeface="Comic Sans MS" panose="030F0702030302020204" pitchFamily="66" charset="0"/>
              </a:rPr>
              <a:t> </a:t>
            </a:r>
            <a:r>
              <a:rPr lang="en-GB" sz="3800" dirty="0" err="1">
                <a:latin typeface="Comic Sans MS" panose="030F0702030302020204" pitchFamily="66" charset="0"/>
              </a:rPr>
              <a:t>aldea</a:t>
            </a:r>
            <a:r>
              <a:rPr lang="en-GB" sz="3800" dirty="0">
                <a:latin typeface="Comic Sans MS" panose="030F0702030302020204" pitchFamily="66" charset="0"/>
              </a:rPr>
              <a:t> </a:t>
            </a:r>
            <a:r>
              <a:rPr lang="en-GB" sz="3800" dirty="0" err="1">
                <a:latin typeface="Comic Sans MS" panose="030F0702030302020204" pitchFamily="66" charset="0"/>
              </a:rPr>
              <a:t>pequeñ</a:t>
            </a:r>
            <a:r>
              <a:rPr lang="en-GB" sz="3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800" dirty="0">
              <a:latin typeface="Comic Sans MS" panose="030F0702030302020204" pitchFamily="66" charset="0"/>
            </a:endParaRPr>
          </a:p>
          <a:p>
            <a:r>
              <a:rPr lang="en-GB" sz="3800" dirty="0">
                <a:latin typeface="Comic Sans MS" panose="030F0702030302020204" pitchFamily="66" charset="0"/>
              </a:rPr>
              <a:t>      Un pueblo </a:t>
            </a:r>
            <a:r>
              <a:rPr lang="en-GB" sz="3800" dirty="0" err="1">
                <a:latin typeface="Comic Sans MS" panose="030F0702030302020204" pitchFamily="66" charset="0"/>
              </a:rPr>
              <a:t>modern</a:t>
            </a:r>
            <a:r>
              <a:rPr lang="en-GB" sz="38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</a:t>
            </a:r>
            <a:r>
              <a:rPr lang="en-GB" sz="3800" dirty="0">
                <a:latin typeface="Comic Sans MS" panose="030F0702030302020204" pitchFamily="66" charset="0"/>
              </a:rPr>
              <a:t>            un</a:t>
            </a:r>
            <a:r>
              <a:rPr lang="en-GB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800" dirty="0">
                <a:latin typeface="Comic Sans MS" panose="030F0702030302020204" pitchFamily="66" charset="0"/>
              </a:rPr>
              <a:t> ciudad </a:t>
            </a:r>
            <a:r>
              <a:rPr lang="en-GB" sz="3800" dirty="0" err="1">
                <a:latin typeface="Comic Sans MS" panose="030F0702030302020204" pitchFamily="66" charset="0"/>
              </a:rPr>
              <a:t>modern</a:t>
            </a:r>
            <a:r>
              <a:rPr lang="en-GB" sz="3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3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C906C9-65E7-4BFE-BF65-72ED9EDCEE9A}"/>
              </a:ext>
            </a:extLst>
          </p:cNvPr>
          <p:cNvSpPr/>
          <p:nvPr/>
        </p:nvSpPr>
        <p:spPr>
          <a:xfrm>
            <a:off x="5844618" y="2611226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57BDA6-C6EE-45C0-B921-3A6FD91B78F0}"/>
              </a:ext>
            </a:extLst>
          </p:cNvPr>
          <p:cNvSpPr/>
          <p:nvPr/>
        </p:nvSpPr>
        <p:spPr>
          <a:xfrm>
            <a:off x="5916308" y="3668599"/>
            <a:ext cx="978408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419E1-56E9-406F-B2BA-19481DCF3A36}"/>
              </a:ext>
            </a:extLst>
          </p:cNvPr>
          <p:cNvSpPr txBox="1"/>
          <p:nvPr/>
        </p:nvSpPr>
        <p:spPr>
          <a:xfrm>
            <a:off x="549930" y="5429839"/>
            <a:ext cx="881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Extra</a:t>
            </a:r>
            <a:r>
              <a:rPr lang="en-GB" sz="2400" dirty="0">
                <a:latin typeface="Comic Sans MS" panose="030F0702030302020204" pitchFamily="66" charset="0"/>
              </a:rPr>
              <a:t>: Write down other examples from the speech bubbles</a:t>
            </a:r>
          </a:p>
        </p:txBody>
      </p:sp>
    </p:spTree>
    <p:extLst>
      <p:ext uri="{BB962C8B-B14F-4D97-AF65-F5344CB8AC3E}">
        <p14:creationId xmlns:p14="http://schemas.microsoft.com/office/powerpoint/2010/main" val="376647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ECA86-574D-49CD-ACBC-1BD0C47B2C92}"/>
              </a:ext>
            </a:extLst>
          </p:cNvPr>
          <p:cNvSpPr txBox="1"/>
          <p:nvPr/>
        </p:nvSpPr>
        <p:spPr>
          <a:xfrm>
            <a:off x="3710773" y="445427"/>
            <a:ext cx="4447051" cy="22467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 sz="2800" u="sng" dirty="0">
                <a:latin typeface="Comic Sans MS" panose="030F0702030302020204" pitchFamily="66" charset="0"/>
              </a:rPr>
              <a:t>Term 5 Assignment 1 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/>
              </a:rPr>
              <a:t>'Where I live' worksheet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Due next lesson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E9D1E-6DA9-4D69-986A-F019C49A2C78}"/>
              </a:ext>
            </a:extLst>
          </p:cNvPr>
          <p:cNvSpPr txBox="1"/>
          <p:nvPr/>
        </p:nvSpPr>
        <p:spPr>
          <a:xfrm>
            <a:off x="654446" y="3069094"/>
            <a:ext cx="10883107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the 2 questions on the ‘Where I live’ worksheet.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worksheet is on Teams (in Assignments)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It is also in our Class Materials folder Term 5 and posted in our class feed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your answers on a Word document and submit on Teams  </a:t>
            </a:r>
          </a:p>
        </p:txBody>
      </p:sp>
    </p:spTree>
    <p:extLst>
      <p:ext uri="{BB962C8B-B14F-4D97-AF65-F5344CB8AC3E}">
        <p14:creationId xmlns:p14="http://schemas.microsoft.com/office/powerpoint/2010/main" val="361433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D7B1-2BC0-44AE-B0FE-45FBC52F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166D-7B6B-436C-A64E-1E6AEBB5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>
                <a:highlight>
                  <a:srgbClr val="FFFF00"/>
                </a:highlight>
                <a:latin typeface="Comic Sans MS"/>
              </a:rPr>
              <a:t>How many new words can you remember from today’s lesson? Write them down </a:t>
            </a:r>
            <a:r>
              <a:rPr lang="en-GB" sz="4000" u="sng" dirty="0">
                <a:highlight>
                  <a:srgbClr val="FFFF00"/>
                </a:highlight>
                <a:latin typeface="Comic Sans MS"/>
              </a:rPr>
              <a:t>without looking</a:t>
            </a:r>
            <a:r>
              <a:rPr lang="en-GB" sz="4000" dirty="0">
                <a:highlight>
                  <a:srgbClr val="FFFF00"/>
                </a:highlight>
                <a:latin typeface="Comic Sans MS"/>
              </a:rPr>
              <a:t> at your notes or the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08105-0B71-4A81-BA2B-8FB55093473E}"/>
              </a:ext>
            </a:extLst>
          </p:cNvPr>
          <p:cNvSpPr txBox="1"/>
          <p:nvPr/>
        </p:nvSpPr>
        <p:spPr>
          <a:xfrm>
            <a:off x="838200" y="3753466"/>
            <a:ext cx="1018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highlight>
                  <a:srgbClr val="00FFFF"/>
                </a:highlight>
                <a:latin typeface="Comic Sans MS" panose="030F0702030302020204" pitchFamily="66" charset="0"/>
              </a:rPr>
              <a:t>How will you remember them next lesson?</a:t>
            </a:r>
          </a:p>
        </p:txBody>
      </p:sp>
    </p:spTree>
    <p:extLst>
      <p:ext uri="{BB962C8B-B14F-4D97-AF65-F5344CB8AC3E}">
        <p14:creationId xmlns:p14="http://schemas.microsoft.com/office/powerpoint/2010/main" val="34555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5 lesson 1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Dónde</a:t>
            </a:r>
            <a:r>
              <a:rPr lang="en-GB" altLang="en-US" sz="3900" u="sng" dirty="0">
                <a:latin typeface="Comic Sans MS" panose="030F0702030302020204" pitchFamily="66" charset="0"/>
              </a:rPr>
              <a:t> vivo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yo</a:t>
            </a:r>
            <a:endParaRPr lang="en-GB" altLang="en-US" sz="39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talking about the area where you live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7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83085-CFED-4C87-9988-560331B4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18" y="445273"/>
            <a:ext cx="2573951" cy="1968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AC7D-3207-4876-A7AE-3DB6CF50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760" y="429538"/>
            <a:ext cx="2715703" cy="198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393FD-4D32-4B28-95A6-E2FBC7C4F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55" y="2570444"/>
            <a:ext cx="2471675" cy="1968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3C38B-6EE7-481B-9197-9EB040996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355" y="2584877"/>
            <a:ext cx="2634515" cy="1984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26B8D-F5EA-44D9-94DA-6E5391ED4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179" y="4695615"/>
            <a:ext cx="2573951" cy="2002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6E7BA-9E3C-48C3-8CFC-F7EB1129A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355" y="4695615"/>
            <a:ext cx="2575169" cy="2002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30CC7-8018-4633-8475-BCF0E685A688}"/>
              </a:ext>
            </a:extLst>
          </p:cNvPr>
          <p:cNvSpPr txBox="1"/>
          <p:nvPr/>
        </p:nvSpPr>
        <p:spPr>
          <a:xfrm>
            <a:off x="398679" y="51683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err="1">
                <a:latin typeface="Comic Sans MS" panose="030F0702030302020204" pitchFamily="66" charset="0"/>
              </a:rPr>
              <a:t>Empareja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4EBFC-F6D7-4E27-B26E-1BA528E11245}"/>
              </a:ext>
            </a:extLst>
          </p:cNvPr>
          <p:cNvSpPr txBox="1"/>
          <p:nvPr/>
        </p:nvSpPr>
        <p:spPr>
          <a:xfrm>
            <a:off x="8079712" y="445273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Match up the photos to the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2FBE1-F235-4CA6-8F44-F0E1DDB77C39}"/>
              </a:ext>
            </a:extLst>
          </p:cNvPr>
          <p:cNvSpPr txBox="1"/>
          <p:nvPr/>
        </p:nvSpPr>
        <p:spPr>
          <a:xfrm>
            <a:off x="8913412" y="1319916"/>
            <a:ext cx="1386918" cy="48013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 playa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La </a:t>
            </a:r>
            <a:r>
              <a:rPr lang="en-GB" dirty="0" err="1">
                <a:latin typeface="Comic Sans MS" panose="030F0702030302020204" pitchFamily="66" charset="0"/>
              </a:rPr>
              <a:t>montaña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El campo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Una </a:t>
            </a:r>
            <a:r>
              <a:rPr lang="en-GB" dirty="0" err="1">
                <a:latin typeface="Comic Sans MS" panose="030F0702030302020204" pitchFamily="66" charset="0"/>
              </a:rPr>
              <a:t>aldea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Una ciudad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Un pueblo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3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21DBE-9D51-4A19-A90E-C929CD5B9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293" y="0"/>
            <a:ext cx="5008913" cy="6858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5E447-F349-4656-907C-CB1089AD51F9}"/>
              </a:ext>
            </a:extLst>
          </p:cNvPr>
          <p:cNvSpPr txBox="1"/>
          <p:nvPr/>
        </p:nvSpPr>
        <p:spPr>
          <a:xfrm>
            <a:off x="370760" y="577802"/>
            <a:ext cx="527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did you get right?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CB19-3876-4806-9EE0-16274F87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¿</a:t>
            </a:r>
            <a:r>
              <a:rPr lang="en-GB" dirty="0" err="1">
                <a:latin typeface="Comic Sans MS" panose="030F0702030302020204" pitchFamily="66" charset="0"/>
              </a:rPr>
              <a:t>Dónde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vives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  <a:r>
              <a:rPr lang="en-GB" dirty="0">
                <a:solidFill>
                  <a:schemeClr val="accent6"/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1E3E-D717-4292-8656-52E0040E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28" y="1690688"/>
            <a:ext cx="11202972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omic Sans MS"/>
              </a:rPr>
              <a:t>Vivo en……. </a:t>
            </a:r>
            <a:r>
              <a:rPr lang="en-GB" sz="4400" dirty="0">
                <a:solidFill>
                  <a:schemeClr val="accent6"/>
                </a:solidFill>
                <a:latin typeface="Comic Sans MS"/>
              </a:rPr>
              <a:t>I live in …….</a:t>
            </a:r>
          </a:p>
          <a:p>
            <a:pPr marL="0" indent="0">
              <a:buNone/>
            </a:pPr>
            <a:endParaRPr lang="en-GB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300" dirty="0">
                <a:latin typeface="Comic Sans MS"/>
              </a:rPr>
              <a:t>Where do these people live? Translate into English.</a:t>
            </a:r>
            <a:endParaRPr lang="en-GB" sz="33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 pueblo en </a:t>
            </a:r>
            <a:r>
              <a:rPr lang="en-GB" sz="3300" i="1" dirty="0" err="1">
                <a:latin typeface="Comic Sans MS"/>
              </a:rPr>
              <a:t>España</a:t>
            </a:r>
            <a:r>
              <a:rPr lang="en-GB" sz="3300" i="1" dirty="0">
                <a:latin typeface="Comic Sans MS"/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una ciudad que se llama Madrid.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una </a:t>
            </a:r>
            <a:r>
              <a:rPr lang="en-GB" sz="3300" i="1" dirty="0" err="1">
                <a:latin typeface="Comic Sans MS"/>
              </a:rPr>
              <a:t>aldea</a:t>
            </a:r>
            <a:r>
              <a:rPr lang="en-GB" sz="3300" i="1" dirty="0">
                <a:latin typeface="Comic Sans MS"/>
              </a:rPr>
              <a:t> en el campo.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la </a:t>
            </a:r>
            <a:r>
              <a:rPr lang="en-GB" sz="3300" i="1" dirty="0" err="1">
                <a:latin typeface="Comic Sans MS"/>
              </a:rPr>
              <a:t>montaña</a:t>
            </a:r>
            <a:r>
              <a:rPr lang="en-GB" sz="3300" i="1" dirty="0">
                <a:latin typeface="Comic Sans MS"/>
              </a:rPr>
              <a:t> con mi </a:t>
            </a:r>
            <a:r>
              <a:rPr lang="en-GB" sz="3300" i="1" dirty="0" err="1">
                <a:latin typeface="Comic Sans MS"/>
              </a:rPr>
              <a:t>familia</a:t>
            </a:r>
            <a:r>
              <a:rPr lang="en-GB" sz="3300" i="1" dirty="0">
                <a:latin typeface="Comic Sans MS"/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3300" i="1" dirty="0">
                <a:latin typeface="Comic Sans MS"/>
              </a:rPr>
              <a:t>Vivo en la playa en Argentina.</a:t>
            </a:r>
          </a:p>
          <a:p>
            <a:pPr marL="742950" indent="-742950">
              <a:buAutoNum type="arabicPeriod"/>
            </a:pPr>
            <a:endParaRPr lang="en-GB" sz="33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8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D3FC23-DE43-4589-91CB-3C52326ACFB9}"/>
              </a:ext>
            </a:extLst>
          </p:cNvPr>
          <p:cNvSpPr/>
          <p:nvPr/>
        </p:nvSpPr>
        <p:spPr>
          <a:xfrm>
            <a:off x="1322893" y="739896"/>
            <a:ext cx="6096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 pueblo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i="1" dirty="0" err="1">
                <a:latin typeface="Comic Sans MS" panose="030F0702030302020204" pitchFamily="66" charset="0"/>
              </a:rPr>
              <a:t>España</a:t>
            </a:r>
            <a:r>
              <a:rPr lang="en-GB" i="1" dirty="0">
                <a:latin typeface="Comic Sans MS" panose="030F0702030302020204" pitchFamily="66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una ciudad que se llama Madrid.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una </a:t>
            </a:r>
            <a:r>
              <a:rPr lang="en-GB" i="1" dirty="0" err="1">
                <a:latin typeface="Comic Sans MS" panose="030F0702030302020204" pitchFamily="66" charset="0"/>
              </a:rPr>
              <a:t>aldea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el campo.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la </a:t>
            </a:r>
            <a:r>
              <a:rPr lang="en-GB" i="1" dirty="0" err="1">
                <a:latin typeface="Comic Sans MS" panose="030F0702030302020204" pitchFamily="66" charset="0"/>
              </a:rPr>
              <a:t>montaña</a:t>
            </a:r>
            <a:r>
              <a:rPr lang="en-GB" i="1" dirty="0">
                <a:latin typeface="Comic Sans MS" panose="030F0702030302020204" pitchFamily="66" charset="0"/>
              </a:rPr>
              <a:t> con mi </a:t>
            </a:r>
            <a:r>
              <a:rPr lang="en-GB" i="1" dirty="0" err="1">
                <a:latin typeface="Comic Sans MS" panose="030F0702030302020204" pitchFamily="66" charset="0"/>
              </a:rPr>
              <a:t>familia</a:t>
            </a:r>
            <a:r>
              <a:rPr lang="en-GB" i="1" dirty="0">
                <a:latin typeface="Comic Sans MS" panose="030F0702030302020204" pitchFamily="66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GB" i="1" dirty="0">
                <a:latin typeface="Comic Sans MS" panose="030F0702030302020204" pitchFamily="66" charset="0"/>
              </a:rPr>
              <a:t>Vivo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la playa 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 Argentina.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7D7BB-6855-496E-A0AC-EF093D9B120B}"/>
              </a:ext>
            </a:extLst>
          </p:cNvPr>
          <p:cNvSpPr txBox="1"/>
          <p:nvPr/>
        </p:nvSpPr>
        <p:spPr>
          <a:xfrm>
            <a:off x="1216058" y="2960016"/>
            <a:ext cx="68820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Las 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endParaRPr lang="en-GB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town in Spain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city called Madrid.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a village in the countryside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in the mountains with my family.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live by a beach in Argentina.</a:t>
            </a:r>
          </a:p>
        </p:txBody>
      </p:sp>
    </p:spTree>
    <p:extLst>
      <p:ext uri="{BB962C8B-B14F-4D97-AF65-F5344CB8AC3E}">
        <p14:creationId xmlns:p14="http://schemas.microsoft.com/office/powerpoint/2010/main" val="80289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FDE43-676B-4BB0-954E-64370E5CC931}"/>
              </a:ext>
            </a:extLst>
          </p:cNvPr>
          <p:cNvSpPr txBox="1"/>
          <p:nvPr/>
        </p:nvSpPr>
        <p:spPr>
          <a:xfrm>
            <a:off x="1157681" y="1228397"/>
            <a:ext cx="3430747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1. </a:t>
            </a:r>
            <a:r>
              <a:rPr lang="en-GB" sz="4000" dirty="0" err="1">
                <a:latin typeface="Comic Sans MS" panose="030F0702030302020204" pitchFamily="66" charset="0"/>
              </a:rPr>
              <a:t>grande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2. </a:t>
            </a:r>
            <a:r>
              <a:rPr lang="en-GB" sz="4000" dirty="0" err="1">
                <a:latin typeface="Comic Sans MS" panose="030F0702030302020204" pitchFamily="66" charset="0"/>
              </a:rPr>
              <a:t>pequeño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3. bonito/a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4. </a:t>
            </a:r>
            <a:r>
              <a:rPr lang="en-GB" sz="4000" dirty="0" err="1">
                <a:latin typeface="Comic Sans MS" panose="030F0702030302020204" pitchFamily="66" charset="0"/>
              </a:rPr>
              <a:t>feo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5. </a:t>
            </a:r>
            <a:r>
              <a:rPr lang="en-GB" sz="4000" dirty="0" err="1">
                <a:latin typeface="Comic Sans MS" panose="030F0702030302020204" pitchFamily="66" charset="0"/>
              </a:rPr>
              <a:t>moderno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6. </a:t>
            </a:r>
            <a:r>
              <a:rPr lang="en-GB" sz="4000" dirty="0" err="1">
                <a:latin typeface="Comic Sans MS" panose="030F0702030302020204" pitchFamily="66" charset="0"/>
              </a:rPr>
              <a:t>antiguo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7. </a:t>
            </a:r>
            <a:r>
              <a:rPr lang="en-GB" sz="4000" dirty="0" err="1">
                <a:latin typeface="Comic Sans MS" panose="030F0702030302020204" pitchFamily="66" charset="0"/>
              </a:rPr>
              <a:t>histórico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EB73-55BB-412D-83F1-966945EBC119}"/>
              </a:ext>
            </a:extLst>
          </p:cNvPr>
          <p:cNvSpPr txBox="1"/>
          <p:nvPr/>
        </p:nvSpPr>
        <p:spPr>
          <a:xfrm>
            <a:off x="5974360" y="1228396"/>
            <a:ext cx="262443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a. ugly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b. old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c. big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d. historic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e. small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f. pretty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g. modern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E85B4-7326-4C6A-AD98-68314F465F65}"/>
              </a:ext>
            </a:extLst>
          </p:cNvPr>
          <p:cNvSpPr txBox="1"/>
          <p:nvPr/>
        </p:nvSpPr>
        <p:spPr>
          <a:xfrm>
            <a:off x="2275146" y="178331"/>
            <a:ext cx="6984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err="1">
                <a:latin typeface="Comic Sans MS" panose="030F0702030302020204" pitchFamily="66" charset="0"/>
              </a:rPr>
              <a:t>Adjectivos</a:t>
            </a:r>
            <a:r>
              <a:rPr lang="en-GB" sz="4000" u="sng" dirty="0">
                <a:latin typeface="Comic Sans MS" panose="030F0702030302020204" pitchFamily="66" charset="0"/>
              </a:rPr>
              <a:t> – match them up </a:t>
            </a:r>
          </a:p>
        </p:txBody>
      </p:sp>
    </p:spTree>
    <p:extLst>
      <p:ext uri="{BB962C8B-B14F-4D97-AF65-F5344CB8AC3E}">
        <p14:creationId xmlns:p14="http://schemas.microsoft.com/office/powerpoint/2010/main" val="403198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FDE43-676B-4BB0-954E-64370E5CC931}"/>
              </a:ext>
            </a:extLst>
          </p:cNvPr>
          <p:cNvSpPr txBox="1"/>
          <p:nvPr/>
        </p:nvSpPr>
        <p:spPr>
          <a:xfrm>
            <a:off x="1157681" y="1228397"/>
            <a:ext cx="3430747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1. </a:t>
            </a:r>
            <a:r>
              <a:rPr lang="en-GB" sz="4000" dirty="0" err="1">
                <a:latin typeface="Comic Sans MS" panose="030F0702030302020204" pitchFamily="66" charset="0"/>
              </a:rPr>
              <a:t>grande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2. </a:t>
            </a:r>
            <a:r>
              <a:rPr lang="en-GB" sz="4000" dirty="0" err="1">
                <a:latin typeface="Comic Sans MS" panose="030F0702030302020204" pitchFamily="66" charset="0"/>
              </a:rPr>
              <a:t>pequeño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3. bonito/a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4. </a:t>
            </a:r>
            <a:r>
              <a:rPr lang="en-GB" sz="4000" dirty="0" err="1">
                <a:latin typeface="Comic Sans MS" panose="030F0702030302020204" pitchFamily="66" charset="0"/>
              </a:rPr>
              <a:t>feo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5. </a:t>
            </a:r>
            <a:r>
              <a:rPr lang="en-GB" sz="4000" dirty="0" err="1">
                <a:latin typeface="Comic Sans MS" panose="030F0702030302020204" pitchFamily="66" charset="0"/>
              </a:rPr>
              <a:t>moderno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6. </a:t>
            </a:r>
            <a:r>
              <a:rPr lang="en-GB" sz="4000" dirty="0" err="1">
                <a:latin typeface="Comic Sans MS" panose="030F0702030302020204" pitchFamily="66" charset="0"/>
              </a:rPr>
              <a:t>antiguo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7. </a:t>
            </a:r>
            <a:r>
              <a:rPr lang="en-GB" sz="4000" dirty="0" err="1">
                <a:latin typeface="Comic Sans MS" panose="030F0702030302020204" pitchFamily="66" charset="0"/>
              </a:rPr>
              <a:t>histórico</a:t>
            </a:r>
            <a:r>
              <a:rPr lang="en-GB" sz="4000" dirty="0">
                <a:latin typeface="Comic Sans MS" panose="030F0702030302020204" pitchFamily="66" charset="0"/>
              </a:rPr>
              <a:t>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6EB73-55BB-412D-83F1-966945EBC119}"/>
              </a:ext>
            </a:extLst>
          </p:cNvPr>
          <p:cNvSpPr txBox="1"/>
          <p:nvPr/>
        </p:nvSpPr>
        <p:spPr>
          <a:xfrm>
            <a:off x="5974360" y="1228396"/>
            <a:ext cx="259558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a. big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b. small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c. pretty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d. ugly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e. modern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f. old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g. historic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E85B4-7326-4C6A-AD98-68314F465F65}"/>
              </a:ext>
            </a:extLst>
          </p:cNvPr>
          <p:cNvSpPr txBox="1"/>
          <p:nvPr/>
        </p:nvSpPr>
        <p:spPr>
          <a:xfrm>
            <a:off x="1040235" y="234892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err="1">
                <a:latin typeface="Comic Sans MS" panose="030F0702030302020204" pitchFamily="66" charset="0"/>
              </a:rPr>
              <a:t>Adjectivos</a:t>
            </a:r>
            <a:r>
              <a:rPr lang="en-GB" sz="4000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77774-C2C8-4AD4-BDD8-095C500C58A1}"/>
              </a:ext>
            </a:extLst>
          </p:cNvPr>
          <p:cNvSpPr/>
          <p:nvPr/>
        </p:nvSpPr>
        <p:spPr>
          <a:xfrm>
            <a:off x="5974360" y="404169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Las </a:t>
            </a:r>
            <a:r>
              <a:rPr lang="en-GB" sz="28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endParaRPr lang="en-GB" sz="28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8A46E2-1D11-48CF-9196-F312F6C93415}"/>
              </a:ext>
            </a:extLst>
          </p:cNvPr>
          <p:cNvSpPr txBox="1"/>
          <p:nvPr/>
        </p:nvSpPr>
        <p:spPr>
          <a:xfrm>
            <a:off x="1082351" y="242596"/>
            <a:ext cx="5594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Vivo </a:t>
            </a:r>
            <a:r>
              <a:rPr lang="en-GB" sz="3000" u="sng" dirty="0" err="1">
                <a:latin typeface="Comic Sans MS" panose="030F0702030302020204" pitchFamily="66" charset="0"/>
              </a:rPr>
              <a:t>en</a:t>
            </a:r>
            <a:r>
              <a:rPr lang="en-GB" sz="3000" u="sng" dirty="0">
                <a:latin typeface="Comic Sans MS" panose="030F0702030302020204" pitchFamily="66" charset="0"/>
              </a:rPr>
              <a:t>….</a:t>
            </a:r>
            <a:r>
              <a:rPr lang="en-GB" sz="3000" dirty="0">
                <a:latin typeface="Comic Sans MS" panose="030F0702030302020204" pitchFamily="66" charset="0"/>
              </a:rPr>
              <a:t>			</a:t>
            </a:r>
            <a:r>
              <a:rPr lang="en-GB" sz="3000" u="sng" dirty="0">
                <a:latin typeface="Comic Sans MS" panose="030F0702030302020204" pitchFamily="66" charset="0"/>
              </a:rPr>
              <a:t>I live in….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724C3-4C0F-472A-9DAF-B18B7E8B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2" y="1070529"/>
            <a:ext cx="6363477" cy="554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0542A-928C-4283-BB35-D7004BF5D174}"/>
              </a:ext>
            </a:extLst>
          </p:cNvPr>
          <p:cNvSpPr txBox="1"/>
          <p:nvPr/>
        </p:nvSpPr>
        <p:spPr>
          <a:xfrm>
            <a:off x="8408709" y="463034"/>
            <a:ext cx="339364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Important vocabulary to copy</a:t>
            </a:r>
          </a:p>
        </p:txBody>
      </p:sp>
    </p:spTree>
    <p:extLst>
      <p:ext uri="{BB962C8B-B14F-4D97-AF65-F5344CB8AC3E}">
        <p14:creationId xmlns:p14="http://schemas.microsoft.com/office/powerpoint/2010/main" val="83217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94B29A393A14998456169FD68518C" ma:contentTypeVersion="2" ma:contentTypeDescription="Create a new document." ma:contentTypeScope="" ma:versionID="4183b0b4103f7c29ee9dec38cc1b0764">
  <xsd:schema xmlns:xsd="http://www.w3.org/2001/XMLSchema" xmlns:xs="http://www.w3.org/2001/XMLSchema" xmlns:p="http://schemas.microsoft.com/office/2006/metadata/properties" xmlns:ns2="af2afb79-c1e0-4527-81e6-2c2808bcd536" targetNamespace="http://schemas.microsoft.com/office/2006/metadata/properties" ma:root="true" ma:fieldsID="f9c52500cda18bff912b4142f645454d" ns2:_="">
    <xsd:import namespace="af2afb79-c1e0-4527-81e6-2c2808bcd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afb79-c1e0-4527-81e6-2c2808bc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5E2DE-61A4-4570-AF3A-05278DE12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3EB0F4-12AB-4A00-B0FD-BDA53B22CA8E}">
  <ds:schemaRefs>
    <ds:schemaRef ds:uri="http://schemas.microsoft.com/office/2006/documentManagement/types"/>
    <ds:schemaRef ds:uri="3808b020-00da-4a49-bc62-847a798beedf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C95227-D83A-42B2-9F83-7352389EF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afb79-c1e0-4527-81e6-2c2808bcd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755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Term 5</vt:lpstr>
      <vt:lpstr>                                                                        Term 5 lesson 1</vt:lpstr>
      <vt:lpstr>PowerPoint Presentation</vt:lpstr>
      <vt:lpstr>PowerPoint Presentation</vt:lpstr>
      <vt:lpstr>¿Dónde vives? Where do you 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say the following sentences in Spanish?</vt:lpstr>
      <vt:lpstr>How well did you do?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5</dc:title>
  <dc:creator>Robert &amp; Jackie king</dc:creator>
  <cp:lastModifiedBy>Toni-Louise</cp:lastModifiedBy>
  <cp:revision>71</cp:revision>
  <dcterms:created xsi:type="dcterms:W3CDTF">2020-04-15T09:56:59Z</dcterms:created>
  <dcterms:modified xsi:type="dcterms:W3CDTF">2020-04-27T17:38:02Z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0x010100C6094B29A393A14998456169FD68518C</vt:lpwstr>
  </property>
  <property fmtid="{D5CDD505-2E9C-101B-9397-08002B2CF9AE}" pid="3" name="Order">
    <vt:r8>220200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