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1ED"/>
    <a:srgbClr val="ED989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1E2B0-5F51-AD63-4266-AA347ABE8613}" v="2615" dt="2020-04-16T14:07:33.377"/>
    <p1510:client id="{4AFDB486-9FA6-83F3-04F6-8C7A3C736D85}" v="166" dt="2020-04-16T12:26:50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36" d="100"/>
          <a:sy n="36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A97280-4E60-4FF5-B33E-1C78E2D13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788" y="1319587"/>
            <a:ext cx="9144000" cy="3768164"/>
          </a:xfrm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r>
              <a:rPr lang="en-US" u="sng" dirty="0">
                <a:cs typeface="Calibri Light"/>
              </a:rPr>
              <a:t>Para </a:t>
            </a:r>
            <a:r>
              <a:rPr lang="en-US" u="sng" dirty="0" err="1">
                <a:cs typeface="Calibri Light"/>
              </a:rPr>
              <a:t>empezar</a:t>
            </a:r>
            <a:r>
              <a:rPr lang="en-US" u="sng" dirty="0">
                <a:cs typeface="Calibri Light"/>
              </a:rPr>
              <a:t>!</a:t>
            </a:r>
            <a:br>
              <a:rPr lang="en-US" u="sng" dirty="0">
                <a:cs typeface="Calibri Light"/>
              </a:rPr>
            </a:br>
            <a:br>
              <a:rPr lang="en-US" u="sng" dirty="0">
                <a:cs typeface="Calibri Light"/>
              </a:rPr>
            </a:br>
            <a:r>
              <a:rPr lang="en-US" sz="3500" dirty="0">
                <a:solidFill>
                  <a:srgbClr val="7030A0"/>
                </a:solidFill>
                <a:latin typeface="Calibri"/>
                <a:cs typeface="Calibri Light"/>
              </a:rPr>
              <a:t>How many Spanish words and phrases can you remember from last lesson 'Where I live'?</a:t>
            </a:r>
            <a:br>
              <a:rPr lang="en-US" sz="3500" dirty="0">
                <a:latin typeface="Calibri"/>
                <a:cs typeface="Calibri Light"/>
              </a:rPr>
            </a:br>
            <a:br>
              <a:rPr lang="en-US" sz="3500" dirty="0">
                <a:latin typeface="Calibri"/>
                <a:cs typeface="Calibri Light"/>
              </a:rPr>
            </a:br>
            <a:r>
              <a:rPr lang="en-US" sz="3500" dirty="0">
                <a:solidFill>
                  <a:srgbClr val="7030A0"/>
                </a:solidFill>
                <a:latin typeface="Calibri"/>
                <a:cs typeface="Calibri Light"/>
              </a:rPr>
              <a:t>Write down/say as many as you can without looking at your notes/the slides</a:t>
            </a:r>
            <a:br>
              <a:rPr lang="en-US" sz="3500" dirty="0">
                <a:latin typeface="Calibri"/>
                <a:cs typeface="Calibri Light"/>
              </a:rPr>
            </a:br>
            <a:br>
              <a:rPr lang="en-US" sz="3500" dirty="0">
                <a:latin typeface="Calibri"/>
                <a:cs typeface="Calibri Light"/>
              </a:rPr>
            </a:br>
            <a:r>
              <a:rPr lang="en-US" sz="3500" dirty="0">
                <a:solidFill>
                  <a:srgbClr val="7030A0"/>
                </a:solidFill>
                <a:latin typeface="Calibri"/>
                <a:cs typeface="Calibri Light"/>
              </a:rPr>
              <a:t>Time limit = 2 minutes!</a:t>
            </a:r>
            <a:r>
              <a:rPr lang="en-US" dirty="0">
                <a:solidFill>
                  <a:srgbClr val="7030A0"/>
                </a:solidFill>
                <a:latin typeface="Calibri"/>
                <a:cs typeface="Calibri Light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2C05E-ECFA-458A-8828-9EDB6F7F4EA7}"/>
              </a:ext>
            </a:extLst>
          </p:cNvPr>
          <p:cNvSpPr txBox="1"/>
          <p:nvPr/>
        </p:nvSpPr>
        <p:spPr>
          <a:xfrm>
            <a:off x="1730188" y="815788"/>
            <a:ext cx="7718611" cy="440120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u="sng">
                <a:latin typeface="Comic Sans MS"/>
              </a:rPr>
              <a:t>Final challenge for today!</a:t>
            </a:r>
          </a:p>
          <a:p>
            <a:pPr algn="ctr"/>
            <a:endParaRPr lang="en-US" sz="2800" dirty="0">
              <a:latin typeface="Comic Sans MS"/>
            </a:endParaRPr>
          </a:p>
          <a:p>
            <a:pPr algn="ctr"/>
            <a:endParaRPr lang="en-US" sz="2800" dirty="0">
              <a:latin typeface="Comic Sans MS"/>
            </a:endParaRPr>
          </a:p>
          <a:p>
            <a:pPr algn="ctr"/>
            <a:r>
              <a:rPr lang="en-US" sz="2800">
                <a:latin typeface="Comic Sans MS"/>
              </a:rPr>
              <a:t>Complete the quiz 'Where I Live'</a:t>
            </a:r>
          </a:p>
          <a:p>
            <a:pPr algn="ctr"/>
            <a:endParaRPr lang="en-US" sz="2800" dirty="0">
              <a:latin typeface="Comic Sans MS"/>
            </a:endParaRPr>
          </a:p>
          <a:p>
            <a:pPr algn="ctr"/>
            <a:r>
              <a:rPr lang="en-US" sz="2800">
                <a:latin typeface="Comic Sans MS"/>
              </a:rPr>
              <a:t>(Go to the Assignments section on Teams)</a:t>
            </a:r>
            <a:endParaRPr lang="en-US" sz="2800" dirty="0">
              <a:latin typeface="Comic Sans MS"/>
            </a:endParaRPr>
          </a:p>
          <a:p>
            <a:pPr algn="ctr"/>
            <a:endParaRPr lang="en-US" sz="2800" dirty="0">
              <a:latin typeface="Comic Sans MS"/>
            </a:endParaRPr>
          </a:p>
          <a:p>
            <a:pPr algn="ctr"/>
            <a:r>
              <a:rPr lang="en-US" sz="2800">
                <a:latin typeface="Comic Sans MS"/>
              </a:rPr>
              <a:t>Send your points (out of 20)</a:t>
            </a:r>
            <a:endParaRPr lang="en-US" sz="2800" dirty="0">
              <a:latin typeface="Comic Sans MS"/>
            </a:endParaRPr>
          </a:p>
          <a:p>
            <a:pPr algn="ctr"/>
            <a:endParaRPr lang="en-US" sz="2800" dirty="0">
              <a:latin typeface="Comic Sans MS"/>
            </a:endParaRPr>
          </a:p>
          <a:p>
            <a:pPr algn="ctr"/>
            <a:endParaRPr lang="en-US" sz="2800" dirty="0">
              <a:latin typeface="Comic Sans MS"/>
            </a:endParaRP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53F1E99F-C776-4FD9-A8F6-6FCF8358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2918" y="848412"/>
            <a:ext cx="1972235" cy="13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EC125BE-3157-4560-A1E8-04214F28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49" y="468125"/>
            <a:ext cx="1733550" cy="1152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198B4D-4C85-45DE-B5C3-403798E167A6}"/>
              </a:ext>
            </a:extLst>
          </p:cNvPr>
          <p:cNvSpPr txBox="1"/>
          <p:nvPr/>
        </p:nvSpPr>
        <p:spPr>
          <a:xfrm>
            <a:off x="1201270" y="2913529"/>
            <a:ext cx="106859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LO: to understand written texts about where other people live</a:t>
            </a:r>
          </a:p>
          <a:p>
            <a:r>
              <a:rPr lang="en-US" sz="2800" dirty="0">
                <a:latin typeface="Comic Sans MS"/>
                <a:cs typeface="Calibri"/>
              </a:rPr>
              <a:t>            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C1AE8-5473-4D7C-B901-55211EFED772}"/>
              </a:ext>
            </a:extLst>
          </p:cNvPr>
          <p:cNvSpPr txBox="1"/>
          <p:nvPr/>
        </p:nvSpPr>
        <p:spPr>
          <a:xfrm>
            <a:off x="9009528" y="1048870"/>
            <a:ext cx="24383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omic Sans MS"/>
              </a:rPr>
              <a:t>el 21 de </a:t>
            </a:r>
            <a:r>
              <a:rPr lang="en-US" sz="2800" u="sng" dirty="0" err="1">
                <a:latin typeface="Comic Sans MS"/>
              </a:rPr>
              <a:t>abril</a:t>
            </a:r>
            <a:endParaRPr lang="en-US" sz="2800" u="sng" dirty="0">
              <a:latin typeface="Comic Sans MS"/>
            </a:endParaRPr>
          </a:p>
          <a:p>
            <a:r>
              <a:rPr lang="en-US" sz="2800" dirty="0">
                <a:latin typeface="Comic Sans MS"/>
                <a:cs typeface="Calibri"/>
              </a:rPr>
              <a:t>      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4CDC8-1CCE-473E-8CFA-109F57419280}"/>
              </a:ext>
            </a:extLst>
          </p:cNvPr>
          <p:cNvSpPr txBox="1"/>
          <p:nvPr/>
        </p:nvSpPr>
        <p:spPr>
          <a:xfrm>
            <a:off x="3441887" y="1478616"/>
            <a:ext cx="3810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omic Sans MS"/>
              </a:rPr>
              <a:t>Where others live</a:t>
            </a:r>
          </a:p>
        </p:txBody>
      </p:sp>
    </p:spTree>
    <p:extLst>
      <p:ext uri="{BB962C8B-B14F-4D97-AF65-F5344CB8AC3E}">
        <p14:creationId xmlns:p14="http://schemas.microsoft.com/office/powerpoint/2010/main" val="107221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B2AB3A75-CA1C-41F4-9406-5CA419683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44" y="309123"/>
            <a:ext cx="5735443" cy="6239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8039D4-363F-4703-A0A5-FB097142859C}"/>
              </a:ext>
            </a:extLst>
          </p:cNvPr>
          <p:cNvSpPr txBox="1"/>
          <p:nvPr/>
        </p:nvSpPr>
        <p:spPr>
          <a:xfrm>
            <a:off x="7198659" y="1048871"/>
            <a:ext cx="4867832" cy="372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omic Sans MS"/>
                <a:cs typeface="Calibri"/>
              </a:rPr>
              <a:t>Leer – Section 1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Read the text about </a:t>
            </a:r>
            <a:r>
              <a:rPr lang="en-US" dirty="0" err="1">
                <a:latin typeface="Comic Sans MS"/>
                <a:cs typeface="Calibri"/>
              </a:rPr>
              <a:t>Pancho's</a:t>
            </a:r>
            <a:r>
              <a:rPr lang="en-US" dirty="0">
                <a:latin typeface="Comic Sans MS"/>
                <a:cs typeface="Calibri"/>
              </a:rPr>
              <a:t> family. Then answer these questions...</a:t>
            </a:r>
          </a:p>
          <a:p>
            <a:endParaRPr lang="en-US" u="sng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1. Which family members does he mention?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2. What are their names?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3. Which country do they live in?</a:t>
            </a:r>
          </a:p>
          <a:p>
            <a:endParaRPr lang="en-US" dirty="0">
              <a:latin typeface="Comic Sans MS"/>
              <a:cs typeface="Calibri"/>
            </a:endParaRPr>
          </a:p>
          <a:p>
            <a:endParaRPr lang="en-US" u="sng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25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279CB185-1BF4-46F5-A59B-7D9F96A91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44" y="309123"/>
            <a:ext cx="5735443" cy="6239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4AB657-C480-4845-A153-C42DD46A9268}"/>
              </a:ext>
            </a:extLst>
          </p:cNvPr>
          <p:cNvSpPr txBox="1"/>
          <p:nvPr/>
        </p:nvSpPr>
        <p:spPr>
          <a:xfrm>
            <a:off x="7198659" y="1048871"/>
            <a:ext cx="4867832" cy="45550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omic Sans MS"/>
                <a:cs typeface="Calibri"/>
              </a:rPr>
              <a:t>Leer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alibri"/>
              </a:rPr>
              <a:t>  Answers!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Read the text about </a:t>
            </a:r>
            <a:r>
              <a:rPr lang="en-US" dirty="0" err="1">
                <a:latin typeface="Comic Sans MS"/>
                <a:cs typeface="Calibri"/>
              </a:rPr>
              <a:t>Pancho's</a:t>
            </a:r>
            <a:r>
              <a:rPr lang="en-US" dirty="0">
                <a:latin typeface="Comic Sans MS"/>
                <a:cs typeface="Calibri"/>
              </a:rPr>
              <a:t> family. Then answer these questions...</a:t>
            </a:r>
          </a:p>
          <a:p>
            <a:endParaRPr lang="en-US" u="sng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1. Which family members does he mention?</a:t>
            </a:r>
          </a:p>
          <a:p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His older brother, uncle and grandma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2. What are their names?</a:t>
            </a:r>
          </a:p>
          <a:p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Román, Andrés and Camila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3. Which country do they live in?</a:t>
            </a:r>
          </a:p>
          <a:p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Chile</a:t>
            </a:r>
          </a:p>
          <a:p>
            <a:endParaRPr lang="en-US" dirty="0">
              <a:latin typeface="Comic Sans MS"/>
              <a:cs typeface="Calibri"/>
            </a:endParaRPr>
          </a:p>
          <a:p>
            <a:endParaRPr lang="en-US" u="sng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27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0D8CC0D5-20F1-4845-8B3E-F9749CF32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44" y="309123"/>
            <a:ext cx="5735443" cy="6239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05197-0751-4EF4-AB74-FC0C99E34AC3}"/>
              </a:ext>
            </a:extLst>
          </p:cNvPr>
          <p:cNvSpPr txBox="1"/>
          <p:nvPr/>
        </p:nvSpPr>
        <p:spPr>
          <a:xfrm>
            <a:off x="7324165" y="627530"/>
            <a:ext cx="4419597" cy="4555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omic Sans MS"/>
                <a:cs typeface="Calibri"/>
              </a:rPr>
              <a:t>Leer – Section 2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Read the text again and decide who (</a:t>
            </a:r>
            <a:r>
              <a:rPr lang="en-US" dirty="0" err="1">
                <a:latin typeface="Comic Sans MS"/>
                <a:cs typeface="Calibri"/>
              </a:rPr>
              <a:t>Pancho</a:t>
            </a:r>
            <a:r>
              <a:rPr lang="en-US" dirty="0">
                <a:latin typeface="Comic Sans MS"/>
                <a:cs typeface="Calibri"/>
              </a:rPr>
              <a:t>, Román, Andrés or Camila)…......</a:t>
            </a:r>
          </a:p>
          <a:p>
            <a:endParaRPr lang="en-US" u="sng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lives in a very sunny and hot place.</a:t>
            </a:r>
            <a:endParaRPr lang="en-US" dirty="0">
              <a:latin typeface="Calibri" panose="020F0502020204030204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b. lives in the capital of Chile</a:t>
            </a:r>
          </a:p>
          <a:p>
            <a:r>
              <a:rPr lang="en-US" dirty="0">
                <a:latin typeface="Comic Sans MS"/>
                <a:cs typeface="Calibri"/>
              </a:rPr>
              <a:t>c. lives with their parents</a:t>
            </a:r>
          </a:p>
          <a:p>
            <a:r>
              <a:rPr lang="en-US" dirty="0">
                <a:latin typeface="Comic Sans MS"/>
                <a:cs typeface="Calibri"/>
              </a:rPr>
              <a:t>d. lives in the south of the country</a:t>
            </a:r>
          </a:p>
          <a:p>
            <a:r>
              <a:rPr lang="en-US" dirty="0">
                <a:latin typeface="Comic Sans MS"/>
                <a:cs typeface="Calibri"/>
              </a:rPr>
              <a:t>e. thinks where they live is pretty</a:t>
            </a:r>
          </a:p>
          <a:p>
            <a:r>
              <a:rPr lang="en-US" dirty="0">
                <a:latin typeface="Comic Sans MS"/>
                <a:cs typeface="Calibri"/>
              </a:rPr>
              <a:t>f. is fascinated by an island</a:t>
            </a:r>
          </a:p>
          <a:p>
            <a:endParaRPr lang="en-US" dirty="0">
              <a:latin typeface="Comic Sans MS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omic Sans MS"/>
              <a:cs typeface="Calibri"/>
            </a:endParaRPr>
          </a:p>
          <a:p>
            <a:endParaRPr lang="en-US" dirty="0">
              <a:latin typeface="Comic Sans MS"/>
              <a:cs typeface="Calibri"/>
            </a:endParaRPr>
          </a:p>
          <a:p>
            <a:endParaRPr lang="en-US" u="sng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74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0D8CC0D5-20F1-4845-8B3E-F9749CF32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44" y="309123"/>
            <a:ext cx="5735443" cy="6239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05197-0751-4EF4-AB74-FC0C99E34AC3}"/>
              </a:ext>
            </a:extLst>
          </p:cNvPr>
          <p:cNvSpPr txBox="1"/>
          <p:nvPr/>
        </p:nvSpPr>
        <p:spPr>
          <a:xfrm>
            <a:off x="6974541" y="699248"/>
            <a:ext cx="5100913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omic Sans MS"/>
                <a:cs typeface="Calibri"/>
              </a:rPr>
              <a:t>Leer</a:t>
            </a:r>
            <a:r>
              <a:rPr lang="en-US" sz="2800" dirty="0">
                <a:latin typeface="Comic Sans MS"/>
                <a:cs typeface="Calibri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alibri"/>
              </a:rPr>
              <a:t> 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alibri"/>
              </a:rPr>
              <a:t>Answers!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Read the text again and decide who (</a:t>
            </a:r>
            <a:r>
              <a:rPr lang="en-US" dirty="0" err="1">
                <a:latin typeface="Comic Sans MS"/>
                <a:cs typeface="Calibri"/>
              </a:rPr>
              <a:t>Pancho</a:t>
            </a:r>
            <a:r>
              <a:rPr lang="en-US" dirty="0">
                <a:latin typeface="Comic Sans MS"/>
                <a:cs typeface="Calibri"/>
              </a:rPr>
              <a:t>, Román, Andrés or Camila)…......</a:t>
            </a:r>
            <a:endParaRPr lang="en-US" dirty="0"/>
          </a:p>
          <a:p>
            <a:endParaRPr lang="en-US" u="sng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lives in a very sunny and hot place.</a:t>
            </a:r>
            <a:r>
              <a:rPr lang="en-US" dirty="0">
                <a:solidFill>
                  <a:srgbClr val="000000"/>
                </a:solidFill>
                <a:latin typeface="Comic Sans MS"/>
                <a:cs typeface="Calibri"/>
              </a:rPr>
              <a:t> 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Andrés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b. lives in the capital of Chile. 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Camila</a:t>
            </a:r>
          </a:p>
          <a:p>
            <a:r>
              <a:rPr lang="en-US" dirty="0">
                <a:latin typeface="Comic Sans MS"/>
                <a:cs typeface="Calibri"/>
              </a:rPr>
              <a:t>c. lives with their parents.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Pancho</a:t>
            </a:r>
            <a:endParaRPr lang="en-US" dirty="0">
              <a:solidFill>
                <a:srgbClr val="FF0000"/>
              </a:solidFill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d. lives in the south of the country.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Román</a:t>
            </a:r>
          </a:p>
          <a:p>
            <a:r>
              <a:rPr lang="en-US" dirty="0">
                <a:latin typeface="Comic Sans MS"/>
                <a:cs typeface="Calibri"/>
              </a:rPr>
              <a:t>e. thinks where they live is pretty.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Pancho</a:t>
            </a:r>
            <a:endParaRPr lang="en-US">
              <a:solidFill>
                <a:srgbClr val="FF0000"/>
              </a:solidFill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f. is fascinated by an island.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Pancho</a:t>
            </a:r>
            <a:endParaRPr lang="en-US">
              <a:solidFill>
                <a:srgbClr val="FF0000"/>
              </a:solidFill>
              <a:latin typeface="Comic Sans MS"/>
              <a:cs typeface="Calibri"/>
            </a:endParaRPr>
          </a:p>
          <a:p>
            <a:endParaRPr lang="en-US" dirty="0">
              <a:latin typeface="Comic Sans MS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omic Sans MS"/>
              <a:cs typeface="Calibri"/>
            </a:endParaRPr>
          </a:p>
          <a:p>
            <a:endParaRPr lang="en-US" dirty="0">
              <a:latin typeface="Comic Sans MS"/>
              <a:cs typeface="Calibri"/>
            </a:endParaRPr>
          </a:p>
          <a:p>
            <a:endParaRPr lang="en-US" u="sng" dirty="0">
              <a:latin typeface="Comic Sans MS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D47FBE-FF74-43FD-8537-8B78E5691239}"/>
              </a:ext>
            </a:extLst>
          </p:cNvPr>
          <p:cNvSpPr/>
          <p:nvPr/>
        </p:nvSpPr>
        <p:spPr>
          <a:xfrm rot="-60000">
            <a:off x="2555645" y="3751724"/>
            <a:ext cx="2823882" cy="304801"/>
          </a:xfrm>
          <a:prstGeom prst="rect">
            <a:avLst/>
          </a:prstGeom>
          <a:solidFill>
            <a:srgbClr val="4472C4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6280A-9137-445B-8E97-DF5BAAE1AEDD}"/>
              </a:ext>
            </a:extLst>
          </p:cNvPr>
          <p:cNvSpPr/>
          <p:nvPr/>
        </p:nvSpPr>
        <p:spPr>
          <a:xfrm rot="-60000">
            <a:off x="3111461" y="4039141"/>
            <a:ext cx="2223247" cy="304801"/>
          </a:xfrm>
          <a:prstGeom prst="rect">
            <a:avLst/>
          </a:prstGeom>
          <a:solidFill>
            <a:srgbClr val="4472C4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0BC571-8DDE-4DB3-AFAE-41578319796D}"/>
              </a:ext>
            </a:extLst>
          </p:cNvPr>
          <p:cNvSpPr/>
          <p:nvPr/>
        </p:nvSpPr>
        <p:spPr>
          <a:xfrm rot="-60000">
            <a:off x="1462089" y="1302387"/>
            <a:ext cx="995082" cy="304801"/>
          </a:xfrm>
          <a:prstGeom prst="rect">
            <a:avLst/>
          </a:prstGeom>
          <a:solidFill>
            <a:srgbClr val="4472C4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1F0FBD-84A9-4F2E-A0E7-55D8E03169BE}"/>
              </a:ext>
            </a:extLst>
          </p:cNvPr>
          <p:cNvSpPr/>
          <p:nvPr/>
        </p:nvSpPr>
        <p:spPr>
          <a:xfrm rot="-60000">
            <a:off x="2914372" y="1033369"/>
            <a:ext cx="1004047" cy="304801"/>
          </a:xfrm>
          <a:prstGeom prst="rect">
            <a:avLst/>
          </a:prstGeom>
          <a:solidFill>
            <a:srgbClr val="4472C4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ADCCE-96D6-492C-B4A5-68C199F08489}"/>
              </a:ext>
            </a:extLst>
          </p:cNvPr>
          <p:cNvSpPr/>
          <p:nvPr/>
        </p:nvSpPr>
        <p:spPr>
          <a:xfrm rot="-60000">
            <a:off x="1497906" y="2660173"/>
            <a:ext cx="1550894" cy="304801"/>
          </a:xfrm>
          <a:prstGeom prst="rect">
            <a:avLst/>
          </a:prstGeom>
          <a:solidFill>
            <a:srgbClr val="4472C4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7C98D-EB10-4D9E-844A-51C3D3865ECA}"/>
              </a:ext>
            </a:extLst>
          </p:cNvPr>
          <p:cNvSpPr/>
          <p:nvPr/>
        </p:nvSpPr>
        <p:spPr>
          <a:xfrm rot="-60000">
            <a:off x="2125457" y="2097978"/>
            <a:ext cx="1255059" cy="304801"/>
          </a:xfrm>
          <a:prstGeom prst="rect">
            <a:avLst/>
          </a:prstGeom>
          <a:solidFill>
            <a:srgbClr val="4472C4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86FE10-5C50-4930-B0EB-27864B9972FC}"/>
              </a:ext>
            </a:extLst>
          </p:cNvPr>
          <p:cNvSpPr/>
          <p:nvPr/>
        </p:nvSpPr>
        <p:spPr>
          <a:xfrm rot="-60000">
            <a:off x="4886558" y="5384661"/>
            <a:ext cx="1640541" cy="304801"/>
          </a:xfrm>
          <a:prstGeom prst="rect">
            <a:avLst/>
          </a:prstGeom>
          <a:solidFill>
            <a:srgbClr val="4472C4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CFFC5-A057-4E0F-9A11-53C03B8CE739}"/>
              </a:ext>
            </a:extLst>
          </p:cNvPr>
          <p:cNvSpPr txBox="1"/>
          <p:nvPr/>
        </p:nvSpPr>
        <p:spPr>
          <a:xfrm>
            <a:off x="3970803" y="886944"/>
            <a:ext cx="5558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/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2C622-13CD-4B5D-9BA1-D4B45A98E32B}"/>
              </a:ext>
            </a:extLst>
          </p:cNvPr>
          <p:cNvSpPr txBox="1"/>
          <p:nvPr/>
        </p:nvSpPr>
        <p:spPr>
          <a:xfrm>
            <a:off x="3361204" y="1962709"/>
            <a:ext cx="5558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4943B-0AAC-44D8-BBDA-9666654D1174}"/>
              </a:ext>
            </a:extLst>
          </p:cNvPr>
          <p:cNvSpPr txBox="1"/>
          <p:nvPr/>
        </p:nvSpPr>
        <p:spPr>
          <a:xfrm>
            <a:off x="1057274" y="2554379"/>
            <a:ext cx="5558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/>
              <a:t>d</a:t>
            </a:r>
            <a:endParaRPr lang="en-US" sz="2800" dirty="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673C3-0C1D-4983-86B3-8BE390084B84}"/>
              </a:ext>
            </a:extLst>
          </p:cNvPr>
          <p:cNvSpPr txBox="1"/>
          <p:nvPr/>
        </p:nvSpPr>
        <p:spPr>
          <a:xfrm>
            <a:off x="5333438" y="3558426"/>
            <a:ext cx="5558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46EC30-964E-4FBD-ABF8-BFF3649C9781}"/>
              </a:ext>
            </a:extLst>
          </p:cNvPr>
          <p:cNvSpPr txBox="1"/>
          <p:nvPr/>
        </p:nvSpPr>
        <p:spPr>
          <a:xfrm>
            <a:off x="1182779" y="3979767"/>
            <a:ext cx="5558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1B64C5-997E-4CB1-8140-17180599D83C}"/>
              </a:ext>
            </a:extLst>
          </p:cNvPr>
          <p:cNvSpPr txBox="1"/>
          <p:nvPr/>
        </p:nvSpPr>
        <p:spPr>
          <a:xfrm>
            <a:off x="6471955" y="5252755"/>
            <a:ext cx="55581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5001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8F0000-52CF-4E71-A8E4-16BC7049E5EC}"/>
              </a:ext>
            </a:extLst>
          </p:cNvPr>
          <p:cNvSpPr txBox="1"/>
          <p:nvPr/>
        </p:nvSpPr>
        <p:spPr>
          <a:xfrm>
            <a:off x="6750423" y="394448"/>
            <a:ext cx="5100913" cy="6124754"/>
          </a:xfrm>
          <a:prstGeom prst="rect">
            <a:avLst/>
          </a:prstGeom>
          <a:solidFill>
            <a:srgbClr val="98C1E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omic Sans MS"/>
                <a:cs typeface="Calibri"/>
              </a:rPr>
              <a:t>Leer – Section 3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dirty="0">
                <a:latin typeface="Comic Sans MS"/>
                <a:cs typeface="Calibri"/>
              </a:rPr>
              <a:t>Read the text once more and find the Spanish for the following phrases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dirty="0">
                <a:latin typeface="Comic Sans MS"/>
                <a:cs typeface="Calibri"/>
              </a:rPr>
              <a:t>1. I live in</a:t>
            </a:r>
            <a:endParaRPr lang="en-US" sz="2800" dirty="0">
              <a:solidFill>
                <a:srgbClr val="FF0000"/>
              </a:solidFill>
              <a:latin typeface="Comic Sans MS"/>
              <a:cs typeface="Calibri"/>
            </a:endParaRPr>
          </a:p>
          <a:p>
            <a:r>
              <a:rPr lang="en-US" sz="2800" dirty="0">
                <a:latin typeface="Comic Sans MS"/>
                <a:cs typeface="Calibri"/>
              </a:rPr>
              <a:t>2. a small city</a:t>
            </a:r>
          </a:p>
          <a:p>
            <a:r>
              <a:rPr lang="en-US" sz="2800" dirty="0">
                <a:latin typeface="Comic Sans MS"/>
                <a:cs typeface="Calibri"/>
              </a:rPr>
              <a:t>3. in the north</a:t>
            </a:r>
            <a:endParaRPr lang="en-US" sz="2800" dirty="0">
              <a:latin typeface="Calibri" panose="020F0502020204030204"/>
              <a:cs typeface="Calibri"/>
            </a:endParaRPr>
          </a:p>
          <a:p>
            <a:r>
              <a:rPr lang="en-US" sz="2800" dirty="0">
                <a:latin typeface="Comic Sans MS"/>
                <a:cs typeface="Calibri"/>
              </a:rPr>
              <a:t>4. a rural village</a:t>
            </a:r>
            <a:endParaRPr lang="en-US" sz="2800" dirty="0">
              <a:latin typeface="Calibri" panose="020F0502020204030204"/>
              <a:cs typeface="Calibri"/>
            </a:endParaRPr>
          </a:p>
          <a:p>
            <a:r>
              <a:rPr lang="en-US" sz="2800" dirty="0">
                <a:latin typeface="Comic Sans MS"/>
                <a:cs typeface="Calibri"/>
              </a:rPr>
              <a:t>5. a famous area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latin typeface="Comic Sans MS"/>
                <a:cs typeface="Calibri"/>
              </a:rPr>
              <a:t>6. the capital of the country</a:t>
            </a:r>
            <a:endParaRPr lang="en-US" sz="2800" dirty="0"/>
          </a:p>
          <a:p>
            <a:r>
              <a:rPr lang="en-US" sz="2800" dirty="0">
                <a:latin typeface="Comic Sans MS"/>
                <a:cs typeface="Calibri"/>
              </a:rPr>
              <a:t>7. the outskirts of the city</a:t>
            </a:r>
            <a:endParaRPr lang="en-US" sz="2800" dirty="0"/>
          </a:p>
          <a:p>
            <a:r>
              <a:rPr lang="en-US" sz="2800" dirty="0">
                <a:latin typeface="Comic Sans MS"/>
                <a:cs typeface="Calibri"/>
              </a:rPr>
              <a:t>8. a small island</a:t>
            </a:r>
            <a:endParaRPr lang="en-US" sz="2800" dirty="0">
              <a:solidFill>
                <a:srgbClr val="FF0000"/>
              </a:solidFill>
              <a:latin typeface="Comic Sans MS"/>
              <a:cs typeface="Calibri"/>
            </a:endParaRPr>
          </a:p>
        </p:txBody>
      </p:sp>
      <p:pic>
        <p:nvPicPr>
          <p:cNvPr id="9" name="Picture 4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7B994E9E-C949-4A11-9788-3C55B4ED6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3" y="309123"/>
            <a:ext cx="5735443" cy="62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screenshot of a newspaper&#10;&#10;Description generated with very high confidence">
            <a:extLst>
              <a:ext uri="{FF2B5EF4-FFF2-40B4-BE49-F238E27FC236}">
                <a16:creationId xmlns:a16="http://schemas.microsoft.com/office/drawing/2014/main" id="{3F8B7C28-B698-46CA-B07D-670A5A082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" y="309123"/>
            <a:ext cx="5735443" cy="6239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D128C4-3B2B-4481-82B9-6B5F478E215E}"/>
              </a:ext>
            </a:extLst>
          </p:cNvPr>
          <p:cNvSpPr txBox="1"/>
          <p:nvPr/>
        </p:nvSpPr>
        <p:spPr>
          <a:xfrm>
            <a:off x="5898776" y="762001"/>
            <a:ext cx="6212537" cy="4339650"/>
          </a:xfrm>
          <a:prstGeom prst="rect">
            <a:avLst/>
          </a:prstGeom>
          <a:solidFill>
            <a:srgbClr val="98C1E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 dirty="0">
                <a:latin typeface="Comic Sans MS"/>
                <a:cs typeface="Calibri"/>
              </a:rPr>
              <a:t>Leer</a:t>
            </a:r>
            <a:r>
              <a:rPr lang="en-US" sz="2800" dirty="0">
                <a:latin typeface="Comic Sans MS"/>
                <a:cs typeface="Calibri"/>
              </a:rPr>
              <a:t>  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alibri"/>
              </a:rPr>
              <a:t> Answers!</a:t>
            </a:r>
            <a:endParaRPr lang="en-US" sz="2800" dirty="0">
              <a:ea typeface="+mn-lt"/>
              <a:cs typeface="+mn-lt"/>
            </a:endParaRPr>
          </a:p>
          <a:p>
            <a:endParaRPr lang="en-US" sz="2800" u="sng" dirty="0">
              <a:latin typeface="Comic Sans MS"/>
              <a:cs typeface="Calibri"/>
            </a:endParaRP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1. I live in                                   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vivo en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>
                <a:latin typeface="Comic Sans MS"/>
                <a:cs typeface="Calibri"/>
              </a:rPr>
              <a:t>2. a small city                             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una ciudad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pequeña</a:t>
            </a:r>
            <a:endParaRPr lang="en-US" dirty="0" err="1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>
                <a:latin typeface="Comic Sans MS"/>
                <a:cs typeface="Calibri"/>
              </a:rPr>
              <a:t>3. in the north                           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en el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norte</a:t>
            </a:r>
            <a:endParaRPr lang="en-US" dirty="0" err="1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>
                <a:latin typeface="Comic Sans MS"/>
                <a:cs typeface="Calibri"/>
              </a:rPr>
              <a:t>4. a rural village                         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una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aldea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 rural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>
                <a:latin typeface="Comic Sans MS"/>
                <a:cs typeface="Calibri"/>
              </a:rPr>
              <a:t>5. a famous area                         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un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área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famosa</a:t>
            </a:r>
            <a:endParaRPr lang="en-US" dirty="0" err="1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>
                <a:latin typeface="Comic Sans MS"/>
                <a:cs typeface="Calibri"/>
              </a:rPr>
              <a:t>6. the capital of the country     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la capital del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país</a:t>
            </a:r>
            <a:endParaRPr lang="en-US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>
                <a:latin typeface="Comic Sans MS"/>
                <a:cs typeface="Calibri"/>
              </a:rPr>
              <a:t>7. the outskirts of the city       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las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afueras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 de la ciudad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dirty="0">
                <a:latin typeface="Comic Sans MS"/>
                <a:cs typeface="Calibri"/>
              </a:rPr>
              <a:t>8. a small island                          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una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isla</a:t>
            </a:r>
            <a:r>
              <a:rPr lang="en-US" dirty="0">
                <a:solidFill>
                  <a:srgbClr val="FF0000"/>
                </a:solidFill>
                <a:latin typeface="Comic Sans MS"/>
                <a:cs typeface="Calibri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/>
                <a:cs typeface="Calibri"/>
              </a:rPr>
              <a:t>pequeña</a:t>
            </a:r>
            <a:endParaRPr lang="en-US" dirty="0" err="1">
              <a:solidFill>
                <a:srgbClr val="FF0000"/>
              </a:solidFill>
              <a:ea typeface="+mn-lt"/>
              <a:cs typeface="+mn-lt"/>
            </a:endParaRPr>
          </a:p>
          <a:p>
            <a:endParaRPr lang="en-US" sz="2400" dirty="0">
              <a:latin typeface="Comic Sans MS"/>
              <a:cs typeface="Calibri"/>
            </a:endParaRPr>
          </a:p>
          <a:p>
            <a:endParaRPr lang="en-US" sz="2400" dirty="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28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A21FF-FF8F-48B5-9F03-DB9B0401CAE8}"/>
              </a:ext>
            </a:extLst>
          </p:cNvPr>
          <p:cNvSpPr txBox="1"/>
          <p:nvPr/>
        </p:nvSpPr>
        <p:spPr>
          <a:xfrm>
            <a:off x="2743200" y="340659"/>
            <a:ext cx="5862917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Cavolini"/>
                <a:cs typeface="Calibri"/>
              </a:rPr>
              <a:t>Spot the difference!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2F69-8F81-49DD-A72C-47BC8F0734B1}"/>
              </a:ext>
            </a:extLst>
          </p:cNvPr>
          <p:cNvSpPr txBox="1"/>
          <p:nvPr/>
        </p:nvSpPr>
        <p:spPr>
          <a:xfrm>
            <a:off x="1406898" y="1164851"/>
            <a:ext cx="69745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volini"/>
              </a:rPr>
              <a:t>Read the two texts about Carlos and Manolo. Find the 4 differences between the English and Spanish texts.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51E97-F109-4E26-BE49-3D17DED4AD6D}"/>
              </a:ext>
            </a:extLst>
          </p:cNvPr>
          <p:cNvSpPr txBox="1"/>
          <p:nvPr/>
        </p:nvSpPr>
        <p:spPr>
          <a:xfrm>
            <a:off x="1478055" y="20786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latin typeface="Cavolini"/>
              </a:rPr>
              <a:t>English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F13B14-2303-4B56-97B5-1B6B1312FDA2}"/>
              </a:ext>
            </a:extLst>
          </p:cNvPr>
          <p:cNvSpPr txBox="1"/>
          <p:nvPr/>
        </p:nvSpPr>
        <p:spPr>
          <a:xfrm>
            <a:off x="7851401" y="19257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latin typeface="Cavolini"/>
              </a:rPr>
              <a:t>Spanish text</a:t>
            </a:r>
          </a:p>
        </p:txBody>
      </p:sp>
      <p:pic>
        <p:nvPicPr>
          <p:cNvPr id="6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2D64DAA-21E1-4B9B-BE1E-F12D2E77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6" y="2517657"/>
            <a:ext cx="5029200" cy="1750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A4F501-C13B-4003-BFDA-87921377DF02}"/>
              </a:ext>
            </a:extLst>
          </p:cNvPr>
          <p:cNvSpPr txBox="1"/>
          <p:nvPr/>
        </p:nvSpPr>
        <p:spPr>
          <a:xfrm>
            <a:off x="6604748" y="2579594"/>
            <a:ext cx="4787152" cy="15542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>
                <a:latin typeface="Arial Nova"/>
              </a:rPr>
              <a:t>Manolo </a:t>
            </a:r>
            <a:r>
              <a:rPr lang="en-US" sz="1900" dirty="0" err="1">
                <a:latin typeface="Arial Nova"/>
              </a:rPr>
              <a:t>vive</a:t>
            </a:r>
            <a:r>
              <a:rPr lang="en-US" sz="1900" dirty="0">
                <a:latin typeface="Arial Nova"/>
              </a:rPr>
              <a:t> en el </a:t>
            </a:r>
            <a:r>
              <a:rPr lang="en-US" sz="1900" dirty="0" err="1">
                <a:latin typeface="Arial Nova"/>
              </a:rPr>
              <a:t>oeste</a:t>
            </a:r>
            <a:r>
              <a:rPr lang="en-US" sz="1900" dirty="0">
                <a:latin typeface="Arial Nova"/>
              </a:rPr>
              <a:t> de </a:t>
            </a:r>
            <a:r>
              <a:rPr lang="en-US" sz="1900" dirty="0" err="1">
                <a:latin typeface="Arial Nova"/>
              </a:rPr>
              <a:t>España</a:t>
            </a:r>
            <a:r>
              <a:rPr lang="en-US" sz="1900" dirty="0">
                <a:latin typeface="Arial Nova"/>
              </a:rPr>
              <a:t> en </a:t>
            </a:r>
            <a:r>
              <a:rPr lang="en-US" sz="1900" dirty="0" err="1">
                <a:latin typeface="Arial Nova"/>
              </a:rPr>
              <a:t>Logroño</a:t>
            </a:r>
            <a:r>
              <a:rPr lang="en-US" sz="1900" dirty="0">
                <a:latin typeface="Arial Nova"/>
              </a:rPr>
              <a:t>. Le </a:t>
            </a:r>
            <a:r>
              <a:rPr lang="en-US" sz="1900" dirty="0" err="1">
                <a:latin typeface="Arial Nova"/>
              </a:rPr>
              <a:t>gusta</a:t>
            </a:r>
            <a:r>
              <a:rPr lang="en-US" sz="1900" dirty="0">
                <a:latin typeface="Arial Nova"/>
              </a:rPr>
              <a:t> </a:t>
            </a:r>
            <a:r>
              <a:rPr lang="en-US" sz="1900" dirty="0" err="1">
                <a:latin typeface="Arial Nova"/>
              </a:rPr>
              <a:t>porque</a:t>
            </a:r>
            <a:r>
              <a:rPr lang="en-US" sz="1900" dirty="0">
                <a:latin typeface="Arial Nova"/>
              </a:rPr>
              <a:t> es </a:t>
            </a:r>
            <a:r>
              <a:rPr lang="en-US" sz="1900" dirty="0" err="1">
                <a:latin typeface="Arial Nova"/>
              </a:rPr>
              <a:t>grande</a:t>
            </a:r>
            <a:r>
              <a:rPr lang="en-US" sz="1900" dirty="0">
                <a:latin typeface="Arial Nova"/>
              </a:rPr>
              <a:t>. Carlos </a:t>
            </a:r>
            <a:r>
              <a:rPr lang="en-US" sz="1900" dirty="0" err="1">
                <a:latin typeface="Arial Nova"/>
              </a:rPr>
              <a:t>vive</a:t>
            </a:r>
            <a:r>
              <a:rPr lang="en-US" sz="1900" dirty="0">
                <a:latin typeface="Arial Nova"/>
              </a:rPr>
              <a:t> en el </a:t>
            </a:r>
            <a:r>
              <a:rPr lang="en-US" sz="1900" dirty="0" err="1">
                <a:latin typeface="Arial Nova"/>
              </a:rPr>
              <a:t>norte</a:t>
            </a:r>
            <a:r>
              <a:rPr lang="en-US" sz="1900" dirty="0">
                <a:latin typeface="Arial Nova"/>
              </a:rPr>
              <a:t> de Chile, en una </a:t>
            </a:r>
            <a:r>
              <a:rPr lang="en-US" sz="1900" dirty="0" err="1">
                <a:latin typeface="Arial Nova"/>
              </a:rPr>
              <a:t>aldea</a:t>
            </a:r>
            <a:r>
              <a:rPr lang="en-US" sz="1900" dirty="0">
                <a:latin typeface="Arial Nova"/>
              </a:rPr>
              <a:t> que se llama Tacna. Carlos </a:t>
            </a:r>
            <a:r>
              <a:rPr lang="en-US" sz="1900" dirty="0" err="1">
                <a:latin typeface="Arial Nova"/>
              </a:rPr>
              <a:t>vive</a:t>
            </a:r>
            <a:r>
              <a:rPr lang="en-US" sz="1900" dirty="0">
                <a:latin typeface="Arial Nova"/>
              </a:rPr>
              <a:t> con </a:t>
            </a:r>
            <a:r>
              <a:rPr lang="en-US" sz="1900" dirty="0" err="1">
                <a:latin typeface="Arial Nova"/>
              </a:rPr>
              <a:t>su</a:t>
            </a:r>
            <a:r>
              <a:rPr lang="en-US" sz="1900" dirty="0">
                <a:latin typeface="Arial Nova"/>
              </a:rPr>
              <a:t> padre y </a:t>
            </a:r>
            <a:r>
              <a:rPr lang="en-US" sz="1900" dirty="0" err="1">
                <a:latin typeface="Arial Nova"/>
              </a:rPr>
              <a:t>hermana</a:t>
            </a:r>
            <a:r>
              <a:rPr lang="en-US" sz="1900" dirty="0">
                <a:latin typeface="Arial Nova"/>
              </a:rPr>
              <a:t>.</a:t>
            </a:r>
            <a:endParaRPr lang="en-US" sz="1900" dirty="0">
              <a:latin typeface="Arial Nova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26A304-F4F2-42A1-8BBE-74F9AC372C74}"/>
              </a:ext>
            </a:extLst>
          </p:cNvPr>
          <p:cNvSpPr txBox="1"/>
          <p:nvPr/>
        </p:nvSpPr>
        <p:spPr>
          <a:xfrm>
            <a:off x="1548093" y="4596093"/>
            <a:ext cx="274320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avolini"/>
              </a:rPr>
              <a:t>1.</a:t>
            </a:r>
            <a:endParaRPr lang="en-US" sz="2800" dirty="0">
              <a:latin typeface="Cavolini"/>
              <a:cs typeface="Calibri"/>
            </a:endParaRPr>
          </a:p>
          <a:p>
            <a:r>
              <a:rPr lang="en-US" sz="2800" dirty="0">
                <a:latin typeface="Cavolini"/>
                <a:cs typeface="Calibri"/>
              </a:rPr>
              <a:t>2.</a:t>
            </a:r>
          </a:p>
          <a:p>
            <a:r>
              <a:rPr lang="en-US" sz="2800" dirty="0">
                <a:latin typeface="Cavolini"/>
                <a:cs typeface="Calibri"/>
              </a:rPr>
              <a:t>3.</a:t>
            </a:r>
          </a:p>
          <a:p>
            <a:r>
              <a:rPr lang="en-US" sz="2800" dirty="0">
                <a:latin typeface="Cavolini"/>
                <a:cs typeface="Calibri"/>
              </a:rPr>
              <a:t>4.</a:t>
            </a:r>
          </a:p>
          <a:p>
            <a:pPr algn="l"/>
            <a:endParaRPr lang="en-US" sz="2800" dirty="0">
              <a:latin typeface="Cavolin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78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574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Nova</vt:lpstr>
      <vt:lpstr>Calibri</vt:lpstr>
      <vt:lpstr>Calibri Light</vt:lpstr>
      <vt:lpstr>Cavolini</vt:lpstr>
      <vt:lpstr>Comic Sans MS</vt:lpstr>
      <vt:lpstr>office theme</vt:lpstr>
      <vt:lpstr>Para empezar!  How many Spanish words and phrases can you remember from last lesson 'Where I live'?  Write down/say as many as you can without looking at your notes/the slides  Time limit = 2 minutes!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Younger</dc:creator>
  <cp:lastModifiedBy>Toni-Louise</cp:lastModifiedBy>
  <cp:revision>578</cp:revision>
  <dcterms:created xsi:type="dcterms:W3CDTF">2020-04-16T12:23:24Z</dcterms:created>
  <dcterms:modified xsi:type="dcterms:W3CDTF">2020-04-27T17:36:38Z</dcterms:modified>
</cp:coreProperties>
</file>