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72" r:id="rId5"/>
    <p:sldId id="270" r:id="rId6"/>
    <p:sldId id="365" r:id="rId7"/>
    <p:sldId id="271" r:id="rId8"/>
    <p:sldId id="371" r:id="rId9"/>
    <p:sldId id="369" r:id="rId10"/>
    <p:sldId id="370" r:id="rId11"/>
    <p:sldId id="3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1B2C-CA93-427E-A568-162472B3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AAE3F-C158-4A82-92E1-0FE648B43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988E-0A48-42FA-9435-857948CB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EF5C-96DF-49CC-9D63-C0A8BD11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A260-328B-459B-A7DC-78FCECE9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8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1276-9464-450D-A0F5-782830CA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D6E36-AB81-42C2-9CD8-9EA915F7C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0346-7528-4F9B-AF1C-7E2FDE1F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8C057-D191-4BB0-BD00-4D884CA8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F9D2E-DDDB-4C75-AE93-3FEA566A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8A0C2-FFF3-4F99-9F35-5923AE2DA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A7EC6-61B6-4BF2-8763-9552751D4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A2E7-FBB5-4413-970C-CC37EC2E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65AD4-760E-45DA-AAF7-C452099C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C518-6FDC-443F-B512-ADF12006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0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16BF-8359-465B-B9C7-E9C9ACEF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4FDF-A151-4677-B2D5-1E681FFA4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605E-676C-4248-8A72-A7E4EF60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5443-A2C4-46B4-86AE-06AA9BD2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9F35-76DE-42CE-88E0-33AFAFE9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4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2CBF-DD45-4C27-872F-75BA5B7D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2A09F-4636-437D-8753-DB55AD781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F360F-7DA6-40F6-8119-413CEA72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44CD-A66F-4299-BDBE-FDAA0C89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4E7A-FDF8-470F-BC58-18C916C1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4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C3CF-641C-4150-9862-E4EEFDD8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E6CB-6DEB-4798-B251-0E03E36C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B2839-11A1-43FA-8646-457E940D6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130E4-7909-40B2-ADF9-0977C20E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3CD5-EDD1-4CF0-A9CC-3BBF41EF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51333-34C5-44D5-8E4B-527218E3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4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632B-1EE7-400C-9113-A18F7366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6F3F8-F9F6-4635-9205-69DA44891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7655-9B1C-4CDD-8F13-D92F92F00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031B1-5FAF-4090-A53E-91F446FC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BD456-8B78-44AE-94E7-0DEC1D67F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C0900-D397-45E6-BC75-6DEEB38E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12716-C8C0-4A1D-A397-F1036621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A0269-4CBE-4052-81FB-D67E7D7F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A33B-CF1E-46D3-853F-3360D2A2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856C8-E021-4108-A0AC-534F62F4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8DA83-71BA-417E-A2C3-B206F6E0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2CB32-AB3D-432E-9494-9F9F52E9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7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7C0CE-3937-486D-9EC7-D86906B9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94A5D-8045-4CAC-BE74-62E3497B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AD597-CE56-4073-8FC8-09CEC990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890C-C0B0-4B40-B6BE-963097FE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9552-6A3B-4118-96AF-E77A357A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AA3B9-930E-4B95-BEC3-6F2E694EB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6DAA4-A1C0-44B3-BBE9-7C4BBA63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81746-13DB-4961-957E-BAB94917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A7661-C4F3-44F3-9C47-0BDCBB49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8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6369-6D2C-409C-A529-5D598204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BE7FB-D071-459F-A8E5-E83EEC1AA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6ABB3-C22B-4230-B826-1A1CF0FE0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4B2C1-4C94-46F2-9405-1A306D0F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102D8-308F-4A3C-84F6-3260E3FB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801D0-DE99-438C-AB32-692BB008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8979F-5A0A-4C71-8EB9-257FB117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23ADF-2B0A-440E-A1D8-B91F87E4F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46A31-1AB9-4858-AF6E-BC96B12CE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B2CB-D69E-49B8-BD61-70A3C8F3C78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7B31-CC0C-4104-8933-1D456436B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F67A-8392-4B85-88E1-7E358E15E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4BFF-A702-4DC5-8351-06847EAE0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3520683-A6EA-443A-BD9F-B47004FDD3B2}"/>
              </a:ext>
            </a:extLst>
          </p:cNvPr>
          <p:cNvSpPr/>
          <p:nvPr/>
        </p:nvSpPr>
        <p:spPr>
          <a:xfrm>
            <a:off x="156518" y="1763431"/>
            <a:ext cx="4646141" cy="1477328"/>
          </a:xfrm>
          <a:prstGeom prst="wedgeEllipseCallout">
            <a:avLst>
              <a:gd name="adj1" fmla="val 47039"/>
              <a:gd name="adj2" fmla="val 742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¿</a:t>
            </a:r>
            <a:r>
              <a:rPr lang="en-GB" sz="4000" dirty="0" err="1">
                <a:solidFill>
                  <a:schemeClr val="tx1"/>
                </a:solidFill>
              </a:rPr>
              <a:t>Dónde</a:t>
            </a:r>
            <a:r>
              <a:rPr lang="ja-JP" altLang="en-US" sz="4000" dirty="0">
                <a:solidFill>
                  <a:schemeClr val="tx1"/>
                </a:solidFill>
              </a:rPr>
              <a:t> </a:t>
            </a:r>
            <a:r>
              <a:rPr lang="en-GB" altLang="ja-JP" sz="4000" dirty="0" err="1">
                <a:solidFill>
                  <a:schemeClr val="tx1"/>
                </a:solidFill>
              </a:rPr>
              <a:t>vives</a:t>
            </a:r>
            <a:r>
              <a:rPr lang="en-GB" altLang="ja-JP" sz="4000" dirty="0">
                <a:solidFill>
                  <a:schemeClr val="tx1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355222C-C0D4-4532-9CEB-81CC9A7E6F8E}"/>
              </a:ext>
            </a:extLst>
          </p:cNvPr>
          <p:cNvSpPr/>
          <p:nvPr/>
        </p:nvSpPr>
        <p:spPr>
          <a:xfrm>
            <a:off x="5239264" y="1791729"/>
            <a:ext cx="4860323" cy="1477329"/>
          </a:xfrm>
          <a:prstGeom prst="wedgeEllipseCallout">
            <a:avLst>
              <a:gd name="adj1" fmla="val -47389"/>
              <a:gd name="adj2" fmla="val 629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Vivo </a:t>
            </a:r>
            <a:r>
              <a:rPr lang="en-GB" sz="4000" dirty="0" err="1">
                <a:solidFill>
                  <a:schemeClr val="tx1"/>
                </a:solidFill>
              </a:rPr>
              <a:t>en</a:t>
            </a:r>
            <a:r>
              <a:rPr lang="en-GB" sz="4000" dirty="0">
                <a:solidFill>
                  <a:schemeClr val="tx1"/>
                </a:solidFill>
              </a:rPr>
              <a:t> …..</a:t>
            </a:r>
            <a:endParaRPr lang="en-GB" altLang="ja-JP" sz="4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7D48B-016A-4711-A901-5917EEE9D1F4}"/>
              </a:ext>
            </a:extLst>
          </p:cNvPr>
          <p:cNvSpPr txBox="1"/>
          <p:nvPr/>
        </p:nvSpPr>
        <p:spPr>
          <a:xfrm>
            <a:off x="10536192" y="1805998"/>
            <a:ext cx="142058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un pueblo</a:t>
            </a:r>
          </a:p>
          <a:p>
            <a:r>
              <a:rPr lang="en-GB" dirty="0">
                <a:latin typeface="Comic Sans MS" panose="030F0702030302020204" pitchFamily="66" charset="0"/>
              </a:rPr>
              <a:t>una </a:t>
            </a:r>
            <a:r>
              <a:rPr lang="en-GB" dirty="0" err="1">
                <a:latin typeface="Comic Sans MS" panose="030F0702030302020204" pitchFamily="66" charset="0"/>
              </a:rPr>
              <a:t>aldea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una ciudad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el campo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la costa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1FED7-93B1-4BF5-A04E-2D5200945692}"/>
              </a:ext>
            </a:extLst>
          </p:cNvPr>
          <p:cNvSpPr txBox="1"/>
          <p:nvPr/>
        </p:nvSpPr>
        <p:spPr>
          <a:xfrm>
            <a:off x="10676455" y="4562446"/>
            <a:ext cx="1140056" cy="1477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grande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bonito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pequeño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antiguo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historico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F73AA-1C72-467D-924E-5AA91A557120}"/>
              </a:ext>
            </a:extLst>
          </p:cNvPr>
          <p:cNvSpPr txBox="1"/>
          <p:nvPr/>
        </p:nvSpPr>
        <p:spPr>
          <a:xfrm>
            <a:off x="617838" y="557233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Speaking starter!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9C9DBA5-1DD9-404E-9452-0C275F0E1EBB}"/>
              </a:ext>
            </a:extLst>
          </p:cNvPr>
          <p:cNvSpPr/>
          <p:nvPr/>
        </p:nvSpPr>
        <p:spPr>
          <a:xfrm>
            <a:off x="156518" y="4201192"/>
            <a:ext cx="4279557" cy="1477328"/>
          </a:xfrm>
          <a:prstGeom prst="wedgeEllipseCallout">
            <a:avLst>
              <a:gd name="adj1" fmla="val 47039"/>
              <a:gd name="adj2" fmla="val 742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¿</a:t>
            </a:r>
            <a:r>
              <a:rPr lang="en-GB" sz="4000" dirty="0" err="1">
                <a:solidFill>
                  <a:schemeClr val="tx1"/>
                </a:solidFill>
              </a:rPr>
              <a:t>Cómo</a:t>
            </a:r>
            <a:r>
              <a:rPr lang="ja-JP" altLang="en-US" sz="4000" dirty="0">
                <a:solidFill>
                  <a:schemeClr val="tx1"/>
                </a:solidFill>
              </a:rPr>
              <a:t> </a:t>
            </a:r>
            <a:r>
              <a:rPr lang="en-GB" altLang="ja-JP" sz="4000" dirty="0">
                <a:solidFill>
                  <a:schemeClr val="tx1"/>
                </a:solidFill>
              </a:rPr>
              <a:t>es?</a:t>
            </a:r>
          </a:p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3F39644-AE83-4056-9406-6E39E01E38BF}"/>
              </a:ext>
            </a:extLst>
          </p:cNvPr>
          <p:cNvSpPr/>
          <p:nvPr/>
        </p:nvSpPr>
        <p:spPr>
          <a:xfrm>
            <a:off x="5049796" y="4424253"/>
            <a:ext cx="4860323" cy="1477329"/>
          </a:xfrm>
          <a:prstGeom prst="wedgeEllipseCallout">
            <a:avLst>
              <a:gd name="adj1" fmla="val -47389"/>
              <a:gd name="adj2" fmla="val 6298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Es…..</a:t>
            </a:r>
            <a:endParaRPr lang="en-GB" altLang="ja-JP" sz="4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70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						</a:t>
            </a:r>
            <a:r>
              <a:rPr lang="en-GB" alt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Term 5 lesson 4 ANSWERS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62" y="16049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900" u="sng">
                <a:latin typeface="Comic Sans MS"/>
              </a:rPr>
              <a:t>Mi casa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  <a:r>
              <a:rPr lang="en-GB" alt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describing rooms in the house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  <a:endParaRPr lang="en-GB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" y="450850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57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1F8B49-1694-425B-9B63-FD13AE5F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076" y="347501"/>
            <a:ext cx="2543175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F71DB-622A-4229-9CE1-3BF4E670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33" y="361788"/>
            <a:ext cx="253365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288AF-4D24-46D9-B828-0A3AAFE96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77" y="2263198"/>
            <a:ext cx="239077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7FB07-9F3C-40E4-96E6-31EBE4363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534" y="2244148"/>
            <a:ext cx="2419350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7BFB3-2FCA-4161-88D5-FDB39DD14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01" y="4321255"/>
            <a:ext cx="2419350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2A42B-CBB9-4470-B01D-E94C319BE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534" y="4321255"/>
            <a:ext cx="2590800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264D4-1357-4CAB-BA83-1CF135CBF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679" y="423701"/>
            <a:ext cx="2411637" cy="1538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62DBD-EB4A-4C7E-A9DC-2E7EED6F2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828" y="2244148"/>
            <a:ext cx="2686239" cy="159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F31D98-9F44-4C07-AF11-230EEB2169DB}"/>
              </a:ext>
            </a:extLst>
          </p:cNvPr>
          <p:cNvSpPr txBox="1"/>
          <p:nvPr/>
        </p:nvSpPr>
        <p:spPr>
          <a:xfrm>
            <a:off x="9042108" y="1753299"/>
            <a:ext cx="30027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dormitorio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pasillo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salón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una </a:t>
            </a:r>
            <a:r>
              <a:rPr lang="en-GB" sz="2800" dirty="0" err="1">
                <a:latin typeface="Comic Sans MS" panose="030F0702030302020204" pitchFamily="66" charset="0"/>
              </a:rPr>
              <a:t>cocina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baño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trastero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aseo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comedor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44838-2700-4840-9762-6AEE99BD969D}"/>
              </a:ext>
            </a:extLst>
          </p:cNvPr>
          <p:cNvSpPr txBox="1"/>
          <p:nvPr/>
        </p:nvSpPr>
        <p:spPr>
          <a:xfrm>
            <a:off x="9336947" y="511728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¡</a:t>
            </a:r>
            <a:r>
              <a:rPr lang="en-GB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613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FA8EA-DC87-4BEF-BE5B-FCC7D390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3" y="536490"/>
            <a:ext cx="4938456" cy="3928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C3EFC-FD6A-4283-8350-48AB182D5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9" y="4832853"/>
            <a:ext cx="5122904" cy="1942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DB5F6-E2CA-4452-9C83-F1A120CB5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437" y="536490"/>
            <a:ext cx="5124216" cy="188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865B8-6F0A-4552-94E3-FCE85CFD314A}"/>
              </a:ext>
            </a:extLst>
          </p:cNvPr>
          <p:cNvSpPr txBox="1"/>
          <p:nvPr/>
        </p:nvSpPr>
        <p:spPr>
          <a:xfrm>
            <a:off x="6499652" y="3751037"/>
            <a:ext cx="399019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¿</a:t>
            </a:r>
            <a:r>
              <a:rPr lang="en-GB" sz="3000" dirty="0" err="1">
                <a:latin typeface="Comic Sans MS" panose="030F0702030302020204" pitchFamily="66" charset="0"/>
              </a:rPr>
              <a:t>Qúe</a:t>
            </a:r>
            <a:r>
              <a:rPr lang="en-GB" sz="3000" dirty="0">
                <a:latin typeface="Comic Sans MS" panose="030F0702030302020204" pitchFamily="66" charset="0"/>
              </a:rPr>
              <a:t> hay </a:t>
            </a:r>
            <a:r>
              <a:rPr lang="en-GB" sz="3000" dirty="0" err="1">
                <a:latin typeface="Comic Sans MS" panose="030F0702030302020204" pitchFamily="66" charset="0"/>
              </a:rPr>
              <a:t>en</a:t>
            </a:r>
            <a:r>
              <a:rPr lang="en-GB" sz="3000" dirty="0">
                <a:latin typeface="Comic Sans MS" panose="030F0702030302020204" pitchFamily="66" charset="0"/>
              </a:rPr>
              <a:t> </a:t>
            </a:r>
            <a:r>
              <a:rPr lang="en-GB" sz="3000" dirty="0" err="1">
                <a:latin typeface="Comic Sans MS" panose="030F0702030302020204" pitchFamily="66" charset="0"/>
              </a:rPr>
              <a:t>tu</a:t>
            </a:r>
            <a:r>
              <a:rPr lang="en-GB" sz="3000" dirty="0">
                <a:latin typeface="Comic Sans MS" panose="030F0702030302020204" pitchFamily="66" charset="0"/>
              </a:rPr>
              <a:t> casa?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C5446-84C8-4374-9E95-3FEE35E8D2EC}"/>
              </a:ext>
            </a:extLst>
          </p:cNvPr>
          <p:cNvSpPr txBox="1"/>
          <p:nvPr/>
        </p:nvSpPr>
        <p:spPr>
          <a:xfrm>
            <a:off x="6499652" y="4726785"/>
            <a:ext cx="4592595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Comic Sans MS" panose="030F0702030302020204" pitchFamily="66" charset="0"/>
              </a:rPr>
              <a:t>En</a:t>
            </a:r>
            <a:r>
              <a:rPr lang="en-GB" sz="3000" dirty="0">
                <a:latin typeface="Comic Sans MS" panose="030F0702030302020204" pitchFamily="66" charset="0"/>
              </a:rPr>
              <a:t> mi casa hay 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B4239-B94A-4C3D-88DE-B02B9572209D}"/>
              </a:ext>
            </a:extLst>
          </p:cNvPr>
          <p:cNvSpPr txBox="1"/>
          <p:nvPr/>
        </p:nvSpPr>
        <p:spPr>
          <a:xfrm>
            <a:off x="6351375" y="2613976"/>
            <a:ext cx="42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Say what is in your house…….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77D56-738E-41F0-84CA-78D276BA2ED0}"/>
              </a:ext>
            </a:extLst>
          </p:cNvPr>
          <p:cNvSpPr txBox="1"/>
          <p:nvPr/>
        </p:nvSpPr>
        <p:spPr>
          <a:xfrm>
            <a:off x="256983" y="168187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Abajo hay …….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85B59-8BC0-4BA1-B8E7-EE11EF89E383}"/>
              </a:ext>
            </a:extLst>
          </p:cNvPr>
          <p:cNvSpPr txBox="1"/>
          <p:nvPr/>
        </p:nvSpPr>
        <p:spPr>
          <a:xfrm>
            <a:off x="164759" y="4463521"/>
            <a:ext cx="15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Arriba</a:t>
            </a:r>
            <a:r>
              <a:rPr lang="en-GB" dirty="0"/>
              <a:t> hay …….</a:t>
            </a:r>
          </a:p>
        </p:txBody>
      </p:sp>
    </p:spTree>
    <p:extLst>
      <p:ext uri="{BB962C8B-B14F-4D97-AF65-F5344CB8AC3E}">
        <p14:creationId xmlns:p14="http://schemas.microsoft.com/office/powerpoint/2010/main" val="192143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B68BB-AC08-44AF-9681-9FD1D5F9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1" y="1535390"/>
            <a:ext cx="9010650" cy="483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8EE074-591E-4BD0-AF83-88B23B541038}"/>
              </a:ext>
            </a:extLst>
          </p:cNvPr>
          <p:cNvSpPr txBox="1"/>
          <p:nvPr/>
        </p:nvSpPr>
        <p:spPr>
          <a:xfrm>
            <a:off x="444843" y="360343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Label the house with the correct Spanish word for each room or place in the house.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D9146-19AF-435E-A0FE-BDEFD06AC94B}"/>
              </a:ext>
            </a:extLst>
          </p:cNvPr>
          <p:cNvSpPr txBox="1"/>
          <p:nvPr/>
        </p:nvSpPr>
        <p:spPr>
          <a:xfrm>
            <a:off x="11022227" y="6128325"/>
            <a:ext cx="5084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/11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798E6-5F0B-4DFC-A142-267F82B05ED5}"/>
              </a:ext>
            </a:extLst>
          </p:cNvPr>
          <p:cNvSpPr txBox="1"/>
          <p:nvPr/>
        </p:nvSpPr>
        <p:spPr>
          <a:xfrm>
            <a:off x="9708543" y="1749287"/>
            <a:ext cx="1598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</a:t>
            </a:r>
            <a:r>
              <a:rPr lang="en-GB" sz="2400" dirty="0" err="1">
                <a:solidFill>
                  <a:srgbClr val="FF0000"/>
                </a:solidFill>
              </a:rPr>
              <a:t>i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2. </a:t>
            </a:r>
            <a:r>
              <a:rPr lang="en-GB" sz="2400" dirty="0">
                <a:solidFill>
                  <a:srgbClr val="FF0000"/>
                </a:solidFill>
              </a:rPr>
              <a:t>d</a:t>
            </a:r>
          </a:p>
          <a:p>
            <a:r>
              <a:rPr lang="en-GB" sz="2400" dirty="0"/>
              <a:t>3. </a:t>
            </a:r>
            <a:r>
              <a:rPr lang="en-GB" sz="2400" dirty="0">
                <a:solidFill>
                  <a:srgbClr val="FF0000"/>
                </a:solidFill>
              </a:rPr>
              <a:t>b</a:t>
            </a:r>
          </a:p>
          <a:p>
            <a:r>
              <a:rPr lang="en-GB" sz="2400" dirty="0"/>
              <a:t>4. </a:t>
            </a:r>
            <a:r>
              <a:rPr lang="en-GB" sz="2400" dirty="0">
                <a:solidFill>
                  <a:srgbClr val="FF0000"/>
                </a:solidFill>
              </a:rPr>
              <a:t>e</a:t>
            </a:r>
          </a:p>
          <a:p>
            <a:r>
              <a:rPr lang="en-GB" sz="2400" dirty="0"/>
              <a:t>5. </a:t>
            </a:r>
            <a:r>
              <a:rPr lang="en-GB" sz="2400" dirty="0">
                <a:solidFill>
                  <a:srgbClr val="FF0000"/>
                </a:solidFill>
              </a:rPr>
              <a:t>g</a:t>
            </a:r>
          </a:p>
          <a:p>
            <a:r>
              <a:rPr lang="en-GB" sz="2400" dirty="0"/>
              <a:t>6. </a:t>
            </a:r>
            <a:r>
              <a:rPr lang="en-GB" sz="2400" dirty="0">
                <a:solidFill>
                  <a:srgbClr val="FF0000"/>
                </a:solidFill>
              </a:rPr>
              <a:t>f</a:t>
            </a:r>
          </a:p>
          <a:p>
            <a:r>
              <a:rPr lang="en-GB" sz="2400" dirty="0"/>
              <a:t>7. </a:t>
            </a:r>
            <a:r>
              <a:rPr lang="en-GB" sz="2400" dirty="0">
                <a:solidFill>
                  <a:srgbClr val="FF0000"/>
                </a:solidFill>
              </a:rPr>
              <a:t>c</a:t>
            </a:r>
          </a:p>
          <a:p>
            <a:r>
              <a:rPr lang="en-GB" sz="2400" dirty="0"/>
              <a:t>8. </a:t>
            </a:r>
            <a:r>
              <a:rPr lang="en-GB" sz="2400" dirty="0">
                <a:solidFill>
                  <a:srgbClr val="FF0000"/>
                </a:solidFill>
              </a:rPr>
              <a:t>a</a:t>
            </a:r>
          </a:p>
          <a:p>
            <a:r>
              <a:rPr lang="en-GB" sz="2400" dirty="0"/>
              <a:t>9. </a:t>
            </a:r>
            <a:r>
              <a:rPr lang="en-GB" sz="2400" dirty="0">
                <a:solidFill>
                  <a:srgbClr val="FF0000"/>
                </a:solidFill>
              </a:rPr>
              <a:t>h</a:t>
            </a:r>
          </a:p>
          <a:p>
            <a:r>
              <a:rPr lang="en-GB" sz="2400" dirty="0"/>
              <a:t>10. </a:t>
            </a:r>
            <a:r>
              <a:rPr lang="en-GB" sz="2400" dirty="0">
                <a:solidFill>
                  <a:srgbClr val="FF0000"/>
                </a:solidFill>
              </a:rPr>
              <a:t>k</a:t>
            </a:r>
          </a:p>
          <a:p>
            <a:r>
              <a:rPr lang="en-GB" sz="2400" dirty="0"/>
              <a:t>11. </a:t>
            </a:r>
            <a:r>
              <a:rPr lang="en-GB" sz="2400" dirty="0">
                <a:solidFill>
                  <a:srgbClr val="FF00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15471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3EE7F-4111-4571-BC69-5E9B31BE0999}"/>
              </a:ext>
            </a:extLst>
          </p:cNvPr>
          <p:cNvSpPr txBox="1"/>
          <p:nvPr/>
        </p:nvSpPr>
        <p:spPr>
          <a:xfrm>
            <a:off x="691978" y="193923"/>
            <a:ext cx="8784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Escribe   </a:t>
            </a:r>
            <a:r>
              <a:rPr lang="en-GB" sz="2600" dirty="0">
                <a:latin typeface="Comic Sans MS" panose="030F0702030302020204" pitchFamily="66" charset="0"/>
              </a:rPr>
              <a:t>Write a description of your house in Spanish.</a:t>
            </a:r>
          </a:p>
          <a:p>
            <a:endParaRPr lang="en-GB" sz="2000" i="1" dirty="0">
              <a:latin typeface="Comic Sans MS" panose="030F0702030302020204" pitchFamily="66" charset="0"/>
            </a:endParaRPr>
          </a:p>
          <a:p>
            <a:r>
              <a:rPr lang="en-GB" sz="2000" i="1" dirty="0">
                <a:latin typeface="Comic Sans MS" panose="030F0702030302020204" pitchFamily="66" charset="0"/>
              </a:rPr>
              <a:t>Use this example to help you and write in the box below</a:t>
            </a:r>
            <a:r>
              <a:rPr lang="en-GB" sz="24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461C-68BF-4F29-8FAD-DE9D94436EC1}"/>
              </a:ext>
            </a:extLst>
          </p:cNvPr>
          <p:cNvSpPr txBox="1"/>
          <p:nvPr/>
        </p:nvSpPr>
        <p:spPr>
          <a:xfrm>
            <a:off x="736133" y="1623429"/>
            <a:ext cx="7150444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Abajo </a:t>
            </a:r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mi casa hay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salón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grande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una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cocina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moderna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comedor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También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hay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garaje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Arriba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hay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cuarto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baño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y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tres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dormitorios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grandes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Me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gusta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mi casa </a:t>
            </a:r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porque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es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grande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2901F-41C7-45B7-A820-709FDFC14789}"/>
              </a:ext>
            </a:extLst>
          </p:cNvPr>
          <p:cNvSpPr txBox="1"/>
          <p:nvPr/>
        </p:nvSpPr>
        <p:spPr>
          <a:xfrm>
            <a:off x="10639070" y="5791200"/>
            <a:ext cx="444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/9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F93DF-631B-4E85-B1E5-E37B4D7452C8}"/>
              </a:ext>
            </a:extLst>
          </p:cNvPr>
          <p:cNvSpPr txBox="1"/>
          <p:nvPr/>
        </p:nvSpPr>
        <p:spPr>
          <a:xfrm>
            <a:off x="736133" y="3918334"/>
            <a:ext cx="719459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CFA16-B255-49E9-9435-6FD57167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62" y="914821"/>
            <a:ext cx="4316241" cy="5884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244B76-C86E-4329-942E-3375B41050BE}"/>
              </a:ext>
            </a:extLst>
          </p:cNvPr>
          <p:cNvSpPr txBox="1"/>
          <p:nvPr/>
        </p:nvSpPr>
        <p:spPr>
          <a:xfrm>
            <a:off x="2100648" y="195047"/>
            <a:ext cx="1791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u="sng" dirty="0" err="1"/>
              <a:t>Vocabulario</a:t>
            </a:r>
            <a:endParaRPr lang="en-GB" sz="26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24133-F8C2-497C-B089-29D2641C1618}"/>
              </a:ext>
            </a:extLst>
          </p:cNvPr>
          <p:cNvSpPr txBox="1"/>
          <p:nvPr/>
        </p:nvSpPr>
        <p:spPr>
          <a:xfrm>
            <a:off x="6697362" y="1318035"/>
            <a:ext cx="2566728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En</a:t>
            </a:r>
            <a:r>
              <a:rPr lang="en-GB" dirty="0"/>
              <a:t> mi casa = In my house</a:t>
            </a:r>
          </a:p>
          <a:p>
            <a:r>
              <a:rPr lang="en-GB" dirty="0"/>
              <a:t>Hay = there is/are</a:t>
            </a:r>
          </a:p>
          <a:p>
            <a:r>
              <a:rPr lang="en-GB" dirty="0" err="1"/>
              <a:t>Tenemos</a:t>
            </a:r>
            <a:r>
              <a:rPr lang="en-GB" dirty="0"/>
              <a:t> = we have</a:t>
            </a:r>
          </a:p>
          <a:p>
            <a:r>
              <a:rPr lang="en-GB" dirty="0"/>
              <a:t>No hay = there isn’t</a:t>
            </a:r>
          </a:p>
          <a:p>
            <a:endParaRPr lang="en-GB" dirty="0"/>
          </a:p>
          <a:p>
            <a:r>
              <a:rPr lang="en-GB" dirty="0"/>
              <a:t>Me </a:t>
            </a:r>
            <a:r>
              <a:rPr lang="en-GB" dirty="0" err="1"/>
              <a:t>encanta</a:t>
            </a:r>
            <a:r>
              <a:rPr lang="en-GB" dirty="0"/>
              <a:t> = I love</a:t>
            </a:r>
          </a:p>
          <a:p>
            <a:r>
              <a:rPr lang="en-GB" dirty="0"/>
              <a:t>Me </a:t>
            </a:r>
            <a:r>
              <a:rPr lang="en-GB" dirty="0" err="1"/>
              <a:t>gusta</a:t>
            </a:r>
            <a:r>
              <a:rPr lang="en-GB" dirty="0"/>
              <a:t> = I like</a:t>
            </a:r>
          </a:p>
          <a:p>
            <a:r>
              <a:rPr lang="en-GB" dirty="0"/>
              <a:t>No me </a:t>
            </a:r>
            <a:r>
              <a:rPr lang="en-GB" dirty="0" err="1"/>
              <a:t>gusta</a:t>
            </a:r>
            <a:r>
              <a:rPr lang="en-GB" dirty="0"/>
              <a:t> = I don’t like</a:t>
            </a:r>
          </a:p>
          <a:p>
            <a:endParaRPr lang="en-GB" dirty="0"/>
          </a:p>
          <a:p>
            <a:r>
              <a:rPr lang="en-GB" dirty="0" err="1"/>
              <a:t>moderno</a:t>
            </a:r>
            <a:r>
              <a:rPr lang="en-GB" dirty="0"/>
              <a:t> = modern</a:t>
            </a:r>
          </a:p>
          <a:p>
            <a:r>
              <a:rPr lang="en-GB" dirty="0" err="1"/>
              <a:t>grande</a:t>
            </a:r>
            <a:r>
              <a:rPr lang="en-GB" dirty="0"/>
              <a:t> = big</a:t>
            </a:r>
          </a:p>
          <a:p>
            <a:r>
              <a:rPr lang="en-GB" dirty="0" err="1"/>
              <a:t>pequeño</a:t>
            </a:r>
            <a:r>
              <a:rPr lang="en-GB" dirty="0"/>
              <a:t> = small</a:t>
            </a:r>
          </a:p>
          <a:p>
            <a:r>
              <a:rPr lang="en-GB" dirty="0" err="1"/>
              <a:t>bastante</a:t>
            </a:r>
            <a:r>
              <a:rPr lang="en-GB" dirty="0"/>
              <a:t> = quite</a:t>
            </a:r>
          </a:p>
          <a:p>
            <a:endParaRPr lang="en-GB" dirty="0"/>
          </a:p>
          <a:p>
            <a:r>
              <a:rPr lang="en-GB" dirty="0" err="1"/>
              <a:t>también</a:t>
            </a:r>
            <a:r>
              <a:rPr lang="en-GB" dirty="0"/>
              <a:t> = also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2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E1159-611E-4610-9564-D57F692C6604}"/>
              </a:ext>
            </a:extLst>
          </p:cNvPr>
          <p:cNvSpPr txBox="1"/>
          <p:nvPr/>
        </p:nvSpPr>
        <p:spPr>
          <a:xfrm>
            <a:off x="683741" y="296562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Extension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4969C-A5D9-4B20-AE51-6180F11313A6}"/>
              </a:ext>
            </a:extLst>
          </p:cNvPr>
          <p:cNvSpPr txBox="1"/>
          <p:nvPr/>
        </p:nvSpPr>
        <p:spPr>
          <a:xfrm>
            <a:off x="708454" y="1227438"/>
            <a:ext cx="1021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Draw a picture of your house and label the rooms in Spanish</a:t>
            </a:r>
          </a:p>
        </p:txBody>
      </p:sp>
    </p:spTree>
    <p:extLst>
      <p:ext uri="{BB962C8B-B14F-4D97-AF65-F5344CB8AC3E}">
        <p14:creationId xmlns:p14="http://schemas.microsoft.com/office/powerpoint/2010/main" val="203830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01617-1508-407F-B3CD-32377F9E90F0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16478a8f-2fa9-487e-8953-8f9469af2f14"/>
    <ds:schemaRef ds:uri="http://schemas.microsoft.com/office/2006/documentManagement/types"/>
    <ds:schemaRef ds:uri="http://www.w3.org/XML/1998/namespace"/>
    <ds:schemaRef ds:uri="http://purl.org/dc/elements/1.1/"/>
    <ds:schemaRef ds:uri="806e0320-5824-4f3b-9a19-42a16ec08098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CB8791-A84C-4158-BCA6-1E2C80881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831136-5B09-4C6A-9194-9C6EACB29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292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      Term 5 lesson 4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1</cp:revision>
  <dcterms:created xsi:type="dcterms:W3CDTF">2020-05-10T12:54:31Z</dcterms:created>
  <dcterms:modified xsi:type="dcterms:W3CDTF">2020-05-11T08:12:02Z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