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72" r:id="rId6"/>
    <p:sldId id="271" r:id="rId7"/>
    <p:sldId id="273" r:id="rId8"/>
    <p:sldId id="274" r:id="rId9"/>
    <p:sldId id="276" r:id="rId10"/>
    <p:sldId id="275" r:id="rId11"/>
    <p:sldId id="278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C875-020C-4030-BC96-71E25684E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B83DD-7729-4589-B493-01D06A002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D440A-D553-4D81-9AC2-E81B698FD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E9AB7-6157-49B6-A417-9B8663D6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B9E39-0942-489A-A652-3981334B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DC8D-29BC-43A3-88A1-4EAE6082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2BC27-5408-45A2-AEE4-5420FD1EA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35D74-9A96-44D7-B43E-B7AE330E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A3921-85AC-4B54-94EE-2844D36C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69E1-5C01-45BB-A209-8EB40A223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8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3CCF4-DDFA-42BF-A394-C56BFFB1D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6BA5B-99CA-482B-86DF-A09F3CF82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C938E-32C9-4E59-96DC-9D1F4FB2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7FDE-8592-4B1B-894D-7FE8BA80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8DA98-2BEE-4BE5-9397-AABFFE24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0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BA6CD-A936-4B3E-968E-CE4322F3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D381-25D2-478E-B6E7-6D320EF06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C00AA-FAC0-4427-B745-654EB0CE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321D1-696D-4891-B30B-224B3353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A5B6-4D47-44F9-975D-7C5EA650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C68A-03C2-4FB1-B8F1-F5A8DB69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37E1D-0A05-4BF1-94DD-341B39E77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43EB-95A3-48AF-9D63-CADEE438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66C00-2303-42DB-9CF6-DA5190D0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511EE-FB61-4468-B707-74C981B7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8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14B80-FD20-437E-8469-5BAF7135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70FC-7C04-4E50-AB0B-8B07E99A6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45C79-3C76-406D-9020-79D36B038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1EB86-576D-4D25-A59F-B893FF73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1856C-08CC-4EB6-BD9F-70F8F8B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4419-C169-4FA3-8D86-F77F1FD9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F8CC-63BE-4B1C-9D37-389CE2AD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7A25-CFB9-41A3-8244-5DD15E2A9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E7CC2-21DF-4E08-977A-D4F1F6DBB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D5A32-1FAF-45B4-8FF4-B889CD177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2A2B7-5D58-4123-9752-6F38CFA15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CE7DB-A598-499D-9579-ADD8DB14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8A8D5-95D0-41E0-9E57-DC8988F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7C7B43-AD52-4B49-8592-45100215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22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C376-9C95-4A41-A286-A90D6305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3F42CE-C6A6-4597-ACA9-73C65145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B6986-9BE8-4F2E-B90B-B040334F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B795A-76AB-47E2-8F62-848F7BB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FFB62C-B2D3-43B3-8F02-DE27ACBE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5857B-6A8B-4BB0-A279-050F296C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7596D-DB65-4242-8164-9095A680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0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E130E-B4A0-4365-96C5-E30A68D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2F370-45D5-4E7E-B606-3B6EB7DE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C2D28-0ABA-4F11-9E22-43B8DD46D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6B3AC-2EBB-4842-B187-D901A96F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44495-EFB3-491F-9808-0F9DE2AC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05C74-9462-4927-A0B2-BEFC9767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04E2-0A0C-49B0-A91F-CC7758AF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914FE-19D1-4C29-8081-7ED649C8E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85B93-5FA7-4680-A849-0BCC056E1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1C97B-EF16-48FE-85F0-D4353C91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91D5D-3726-4F79-A639-2F19CC95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2529D-52CC-4A76-A8B4-269F9B78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6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6993AA-2682-493C-8150-D9FB8185E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E01AD-9833-4627-8EF0-C2DC8A5E3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88EA2-86C4-46B2-858B-82DE89F40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0292-F635-4FBA-A284-369D1204B68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8FFB-E66C-4AF9-B271-C2F6A4BE7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22D7-1558-4B19-AE4A-F332941C2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70C8-D82F-4E64-AAC1-28C8479A8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6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mooc.org/hub/tag/animated-gif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tmooc.org/hub/tag/animated-gif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FAE0455-B4C7-4001-AFF1-4DF821DF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47" y="374090"/>
            <a:ext cx="10515600" cy="1325563"/>
          </a:xfrm>
        </p:spPr>
        <p:txBody>
          <a:bodyPr/>
          <a:lstStyle/>
          <a:p>
            <a:r>
              <a:rPr lang="en-GB" altLang="en-US" sz="2800" dirty="0">
                <a:latin typeface="Comic Sans MS"/>
              </a:rPr>
              <a:t>                                                                        </a:t>
            </a:r>
            <a:r>
              <a:rPr lang="en-GB" altLang="en-US" sz="2800" u="sng" dirty="0">
                <a:latin typeface="Comic Sans MS"/>
              </a:rPr>
              <a:t>Term 6 lesson 6</a:t>
            </a:r>
            <a:endParaRPr lang="en-GB" altLang="en-US" sz="2800" u="sng" dirty="0">
              <a:latin typeface="Comic Sans MS" panose="030F0702030302020204" pitchFamily="66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843DE34D-8F6D-49C1-BB1A-B8C33F776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975"/>
            <a:ext cx="10515600" cy="435133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 </a:t>
            </a:r>
            <a:r>
              <a:rPr lang="en-GB" altLang="en-US" sz="3900" u="sng" dirty="0">
                <a:latin typeface="Comic Sans MS" panose="030F0702030302020204" pitchFamily="66" charset="0"/>
              </a:rPr>
              <a:t>Mis planes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endParaRPr lang="en-GB" altLang="en-US" sz="3200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u="sng" dirty="0">
                <a:latin typeface="Comic Sans MS" panose="030F0702030302020204" pitchFamily="66" charset="0"/>
              </a:rPr>
              <a:t>LO:</a:t>
            </a:r>
            <a:r>
              <a:rPr lang="en-GB" altLang="en-US" sz="3200" dirty="0">
                <a:latin typeface="Comic Sans MS" panose="030F0702030302020204" pitchFamily="66" charset="0"/>
              </a:rPr>
              <a:t>	discussing plans for the weekend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       forming the near future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i="1" u="sng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latin typeface="Comic Sans MS" panose="030F0702030302020204" pitchFamily="66" charset="0"/>
              </a:rPr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1" descr="Original file ‎ (SVG file, nominally 750 × 500 pixels ...">
            <a:extLst>
              <a:ext uri="{FF2B5EF4-FFF2-40B4-BE49-F238E27FC236}">
                <a16:creationId xmlns:a16="http://schemas.microsoft.com/office/drawing/2014/main" id="{60AF4394-111D-44E3-99E1-91705AFA8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02" y="727355"/>
            <a:ext cx="173037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574C2B-9429-4CE3-B3BE-DBF469B43DA8}"/>
              </a:ext>
            </a:extLst>
          </p:cNvPr>
          <p:cNvSpPr txBox="1"/>
          <p:nvPr/>
        </p:nvSpPr>
        <p:spPr>
          <a:xfrm>
            <a:off x="11276674" y="6084694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/28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2CAF7-6A75-431A-9928-119062537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8217" y="4483136"/>
            <a:ext cx="2048792" cy="20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4AE14-413D-48E1-99BE-0EC5F4DF1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56" y="1305568"/>
            <a:ext cx="7446847" cy="5133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2A8C4-6C5C-46D3-B4F5-F6A91095B646}"/>
              </a:ext>
            </a:extLst>
          </p:cNvPr>
          <p:cNvSpPr txBox="1"/>
          <p:nvPr/>
        </p:nvSpPr>
        <p:spPr>
          <a:xfrm>
            <a:off x="3116932" y="418560"/>
            <a:ext cx="481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 err="1"/>
              <a:t>Vocabulario</a:t>
            </a: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425790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AFBF7-3093-4712-B350-998CD145F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74" y="1109998"/>
            <a:ext cx="3800591" cy="5748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4C9AB-0867-4583-B79D-B143369F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916" y="2857487"/>
            <a:ext cx="5513517" cy="29451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A0D62-127E-4C5A-BC4F-29196FE09480}"/>
              </a:ext>
            </a:extLst>
          </p:cNvPr>
          <p:cNvSpPr txBox="1"/>
          <p:nvPr/>
        </p:nvSpPr>
        <p:spPr>
          <a:xfrm>
            <a:off x="478236" y="160247"/>
            <a:ext cx="11405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r>
              <a:rPr lang="en-GB" sz="2800" dirty="0">
                <a:latin typeface="Comic Sans MS" panose="030F0702030302020204" pitchFamily="66" charset="0"/>
              </a:rPr>
              <a:t>   </a:t>
            </a:r>
            <a:r>
              <a:rPr lang="en-GB" sz="2000" i="1" dirty="0">
                <a:latin typeface="Comic Sans MS" panose="030F0702030302020204" pitchFamily="66" charset="0"/>
              </a:rPr>
              <a:t>Read about </a:t>
            </a:r>
            <a:r>
              <a:rPr lang="en-GB" sz="2000" i="1" dirty="0" err="1">
                <a:latin typeface="Comic Sans MS" panose="030F0702030302020204" pitchFamily="66" charset="0"/>
              </a:rPr>
              <a:t>Kariñe’s</a:t>
            </a:r>
            <a:r>
              <a:rPr lang="en-GB" sz="2000" i="1" dirty="0">
                <a:latin typeface="Comic Sans MS" panose="030F0702030302020204" pitchFamily="66" charset="0"/>
              </a:rPr>
              <a:t> plans for the weekend. </a:t>
            </a:r>
          </a:p>
          <a:p>
            <a:r>
              <a:rPr lang="en-GB" sz="2000" i="1" dirty="0">
                <a:latin typeface="Comic Sans MS" panose="030F0702030302020204" pitchFamily="66" charset="0"/>
              </a:rPr>
              <a:t>		Then match them up with the correct picture. Write the letter in the blue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DB60C-A302-47F0-80E3-58F68CE56417}"/>
              </a:ext>
            </a:extLst>
          </p:cNvPr>
          <p:cNvSpPr txBox="1"/>
          <p:nvPr/>
        </p:nvSpPr>
        <p:spPr>
          <a:xfrm>
            <a:off x="10112184" y="2741522"/>
            <a:ext cx="1627464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2.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3.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4.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5.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6.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7.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8.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B615F-460B-48FA-99A5-70A772E9DA38}"/>
              </a:ext>
            </a:extLst>
          </p:cNvPr>
          <p:cNvSpPr txBox="1"/>
          <p:nvPr/>
        </p:nvSpPr>
        <p:spPr>
          <a:xfrm flipH="1">
            <a:off x="11362468" y="6212468"/>
            <a:ext cx="520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/8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B904DB-F513-4B44-950B-5CAFDEB84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770" y="1336059"/>
            <a:ext cx="4898726" cy="129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51FC4-95B1-418B-AECB-26A3A1F57C06}"/>
              </a:ext>
            </a:extLst>
          </p:cNvPr>
          <p:cNvSpPr txBox="1"/>
          <p:nvPr/>
        </p:nvSpPr>
        <p:spPr>
          <a:xfrm>
            <a:off x="3601040" y="216817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The near future tense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DB82E-4B04-43F3-94DB-8BA22529941F}"/>
              </a:ext>
            </a:extLst>
          </p:cNvPr>
          <p:cNvSpPr txBox="1"/>
          <p:nvPr/>
        </p:nvSpPr>
        <p:spPr>
          <a:xfrm>
            <a:off x="2488675" y="810705"/>
            <a:ext cx="656105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By combining a form of the verb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sz="2000" dirty="0">
                <a:latin typeface="Comic Sans MS" panose="030F0702030302020204" pitchFamily="66" charset="0"/>
              </a:rPr>
              <a:t> in the present tense with the preposition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>
                <a:latin typeface="Comic Sans MS" panose="030F0702030302020204" pitchFamily="66" charset="0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an infinitive </a:t>
            </a:r>
            <a:r>
              <a:rPr lang="en-GB" sz="2000" dirty="0">
                <a:latin typeface="Comic Sans MS" panose="030F0702030302020204" pitchFamily="66" charset="0"/>
              </a:rPr>
              <a:t>you can say what you or others are going to do in the near future.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DDEF6-B7FC-4E9B-A074-8B4BC7725A87}"/>
              </a:ext>
            </a:extLst>
          </p:cNvPr>
          <p:cNvSpPr txBox="1"/>
          <p:nvPr/>
        </p:nvSpPr>
        <p:spPr>
          <a:xfrm>
            <a:off x="1372975" y="2353977"/>
            <a:ext cx="3781805" cy="267765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voy</a:t>
            </a:r>
            <a:r>
              <a:rPr lang="en-GB" sz="2800" dirty="0">
                <a:latin typeface="Comic Sans MS" panose="030F0702030302020204" pitchFamily="66" charset="0"/>
              </a:rPr>
              <a:t>      </a:t>
            </a:r>
            <a:r>
              <a:rPr lang="en-GB" sz="2400" i="1" dirty="0">
                <a:latin typeface="Comic Sans MS" panose="030F0702030302020204" pitchFamily="66" charset="0"/>
              </a:rPr>
              <a:t>(I am going)</a:t>
            </a:r>
          </a:p>
          <a:p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vas</a:t>
            </a:r>
            <a:r>
              <a:rPr lang="en-GB" sz="2800" dirty="0">
                <a:latin typeface="Comic Sans MS" panose="030F0702030302020204" pitchFamily="66" charset="0"/>
              </a:rPr>
              <a:t>      </a:t>
            </a:r>
            <a:r>
              <a:rPr lang="en-GB" sz="2400" i="1" dirty="0">
                <a:latin typeface="Comic Sans MS" panose="030F0702030302020204" pitchFamily="66" charset="0"/>
              </a:rPr>
              <a:t>(you are going) </a:t>
            </a:r>
            <a:endParaRPr lang="en-GB" sz="2800" i="1" dirty="0">
              <a:latin typeface="Comic Sans MS" panose="030F0702030302020204" pitchFamily="66" charset="0"/>
            </a:endParaRPr>
          </a:p>
          <a:p>
            <a:r>
              <a:rPr lang="en-GB" sz="28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</a:t>
            </a:r>
            <a:r>
              <a:rPr lang="en-GB" sz="2800" dirty="0">
                <a:latin typeface="Comic Sans MS" panose="030F0702030302020204" pitchFamily="66" charset="0"/>
              </a:rPr>
              <a:t>        </a:t>
            </a:r>
            <a:r>
              <a:rPr lang="en-GB" sz="2400" i="1" dirty="0">
                <a:latin typeface="Comic Sans MS" panose="030F0702030302020204" pitchFamily="66" charset="0"/>
              </a:rPr>
              <a:t>(he/she is going)</a:t>
            </a:r>
          </a:p>
          <a:p>
            <a:r>
              <a:rPr lang="en-GB" sz="28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vamos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400" i="1" dirty="0">
                <a:latin typeface="Comic Sans MS" panose="030F0702030302020204" pitchFamily="66" charset="0"/>
              </a:rPr>
              <a:t>(we are going)</a:t>
            </a:r>
          </a:p>
          <a:p>
            <a:r>
              <a:rPr lang="en-GB" sz="2800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vais</a:t>
            </a:r>
            <a:r>
              <a:rPr lang="en-GB" sz="2800" dirty="0">
                <a:latin typeface="Comic Sans MS" panose="030F0702030302020204" pitchFamily="66" charset="0"/>
              </a:rPr>
              <a:t>     </a:t>
            </a:r>
            <a:r>
              <a:rPr lang="en-GB" sz="2400" i="1" dirty="0">
                <a:latin typeface="Comic Sans MS" panose="030F0702030302020204" pitchFamily="66" charset="0"/>
              </a:rPr>
              <a:t>(you are going)</a:t>
            </a:r>
          </a:p>
          <a:p>
            <a:r>
              <a:rPr lang="en-GB" sz="2800" dirty="0">
                <a:highlight>
                  <a:srgbClr val="FFFF00"/>
                </a:highlight>
                <a:latin typeface="Comic Sans MS" panose="030F0702030302020204" pitchFamily="66" charset="0"/>
              </a:rPr>
              <a:t>van</a:t>
            </a:r>
            <a:r>
              <a:rPr lang="en-GB" sz="2800" dirty="0">
                <a:latin typeface="Comic Sans MS" panose="030F0702030302020204" pitchFamily="66" charset="0"/>
              </a:rPr>
              <a:t>      </a:t>
            </a:r>
            <a:r>
              <a:rPr lang="en-GB" sz="2400" i="1" dirty="0">
                <a:latin typeface="Comic Sans MS" panose="030F0702030302020204" pitchFamily="66" charset="0"/>
              </a:rPr>
              <a:t>(they are going)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120B5818-8ABC-406F-B822-68B6673145D3}"/>
              </a:ext>
            </a:extLst>
          </p:cNvPr>
          <p:cNvSpPr/>
          <p:nvPr/>
        </p:nvSpPr>
        <p:spPr>
          <a:xfrm>
            <a:off x="5401559" y="297180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B073D-77C4-41E6-9DB2-658CDD61F062}"/>
              </a:ext>
            </a:extLst>
          </p:cNvPr>
          <p:cNvSpPr txBox="1"/>
          <p:nvPr/>
        </p:nvSpPr>
        <p:spPr>
          <a:xfrm>
            <a:off x="6707284" y="3075057"/>
            <a:ext cx="419364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highlight>
                  <a:srgbClr val="00FFFF"/>
                </a:highlight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A12DC9B4-774B-4BA4-BF01-936E6F2D1217}"/>
              </a:ext>
            </a:extLst>
          </p:cNvPr>
          <p:cNvSpPr/>
          <p:nvPr/>
        </p:nvSpPr>
        <p:spPr>
          <a:xfrm>
            <a:off x="7519100" y="2971800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E366FF-C691-4E98-8A46-9F2FEE4EB0D1}"/>
              </a:ext>
            </a:extLst>
          </p:cNvPr>
          <p:cNvSpPr txBox="1"/>
          <p:nvPr/>
        </p:nvSpPr>
        <p:spPr>
          <a:xfrm>
            <a:off x="8590282" y="2973719"/>
            <a:ext cx="2470548" cy="218521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highlight>
                  <a:srgbClr val="00FF00"/>
                </a:highlight>
                <a:latin typeface="Comic Sans MS" panose="030F0702030302020204" pitchFamily="66" charset="0"/>
              </a:rPr>
              <a:t>Infinitive</a:t>
            </a:r>
          </a:p>
          <a:p>
            <a:r>
              <a:rPr lang="en-GB" sz="2400" i="1" dirty="0" err="1">
                <a:latin typeface="Comic Sans MS" panose="030F0702030302020204" pitchFamily="66" charset="0"/>
              </a:rPr>
              <a:t>eg.</a:t>
            </a:r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 err="1">
                <a:latin typeface="Comic Sans MS" panose="030F0702030302020204" pitchFamily="66" charset="0"/>
              </a:rPr>
              <a:t>comprar</a:t>
            </a:r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 err="1">
                <a:latin typeface="Comic Sans MS" panose="030F0702030302020204" pitchFamily="66" charset="0"/>
              </a:rPr>
              <a:t>jugar</a:t>
            </a:r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 err="1">
                <a:latin typeface="Comic Sans MS" panose="030F0702030302020204" pitchFamily="66" charset="0"/>
              </a:rPr>
              <a:t>ver</a:t>
            </a:r>
            <a:r>
              <a:rPr lang="en-GB" sz="2400" i="1" dirty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FD6ACF-9D77-4205-90E6-950046A42EF8}"/>
              </a:ext>
            </a:extLst>
          </p:cNvPr>
          <p:cNvSpPr txBox="1"/>
          <p:nvPr/>
        </p:nvSpPr>
        <p:spPr>
          <a:xfrm>
            <a:off x="584462" y="5594667"/>
            <a:ext cx="66367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>
                <a:latin typeface="Comic Sans MS" panose="030F0702030302020204" pitchFamily="66" charset="0"/>
              </a:rPr>
              <a:t>Voy</a:t>
            </a:r>
            <a:r>
              <a:rPr lang="en-GB" sz="2000" dirty="0">
                <a:latin typeface="Comic Sans MS" panose="030F0702030302020204" pitchFamily="66" charset="0"/>
              </a:rPr>
              <a:t> a </a:t>
            </a:r>
            <a:r>
              <a:rPr lang="en-GB" sz="2000" dirty="0" err="1">
                <a:latin typeface="Comic Sans MS" panose="030F0702030302020204" pitchFamily="66" charset="0"/>
              </a:rPr>
              <a:t>visitar</a:t>
            </a:r>
            <a:r>
              <a:rPr lang="en-GB" sz="2000" dirty="0">
                <a:latin typeface="Comic Sans MS" panose="030F0702030302020204" pitchFamily="66" charset="0"/>
              </a:rPr>
              <a:t> a mi primo = I am going to visit my cousin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Lola </a:t>
            </a:r>
            <a:r>
              <a:rPr lang="en-GB" sz="2000" dirty="0" err="1">
                <a:latin typeface="Comic Sans MS" panose="030F0702030302020204" pitchFamily="66" charset="0"/>
              </a:rPr>
              <a:t>va</a:t>
            </a:r>
            <a:r>
              <a:rPr lang="en-GB" sz="2000" dirty="0">
                <a:latin typeface="Comic Sans MS" panose="030F0702030302020204" pitchFamily="66" charset="0"/>
              </a:rPr>
              <a:t> a </a:t>
            </a:r>
            <a:r>
              <a:rPr lang="en-GB" sz="2000" dirty="0" err="1">
                <a:latin typeface="Comic Sans MS" panose="030F0702030302020204" pitchFamily="66" charset="0"/>
              </a:rPr>
              <a:t>cantar</a:t>
            </a:r>
            <a:r>
              <a:rPr lang="en-GB" sz="2000" dirty="0">
                <a:latin typeface="Comic Sans MS" panose="030F0702030302020204" pitchFamily="66" charset="0"/>
              </a:rPr>
              <a:t> = Lola is going to sing</a:t>
            </a:r>
          </a:p>
          <a:p>
            <a:r>
              <a:rPr lang="en-GB" sz="2000" dirty="0" err="1">
                <a:latin typeface="Comic Sans MS" panose="030F0702030302020204" pitchFamily="66" charset="0"/>
              </a:rPr>
              <a:t>Vamos</a:t>
            </a:r>
            <a:r>
              <a:rPr lang="en-GB" sz="2000" dirty="0">
                <a:latin typeface="Comic Sans MS" panose="030F0702030302020204" pitchFamily="66" charset="0"/>
              </a:rPr>
              <a:t> a </a:t>
            </a:r>
            <a:r>
              <a:rPr lang="en-GB" sz="2000" dirty="0" err="1">
                <a:latin typeface="Comic Sans MS" panose="030F0702030302020204" pitchFamily="66" charset="0"/>
              </a:rPr>
              <a:t>ver</a:t>
            </a:r>
            <a:r>
              <a:rPr lang="en-GB" sz="2000" dirty="0">
                <a:latin typeface="Comic Sans MS" panose="030F0702030302020204" pitchFamily="66" charset="0"/>
              </a:rPr>
              <a:t> la tele = we are going to watch TV.</a:t>
            </a:r>
          </a:p>
        </p:txBody>
      </p:sp>
    </p:spTree>
    <p:extLst>
      <p:ext uri="{BB962C8B-B14F-4D97-AF65-F5344CB8AC3E}">
        <p14:creationId xmlns:p14="http://schemas.microsoft.com/office/powerpoint/2010/main" val="16208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14455B-4706-457F-A9CA-7461F8BC3EEA}"/>
              </a:ext>
            </a:extLst>
          </p:cNvPr>
          <p:cNvSpPr txBox="1"/>
          <p:nvPr/>
        </p:nvSpPr>
        <p:spPr>
          <a:xfrm>
            <a:off x="452487" y="211924"/>
            <a:ext cx="104935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r>
              <a:rPr lang="en-GB" sz="2800" u="sng" dirty="0">
                <a:latin typeface="Comic Sans MS" panose="030F0702030302020204" pitchFamily="66" charset="0"/>
              </a:rPr>
              <a:t> </a:t>
            </a:r>
            <a:r>
              <a:rPr lang="en-GB" sz="2400" i="1" dirty="0">
                <a:latin typeface="Comic Sans MS" panose="030F0702030302020204" pitchFamily="66" charset="0"/>
              </a:rPr>
              <a:t>Complete the sentences with the correct form of the verb ‘</a:t>
            </a:r>
            <a:r>
              <a:rPr lang="en-GB" sz="2400" i="1" dirty="0" err="1">
                <a:latin typeface="Comic Sans MS" panose="030F0702030302020204" pitchFamily="66" charset="0"/>
              </a:rPr>
              <a:t>ir</a:t>
            </a:r>
            <a:r>
              <a:rPr lang="en-GB" sz="2400" i="1" dirty="0">
                <a:latin typeface="Comic Sans MS" panose="030F0702030302020204" pitchFamily="66" charset="0"/>
              </a:rPr>
              <a:t>’</a:t>
            </a: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 err="1">
                <a:latin typeface="Comic Sans MS" panose="030F0702030302020204" pitchFamily="66" charset="0"/>
              </a:rPr>
              <a:t>Ejemplo</a:t>
            </a:r>
            <a:r>
              <a:rPr lang="en-GB" sz="2400" i="1" dirty="0">
                <a:latin typeface="Comic Sans MS" panose="030F0702030302020204" pitchFamily="66" charset="0"/>
              </a:rPr>
              <a:t>: </a:t>
            </a:r>
            <a:r>
              <a:rPr lang="en-GB" sz="2400" i="1" dirty="0" err="1">
                <a:latin typeface="Comic Sans MS" panose="030F0702030302020204" pitchFamily="66" charset="0"/>
              </a:rPr>
              <a:t>Yo</a:t>
            </a:r>
            <a:r>
              <a:rPr lang="en-GB" sz="2400" i="1" dirty="0">
                <a:latin typeface="Comic Sans MS" panose="030F0702030302020204" pitchFamily="66" charset="0"/>
              </a:rPr>
              <a:t> </a:t>
            </a:r>
            <a:r>
              <a:rPr lang="en-GB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voy</a:t>
            </a:r>
            <a:r>
              <a:rPr lang="en-GB" sz="2400" i="1" dirty="0">
                <a:latin typeface="Comic Sans MS" panose="030F0702030302020204" pitchFamily="66" charset="0"/>
              </a:rPr>
              <a:t> a </a:t>
            </a:r>
            <a:r>
              <a:rPr lang="en-GB" sz="2400" i="1" dirty="0" err="1">
                <a:latin typeface="Comic Sans MS" panose="030F0702030302020204" pitchFamily="66" charset="0"/>
              </a:rPr>
              <a:t>nadar</a:t>
            </a:r>
            <a:r>
              <a:rPr lang="en-GB" sz="2400" i="1" dirty="0">
                <a:latin typeface="Comic Sans MS" panose="030F0702030302020204" pitchFamily="66" charset="0"/>
              </a:rPr>
              <a:t> </a:t>
            </a:r>
            <a:r>
              <a:rPr lang="en-GB" sz="2400" i="1" dirty="0" err="1">
                <a:latin typeface="Comic Sans MS" panose="030F0702030302020204" pitchFamily="66" charset="0"/>
              </a:rPr>
              <a:t>en</a:t>
            </a:r>
            <a:r>
              <a:rPr lang="en-GB" sz="2400" i="1" dirty="0">
                <a:latin typeface="Comic Sans MS" panose="030F0702030302020204" pitchFamily="66" charset="0"/>
              </a:rPr>
              <a:t> la piscina. 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6ACBF-D05E-4721-98F9-1CB7A3289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3" y="2202031"/>
            <a:ext cx="6102957" cy="292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C7ED1A-117E-4E54-85BD-3ABA308B6C74}"/>
              </a:ext>
            </a:extLst>
          </p:cNvPr>
          <p:cNvSpPr txBox="1"/>
          <p:nvPr/>
        </p:nvSpPr>
        <p:spPr>
          <a:xfrm>
            <a:off x="7164371" y="1469856"/>
            <a:ext cx="171567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b.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d.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EE0C8-0B1C-4055-8CA5-D4E0BF4E427E}"/>
              </a:ext>
            </a:extLst>
          </p:cNvPr>
          <p:cNvSpPr txBox="1"/>
          <p:nvPr/>
        </p:nvSpPr>
        <p:spPr>
          <a:xfrm>
            <a:off x="11344226" y="6111596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/5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B99726-622D-494F-A155-D51ED03DC5B5}"/>
              </a:ext>
            </a:extLst>
          </p:cNvPr>
          <p:cNvSpPr txBox="1"/>
          <p:nvPr/>
        </p:nvSpPr>
        <p:spPr>
          <a:xfrm>
            <a:off x="9421400" y="842104"/>
            <a:ext cx="267249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voy</a:t>
            </a:r>
            <a:r>
              <a:rPr lang="en-GB" dirty="0">
                <a:latin typeface="Comic Sans MS" panose="030F0702030302020204" pitchFamily="66" charset="0"/>
              </a:rPr>
              <a:t>      </a:t>
            </a:r>
            <a:r>
              <a:rPr lang="en-GB" sz="1600" i="1" dirty="0">
                <a:latin typeface="Comic Sans MS" panose="030F0702030302020204" pitchFamily="66" charset="0"/>
              </a:rPr>
              <a:t>(I am going)</a:t>
            </a:r>
          </a:p>
          <a:p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vas</a:t>
            </a:r>
            <a:r>
              <a:rPr lang="en-GB" dirty="0">
                <a:latin typeface="Comic Sans MS" panose="030F0702030302020204" pitchFamily="66" charset="0"/>
              </a:rPr>
              <a:t>      </a:t>
            </a:r>
            <a:r>
              <a:rPr lang="en-GB" sz="1600" i="1" dirty="0">
                <a:latin typeface="Comic Sans MS" panose="030F0702030302020204" pitchFamily="66" charset="0"/>
              </a:rPr>
              <a:t>(you are going) </a:t>
            </a:r>
            <a:endParaRPr lang="en-GB" i="1" dirty="0">
              <a:latin typeface="Comic Sans MS" panose="030F0702030302020204" pitchFamily="66" charset="0"/>
            </a:endParaRPr>
          </a:p>
          <a:p>
            <a:r>
              <a:rPr lang="en-GB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</a:t>
            </a:r>
            <a:r>
              <a:rPr lang="en-GB" dirty="0">
                <a:latin typeface="Comic Sans MS" panose="030F0702030302020204" pitchFamily="66" charset="0"/>
              </a:rPr>
              <a:t>        </a:t>
            </a:r>
            <a:r>
              <a:rPr lang="en-GB" sz="1600" i="1" dirty="0">
                <a:latin typeface="Comic Sans MS" panose="030F0702030302020204" pitchFamily="66" charset="0"/>
              </a:rPr>
              <a:t>(he/she is going)</a:t>
            </a:r>
          </a:p>
          <a:p>
            <a:r>
              <a:rPr lang="en-GB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vamos</a:t>
            </a:r>
            <a:r>
              <a:rPr lang="en-GB" dirty="0">
                <a:latin typeface="Comic Sans MS" panose="030F0702030302020204" pitchFamily="66" charset="0"/>
              </a:rPr>
              <a:t>  </a:t>
            </a:r>
            <a:r>
              <a:rPr lang="en-GB" sz="1600" i="1" dirty="0">
                <a:latin typeface="Comic Sans MS" panose="030F0702030302020204" pitchFamily="66" charset="0"/>
              </a:rPr>
              <a:t>(we are going)</a:t>
            </a:r>
          </a:p>
          <a:p>
            <a:r>
              <a:rPr lang="en-GB" dirty="0" err="1">
                <a:highlight>
                  <a:srgbClr val="FFFF00"/>
                </a:highlight>
                <a:latin typeface="Comic Sans MS" panose="030F0702030302020204" pitchFamily="66" charset="0"/>
              </a:rPr>
              <a:t>vais</a:t>
            </a:r>
            <a:r>
              <a:rPr lang="en-GB" dirty="0">
                <a:latin typeface="Comic Sans MS" panose="030F0702030302020204" pitchFamily="66" charset="0"/>
              </a:rPr>
              <a:t>     </a:t>
            </a:r>
            <a:r>
              <a:rPr lang="en-GB" sz="1600" i="1" dirty="0">
                <a:latin typeface="Comic Sans MS" panose="030F0702030302020204" pitchFamily="66" charset="0"/>
              </a:rPr>
              <a:t>(you are going)</a:t>
            </a:r>
          </a:p>
          <a:p>
            <a:r>
              <a:rPr lang="en-GB" dirty="0">
                <a:highlight>
                  <a:srgbClr val="FFFF00"/>
                </a:highlight>
                <a:latin typeface="Comic Sans MS" panose="030F0702030302020204" pitchFamily="66" charset="0"/>
              </a:rPr>
              <a:t>van</a:t>
            </a:r>
            <a:r>
              <a:rPr lang="en-GB" dirty="0">
                <a:latin typeface="Comic Sans MS" panose="030F0702030302020204" pitchFamily="66" charset="0"/>
              </a:rPr>
              <a:t>      </a:t>
            </a:r>
            <a:r>
              <a:rPr lang="en-GB" sz="1600" i="1" dirty="0">
                <a:latin typeface="Comic Sans MS" panose="030F0702030302020204" pitchFamily="66" charset="0"/>
              </a:rPr>
              <a:t>(they are going)</a:t>
            </a:r>
            <a:endParaRPr lang="en-GB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4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ED68C2-719E-4A3C-955C-0856452E0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6751" y="561596"/>
            <a:ext cx="1183849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Traduce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400" i="1" dirty="0">
                <a:latin typeface="Comic Sans MS" panose="030F0702030302020204" pitchFamily="66" charset="0"/>
              </a:rPr>
              <a:t>Can you now translate the sentences on the previous slide into English?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1860-95D5-433A-A724-8D69E568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6064"/>
            <a:ext cx="10515600" cy="39058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a.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b.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c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d.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e.</a:t>
            </a:r>
          </a:p>
          <a:p>
            <a:pPr marL="0" indent="0">
              <a:buNone/>
            </a:pPr>
            <a:r>
              <a:rPr lang="en-GB" sz="3600" dirty="0">
                <a:latin typeface="Comic Sans MS" panose="030F0702030302020204" pitchFamily="66" charset="0"/>
              </a:rPr>
              <a:t>f.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C7327-25C3-4CCD-AD23-353196CEB428}"/>
              </a:ext>
            </a:extLst>
          </p:cNvPr>
          <p:cNvSpPr txBox="1"/>
          <p:nvPr/>
        </p:nvSpPr>
        <p:spPr>
          <a:xfrm>
            <a:off x="11255604" y="6193410"/>
            <a:ext cx="506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/5</a:t>
            </a:r>
          </a:p>
        </p:txBody>
      </p:sp>
    </p:spTree>
    <p:extLst>
      <p:ext uri="{BB962C8B-B14F-4D97-AF65-F5344CB8AC3E}">
        <p14:creationId xmlns:p14="http://schemas.microsoft.com/office/powerpoint/2010/main" val="379290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53AA4-9B74-4499-B23B-C9E9695BA45B}"/>
              </a:ext>
            </a:extLst>
          </p:cNvPr>
          <p:cNvSpPr txBox="1"/>
          <p:nvPr/>
        </p:nvSpPr>
        <p:spPr>
          <a:xfrm>
            <a:off x="452487" y="211924"/>
            <a:ext cx="1107065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Escribir</a:t>
            </a:r>
            <a:r>
              <a:rPr lang="en-GB" sz="2800" dirty="0">
                <a:latin typeface="Comic Sans MS" panose="030F0702030302020204" pitchFamily="66" charset="0"/>
              </a:rPr>
              <a:t>    </a:t>
            </a:r>
            <a:r>
              <a:rPr lang="en-GB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Imagine: Lockdown is over! Life is returning to normal!</a:t>
            </a:r>
          </a:p>
          <a:p>
            <a:endParaRPr lang="en-GB" sz="2800" i="1" dirty="0">
              <a:latin typeface="Comic Sans MS" panose="030F0702030302020204" pitchFamily="66" charset="0"/>
            </a:endParaRP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Write a paragraph in Spanish about your plans for next weekend. </a:t>
            </a: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Mention;</a:t>
            </a: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omic Sans MS" panose="030F0702030302020204" pitchFamily="66" charset="0"/>
              </a:rPr>
              <a:t>At least </a:t>
            </a:r>
            <a:r>
              <a:rPr lang="en-GB" sz="2400" i="1" dirty="0">
                <a:highlight>
                  <a:srgbClr val="FFFF00"/>
                </a:highlight>
                <a:latin typeface="Comic Sans MS" panose="030F0702030302020204" pitchFamily="66" charset="0"/>
              </a:rPr>
              <a:t>5</a:t>
            </a:r>
            <a:r>
              <a:rPr lang="en-GB" sz="2400" i="1" dirty="0">
                <a:latin typeface="Comic Sans MS" panose="030F0702030302020204" pitchFamily="66" charset="0"/>
              </a:rPr>
              <a:t>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omic Sans MS" panose="030F0702030302020204" pitchFamily="66" charset="0"/>
              </a:rPr>
              <a:t>The </a:t>
            </a:r>
            <a:r>
              <a:rPr lang="en-GB" sz="2400" i="1" dirty="0">
                <a:highlight>
                  <a:srgbClr val="FFFF00"/>
                </a:highlight>
                <a:latin typeface="Comic Sans MS" panose="030F0702030302020204" pitchFamily="66" charset="0"/>
              </a:rPr>
              <a:t>days</a:t>
            </a:r>
            <a:r>
              <a:rPr lang="en-GB" sz="2400" i="1" dirty="0">
                <a:latin typeface="Comic Sans MS" panose="030F0702030302020204" pitchFamily="66" charset="0"/>
              </a:rPr>
              <a:t> when you are going to do these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latin typeface="Comic Sans MS" panose="030F0702030302020204" pitchFamily="66" charset="0"/>
              </a:rPr>
              <a:t>Your </a:t>
            </a:r>
            <a:r>
              <a:rPr lang="en-GB" sz="2400" i="1" dirty="0">
                <a:highlight>
                  <a:srgbClr val="FFFF00"/>
                </a:highlight>
                <a:latin typeface="Comic Sans MS" panose="030F0702030302020204" pitchFamily="66" charset="0"/>
              </a:rPr>
              <a:t>opinion on 3 </a:t>
            </a:r>
            <a:r>
              <a:rPr lang="en-GB" sz="2400" i="1" dirty="0">
                <a:latin typeface="Comic Sans MS" panose="030F0702030302020204" pitchFamily="66" charset="0"/>
              </a:rPr>
              <a:t>of these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highlight>
                  <a:srgbClr val="FFFF00"/>
                </a:highlight>
                <a:latin typeface="Comic Sans MS" panose="030F0702030302020204" pitchFamily="66" charset="0"/>
              </a:rPr>
              <a:t>2</a:t>
            </a:r>
            <a:r>
              <a:rPr lang="en-GB" sz="2400" i="1" dirty="0">
                <a:latin typeface="Comic Sans MS" panose="030F0702030302020204" pitchFamily="66" charset="0"/>
              </a:rPr>
              <a:t> people who you will do them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Ejemplo</a:t>
            </a:r>
            <a:r>
              <a:rPr lang="en-GB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: El </a:t>
            </a:r>
            <a:r>
              <a:rPr lang="en-GB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sábado</a:t>
            </a:r>
            <a:r>
              <a:rPr lang="ja-JP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ja-JP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voy</a:t>
            </a:r>
            <a:r>
              <a:rPr lang="ja-JP" altLang="en-U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a </a:t>
            </a:r>
            <a:r>
              <a:rPr lang="en-GB" altLang="ja-JP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ir</a:t>
            </a:r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al </a:t>
            </a:r>
            <a:r>
              <a:rPr lang="en-GB" altLang="ja-JP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parque</a:t>
            </a:r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con mi amigo Pepe. ¡</a:t>
            </a:r>
            <a:r>
              <a:rPr lang="en-GB" altLang="ja-JP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Va</a:t>
            </a:r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a ser </a:t>
            </a:r>
            <a:r>
              <a:rPr lang="en-GB" altLang="ja-JP" sz="2400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fantástico</a:t>
            </a:r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  <a:p>
            <a:r>
              <a:rPr lang="en-GB" altLang="ja-JP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  <a:endParaRPr lang="en-GB" sz="2400" i="1" dirty="0">
              <a:latin typeface="Comic Sans MS" panose="030F0702030302020204" pitchFamily="66" charset="0"/>
            </a:endParaRPr>
          </a:p>
          <a:p>
            <a:endParaRPr lang="en-GB" sz="2400" i="1" dirty="0">
              <a:latin typeface="Comic Sans MS" panose="030F0702030302020204" pitchFamily="66" charset="0"/>
            </a:endParaRPr>
          </a:p>
          <a:p>
            <a:r>
              <a:rPr lang="en-GB" sz="2400" i="1" dirty="0">
                <a:latin typeface="Comic Sans MS" panose="030F0702030302020204" pitchFamily="66" charset="0"/>
              </a:rPr>
              <a:t>						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84E3C-FE56-4BEA-B8A0-8F94D4E1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12881" y="857070"/>
            <a:ext cx="1128421" cy="11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0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F23A54-2BDF-49B2-B636-7FEC67CEC997}"/>
              </a:ext>
            </a:extLst>
          </p:cNvPr>
          <p:cNvSpPr txBox="1"/>
          <p:nvPr/>
        </p:nvSpPr>
        <p:spPr>
          <a:xfrm>
            <a:off x="1159497" y="980388"/>
            <a:ext cx="9709608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Mis planes para el </a:t>
            </a:r>
            <a:r>
              <a:rPr lang="en-GB" sz="2800" dirty="0" err="1">
                <a:latin typeface="Comic Sans MS" panose="030F0702030302020204" pitchFamily="66" charset="0"/>
              </a:rPr>
              <a:t>finde</a:t>
            </a:r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943CCC-4977-43B7-95BB-E5BBB5E0C458}"/>
              </a:ext>
            </a:extLst>
          </p:cNvPr>
          <p:cNvSpPr txBox="1"/>
          <p:nvPr/>
        </p:nvSpPr>
        <p:spPr>
          <a:xfrm>
            <a:off x="11217897" y="6149099"/>
            <a:ext cx="68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87197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2ADCC-A8FE-4F63-96D9-7AC3BA54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5" y="365125"/>
            <a:ext cx="11416645" cy="1325563"/>
          </a:xfrm>
        </p:spPr>
        <p:txBody>
          <a:bodyPr>
            <a:normAutofit/>
          </a:bodyPr>
          <a:lstStyle/>
          <a:p>
            <a:r>
              <a:rPr lang="en-GB" sz="2800" u="sng" dirty="0">
                <a:solidFill>
                  <a:srgbClr val="7030A0"/>
                </a:solidFill>
                <a:latin typeface="Comic Sans MS" panose="030F0702030302020204" pitchFamily="66" charset="0"/>
              </a:rPr>
              <a:t>Extension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400" i="1" dirty="0">
                <a:latin typeface="Comic Sans MS" panose="030F0702030302020204" pitchFamily="66" charset="0"/>
              </a:rPr>
              <a:t>Read the text about Camilla’s plans for the weekend in her home 		town of La Habana. Then match up the sentence halves  </a:t>
            </a:r>
            <a:endParaRPr lang="en-GB" sz="2800" i="1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92170A-05C7-4C9C-AB33-026234DE5A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784" y="1411065"/>
            <a:ext cx="4259115" cy="5328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C6379-710D-4B87-B8F6-F2ED6D140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80" y="2030353"/>
            <a:ext cx="4815002" cy="32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9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6AE31-6A6A-42C0-9C18-28B2DDD5CE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E70F98-92F0-4978-8DBE-70128156A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AB65C1-5453-4799-A293-91E006C4C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485</Words>
  <Application>Microsoft Office PowerPoint</Application>
  <PresentationFormat>Widescreen</PresentationFormat>
  <Paragraphs>95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                                                                        Term 6 lesson 6</vt:lpstr>
      <vt:lpstr>PowerPoint Presentation</vt:lpstr>
      <vt:lpstr>PowerPoint Presentation</vt:lpstr>
      <vt:lpstr>PowerPoint Presentation</vt:lpstr>
      <vt:lpstr>PowerPoint Presentation</vt:lpstr>
      <vt:lpstr>Traduce Can you now translate the sentences on the previous slide into English?</vt:lpstr>
      <vt:lpstr>PowerPoint Presentation</vt:lpstr>
      <vt:lpstr>PowerPoint Presentation</vt:lpstr>
      <vt:lpstr>Extension  Read the text about Camilla’s plans for the weekend in her home   town of La Habana. Then match up the sentence halves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6 lesson 5</dc:title>
  <dc:creator>Robert &amp; Jackie king</dc:creator>
  <cp:lastModifiedBy>Toni-Louise</cp:lastModifiedBy>
  <cp:revision>12</cp:revision>
  <dcterms:created xsi:type="dcterms:W3CDTF">2020-06-12T12:13:47Z</dcterms:created>
  <dcterms:modified xsi:type="dcterms:W3CDTF">2020-06-22T15:17:33Z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