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61" r:id="rId5"/>
    <p:sldId id="263" r:id="rId6"/>
    <p:sldId id="262" r:id="rId7"/>
    <p:sldId id="264" r:id="rId8"/>
    <p:sldId id="265" r:id="rId9"/>
    <p:sldId id="266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1D5E643-9851-BBD1-3908-DDDEB8EF5F63}" v="2" dt="2020-06-12T09:31:43.31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>
      <p:cViewPr varScale="1">
        <p:scale>
          <a:sx n="72" d="100"/>
          <a:sy n="72" d="100"/>
        </p:scale>
        <p:origin x="57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microsoft.com/office/2015/10/relationships/revisionInfo" Target="revisionInfo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AB9CA6-6EA3-42B8-98B9-C01158965CC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FE33CF5-2F7A-4A41-87BF-2450601ECBE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230BD09-FE89-442A-B5B8-0E94686A63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9F419D-C720-4924-8510-0A9843243C62}" type="datetimeFigureOut">
              <a:rPr lang="en-GB" smtClean="0"/>
              <a:t>22/06/2020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E45092B-A27F-4759-B395-CD1123503B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41889C3-EC36-40CB-8A6E-48457654FD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4AB829-89A1-417B-B049-492DE1FBA3F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368560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AD0590-F78C-4CD5-ABCE-31F989EF02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F472039-1785-4BE7-B11E-1819E57CFA1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8D775B-CF10-4EB6-AB37-A5D8EB4213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9F419D-C720-4924-8510-0A9843243C62}" type="datetimeFigureOut">
              <a:rPr lang="en-GB" smtClean="0"/>
              <a:t>22/06/2020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59DA9C3-C373-4FCB-A0A5-FD57FB62A3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35BEAA4-9836-4520-89E1-DE643520D3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4AB829-89A1-417B-B049-492DE1FBA3F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365999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85FA1C5-2635-4B16-BDD4-EA580C1A818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005D676-A4C2-466D-9BD4-CB205DA8BE1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A5B42CB-3EA9-4A14-BE0A-E3397FB38A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9F419D-C720-4924-8510-0A9843243C62}" type="datetimeFigureOut">
              <a:rPr lang="en-GB" smtClean="0"/>
              <a:t>22/06/2020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F9E0680-A607-4606-96BF-EC4A028432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A41BFD0-A397-49E6-850A-D913DA150A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4AB829-89A1-417B-B049-492DE1FBA3F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344172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E0217C-0182-4155-9025-2888CE928F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75443D-7E61-453F-900B-144FEE046F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1AC0C70-B6C5-4E33-BBEF-D1A88D1EC0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9F419D-C720-4924-8510-0A9843243C62}" type="datetimeFigureOut">
              <a:rPr lang="en-GB" smtClean="0"/>
              <a:t>22/06/2020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B499C7-F4A1-4D90-A9E3-53AE0262BC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2D1C6ED-CBEE-4489-B58F-ACDD0CBF28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4AB829-89A1-417B-B049-492DE1FBA3F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510829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37D418-54CE-481B-AE74-4D68456E02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7D260C4-CFE3-4DC3-A239-C144A946166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DC85A36-C122-40E6-A695-4C8A7194E0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9F419D-C720-4924-8510-0A9843243C62}" type="datetimeFigureOut">
              <a:rPr lang="en-GB" smtClean="0"/>
              <a:t>22/06/2020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22DE00E-016C-4578-A36A-EE21CBE814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31515A6-D219-43A5-8156-A1E221440C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4AB829-89A1-417B-B049-492DE1FBA3F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80903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865676-38DE-41A7-B706-CECB6A952A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8C92B6-5C0A-4F89-BE0B-4E25015FA1C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A0D4826-0B39-4F02-A52B-03048904C6B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B627605-6CC1-4241-B4E2-A2507EDAE4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9F419D-C720-4924-8510-0A9843243C62}" type="datetimeFigureOut">
              <a:rPr lang="en-GB" smtClean="0"/>
              <a:t>22/06/2020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7200A78-41CA-4BB8-B59C-789C3E4F1B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9868C71-3977-40D4-9121-39BDF34671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4AB829-89A1-417B-B049-492DE1FBA3F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361986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0034F0-84FB-4048-AFC6-316472BB8F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8610247-27CD-4214-BB3B-F36938D10FE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46F330D-697A-48AC-947A-10B2D3C776E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7547071-6529-4A13-B689-35328E69C28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6B3D8F1-1053-4ABD-A54E-F9658A59780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27ED874-087E-4DD9-A8CE-0B202BE4CB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9F419D-C720-4924-8510-0A9843243C62}" type="datetimeFigureOut">
              <a:rPr lang="en-GB" smtClean="0"/>
              <a:t>22/06/2020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3F73508-E880-40D4-8BE5-EE70E0858E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FBA53DA-D6CF-4CFF-BBAD-74FC49B027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4AB829-89A1-417B-B049-492DE1FBA3F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97648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7157E1-78ED-461D-B28A-914375A055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952D011-085D-447A-8723-4BB4D3C4C5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9F419D-C720-4924-8510-0A9843243C62}" type="datetimeFigureOut">
              <a:rPr lang="en-GB" smtClean="0"/>
              <a:t>22/06/2020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E299C7F-A2BA-4998-A87E-4C46E2925D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4E7B332-1E00-4E69-818D-3843CA747C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4AB829-89A1-417B-B049-492DE1FBA3F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434050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E3F9259-B92F-405A-BA0C-32AE79E6A6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9F419D-C720-4924-8510-0A9843243C62}" type="datetimeFigureOut">
              <a:rPr lang="en-GB" smtClean="0"/>
              <a:t>22/06/2020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ECAC5E3-13B9-4376-9E1B-9EA4CEC1B7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61C4F87-0FF1-448E-9C47-136452A389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4AB829-89A1-417B-B049-492DE1FBA3F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207588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865C0A-1645-4199-90E1-EC204776ED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14310C-77B3-409F-BE1E-43815B1FA1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4E1E82C-4690-40B7-84C9-1C7925F2CB2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8E9B7A0-F54E-4ED9-96DE-E8FA47E5DB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9F419D-C720-4924-8510-0A9843243C62}" type="datetimeFigureOut">
              <a:rPr lang="en-GB" smtClean="0"/>
              <a:t>22/06/2020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2874938-9EC6-4D4C-91C4-16E73A77CE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FC34419-E910-4C79-AAE2-9023EB52BF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4AB829-89A1-417B-B049-492DE1FBA3F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296515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595180-53A9-489F-A118-3B777EF334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3EFEE33-68F0-4417-8070-CB670C1D8DA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24E28D6-1C4B-48CA-B10C-3BCDF87CD39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48F0E1D-A42C-4434-86AC-2E0C76768A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9F419D-C720-4924-8510-0A9843243C62}" type="datetimeFigureOut">
              <a:rPr lang="en-GB" smtClean="0"/>
              <a:t>22/06/2020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A5C9246-0C02-42B8-B121-811763E009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1D4B320-8FF3-49D5-AD6C-A8C60A7FAC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4AB829-89A1-417B-B049-492DE1FBA3F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910312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pct10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452F766-7C7F-41D1-A499-C497744BC0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4ACC6FE-59A5-48AA-AA5D-20B90F8399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25F0911-B03E-419B-955A-B0BCD875AF3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9F419D-C720-4924-8510-0A9843243C62}" type="datetimeFigureOut">
              <a:rPr lang="en-GB" smtClean="0"/>
              <a:t>22/06/2020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FD03074-EAE6-4227-9BEB-49C9D97652F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0CEC3AB-9DF5-48F1-9C57-3248F8BD0CD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4AB829-89A1-417B-B049-492DE1FBA3F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680185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foottalk.blogspot.com/2005/11/dating-old-shoes.html" TargetMode="External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71FC19BF-1665-487A-BBF4-8F32D10C7BDF}"/>
              </a:ext>
            </a:extLst>
          </p:cNvPr>
          <p:cNvSpPr/>
          <p:nvPr/>
        </p:nvSpPr>
        <p:spPr>
          <a:xfrm>
            <a:off x="8679872" y="676062"/>
            <a:ext cx="306686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u="sng" dirty="0">
                <a:latin typeface="Comic Sans MS"/>
              </a:rPr>
              <a:t>Term 6 Lesson 4</a:t>
            </a:r>
            <a:r>
              <a:rPr lang="en-US" sz="2800" dirty="0">
                <a:latin typeface="Comic Sans MS"/>
              </a:rPr>
              <a:t> </a:t>
            </a:r>
          </a:p>
        </p:txBody>
      </p:sp>
      <p:pic>
        <p:nvPicPr>
          <p:cNvPr id="7" name="Picture 4" descr="A picture containing drawing&#10;&#10;Description generated with very high confidence">
            <a:extLst>
              <a:ext uri="{FF2B5EF4-FFF2-40B4-BE49-F238E27FC236}">
                <a16:creationId xmlns:a16="http://schemas.microsoft.com/office/drawing/2014/main" id="{EBBC229B-4AE6-4531-8594-3A5C29A8F68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5166" y="591108"/>
            <a:ext cx="1811300" cy="1216347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2E6F77AC-55FC-4C4E-9F04-07AE624CD41F}"/>
              </a:ext>
            </a:extLst>
          </p:cNvPr>
          <p:cNvSpPr txBox="1"/>
          <p:nvPr/>
        </p:nvSpPr>
        <p:spPr>
          <a:xfrm>
            <a:off x="576051" y="2071952"/>
            <a:ext cx="11303197" cy="181588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800" dirty="0">
                <a:latin typeface="Comic Sans MS"/>
              </a:rPr>
              <a:t>		</a:t>
            </a:r>
            <a:endParaRPr lang="en-US" sz="2800" u="sng" dirty="0">
              <a:latin typeface="Comic Sans MS"/>
            </a:endParaRPr>
          </a:p>
          <a:p>
            <a:endParaRPr lang="en-US" sz="2800" u="sng" dirty="0">
              <a:latin typeface="Comic Sans MS"/>
              <a:cs typeface="Calibri"/>
            </a:endParaRPr>
          </a:p>
          <a:p>
            <a:r>
              <a:rPr lang="en-US" sz="2800" u="sng" dirty="0">
                <a:latin typeface="Comic Sans MS"/>
                <a:cs typeface="Calibri"/>
              </a:rPr>
              <a:t>LO</a:t>
            </a:r>
            <a:r>
              <a:rPr lang="en-US" sz="2800" dirty="0">
                <a:latin typeface="Comic Sans MS"/>
                <a:cs typeface="Calibri"/>
              </a:rPr>
              <a:t>: to learn from feedback</a:t>
            </a:r>
          </a:p>
          <a:p>
            <a:r>
              <a:rPr lang="en-US" sz="2800" dirty="0">
                <a:latin typeface="Comic Sans MS"/>
                <a:cs typeface="Calibri"/>
              </a:rPr>
              <a:t>       to find out about shops in Spain 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68D563F8-C662-4B4F-BAD1-E4CB424597FD}"/>
              </a:ext>
            </a:extLst>
          </p:cNvPr>
          <p:cNvSpPr/>
          <p:nvPr/>
        </p:nvSpPr>
        <p:spPr>
          <a:xfrm>
            <a:off x="10494780" y="6091229"/>
            <a:ext cx="128592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  <a:latin typeface="Comic Sans MS"/>
                <a:cs typeface="Calibri"/>
              </a:rPr>
              <a:t>(  /25)</a:t>
            </a:r>
          </a:p>
        </p:txBody>
      </p:sp>
    </p:spTree>
    <p:extLst>
      <p:ext uri="{BB962C8B-B14F-4D97-AF65-F5344CB8AC3E}">
        <p14:creationId xmlns:p14="http://schemas.microsoft.com/office/powerpoint/2010/main" val="13777031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8EC1856E-22BB-4E3D-AAC6-2FD9CE6C5358}"/>
              </a:ext>
            </a:extLst>
          </p:cNvPr>
          <p:cNvSpPr txBox="1"/>
          <p:nvPr/>
        </p:nvSpPr>
        <p:spPr>
          <a:xfrm>
            <a:off x="673730" y="824886"/>
            <a:ext cx="11054238" cy="4832092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sz="3200" u="sng" dirty="0">
                <a:latin typeface="Comic Sans MS" panose="030F0702030302020204" pitchFamily="66" charset="0"/>
              </a:rPr>
              <a:t>FEEDBACK</a:t>
            </a:r>
          </a:p>
          <a:p>
            <a:endParaRPr lang="en-GB" dirty="0">
              <a:latin typeface="Comic Sans MS" panose="030F0702030302020204" pitchFamily="66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000" dirty="0">
                <a:latin typeface="Comic Sans MS" panose="030F0702030302020204" pitchFamily="66" charset="0"/>
              </a:rPr>
              <a:t>It is an important part of your learning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2000" dirty="0">
              <a:latin typeface="Comic Sans MS" panose="030F0702030302020204" pitchFamily="66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000" dirty="0">
                <a:latin typeface="Comic Sans MS" panose="030F0702030302020204" pitchFamily="66" charset="0"/>
              </a:rPr>
              <a:t>Take time to read my comments (WWW and EBI in the feedback box on Teams)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2000" dirty="0">
              <a:latin typeface="Comic Sans MS" panose="030F0702030302020204" pitchFamily="66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000" dirty="0">
                <a:latin typeface="Comic Sans MS" panose="030F0702030302020204" pitchFamily="66" charset="0"/>
              </a:rPr>
              <a:t>Look at my corrections on your work;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2000" dirty="0">
              <a:latin typeface="Comic Sans MS" panose="030F0702030302020204" pitchFamily="66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000" dirty="0">
                <a:solidFill>
                  <a:schemeClr val="accent2"/>
                </a:solidFill>
                <a:latin typeface="Comic Sans MS" panose="030F0702030302020204" pitchFamily="66" charset="0"/>
              </a:rPr>
              <a:t>Orange – your mistakes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000" dirty="0">
                <a:solidFill>
                  <a:srgbClr val="FF0000"/>
                </a:solidFill>
                <a:latin typeface="Comic Sans MS" panose="030F0702030302020204" pitchFamily="66" charset="0"/>
              </a:rPr>
              <a:t>Red – my corrections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2000" dirty="0">
              <a:solidFill>
                <a:srgbClr val="FF0000"/>
              </a:solidFill>
              <a:latin typeface="Comic Sans MS" panose="030F0702030302020204" pitchFamily="66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000" dirty="0">
                <a:latin typeface="Comic Sans MS" panose="030F0702030302020204" pitchFamily="66" charset="0"/>
              </a:rPr>
              <a:t>Complete your NTIW comments and return ( answer a question, do corrections, add more details/opinions etc.)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2000" dirty="0">
              <a:latin typeface="Comic Sans MS" panose="030F0702030302020204" pitchFamily="66" charset="0"/>
            </a:endParaRPr>
          </a:p>
          <a:p>
            <a:endParaRPr lang="en-GB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565570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084548A1-F420-4189-B59D-0B1EFFD8C2D3}"/>
              </a:ext>
            </a:extLst>
          </p:cNvPr>
          <p:cNvSpPr txBox="1"/>
          <p:nvPr/>
        </p:nvSpPr>
        <p:spPr>
          <a:xfrm>
            <a:off x="1846733" y="1370397"/>
            <a:ext cx="7917552" cy="501675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GB" sz="2000" dirty="0">
                <a:latin typeface="Comic Sans MS" panose="030F0702030302020204" pitchFamily="66" charset="0"/>
              </a:rPr>
              <a:t>1. Does the colour go before or after the item of clothing? (1) </a:t>
            </a:r>
          </a:p>
          <a:p>
            <a:endParaRPr lang="en-GB" sz="2000" dirty="0">
              <a:latin typeface="Comic Sans MS" panose="030F0702030302020204" pitchFamily="66" charset="0"/>
            </a:endParaRPr>
          </a:p>
          <a:p>
            <a:r>
              <a:rPr lang="en-GB" sz="2000" dirty="0">
                <a:latin typeface="Comic Sans MS" panose="030F0702030302020204" pitchFamily="66" charset="0"/>
              </a:rPr>
              <a:t>2. What is the difference between </a:t>
            </a:r>
            <a:r>
              <a:rPr lang="en-GB" sz="2000" i="1" dirty="0">
                <a:solidFill>
                  <a:srgbClr val="7030A0"/>
                </a:solidFill>
                <a:latin typeface="Comic Sans MS" panose="030F0702030302020204" pitchFamily="66" charset="0"/>
              </a:rPr>
              <a:t>un</a:t>
            </a:r>
            <a:r>
              <a:rPr lang="en-GB" sz="2000" dirty="0">
                <a:latin typeface="Comic Sans MS" panose="030F0702030302020204" pitchFamily="66" charset="0"/>
              </a:rPr>
              <a:t> and </a:t>
            </a:r>
            <a:r>
              <a:rPr lang="en-GB" sz="2000" i="1" dirty="0">
                <a:solidFill>
                  <a:srgbClr val="7030A0"/>
                </a:solidFill>
                <a:latin typeface="Comic Sans MS" panose="030F0702030302020204" pitchFamily="66" charset="0"/>
              </a:rPr>
              <a:t>el</a:t>
            </a:r>
            <a:r>
              <a:rPr lang="en-GB" sz="2000" dirty="0">
                <a:latin typeface="Comic Sans MS" panose="030F0702030302020204" pitchFamily="66" charset="0"/>
              </a:rPr>
              <a:t>? (2)</a:t>
            </a:r>
          </a:p>
          <a:p>
            <a:endParaRPr lang="en-GB" sz="2000" dirty="0">
              <a:latin typeface="Comic Sans MS" panose="030F0702030302020204" pitchFamily="66" charset="0"/>
            </a:endParaRPr>
          </a:p>
          <a:p>
            <a:r>
              <a:rPr lang="en-GB" sz="2000" dirty="0">
                <a:latin typeface="Comic Sans MS" panose="030F0702030302020204" pitchFamily="66" charset="0"/>
              </a:rPr>
              <a:t>3. Name the 4 definite articles. (4)</a:t>
            </a:r>
          </a:p>
          <a:p>
            <a:endParaRPr lang="en-GB" sz="2000" dirty="0">
              <a:latin typeface="Comic Sans MS" panose="030F0702030302020204" pitchFamily="66" charset="0"/>
            </a:endParaRPr>
          </a:p>
          <a:p>
            <a:r>
              <a:rPr lang="en-GB" sz="2000" dirty="0">
                <a:latin typeface="Comic Sans MS" panose="030F0702030302020204" pitchFamily="66" charset="0"/>
              </a:rPr>
              <a:t>4. Name the 4 indefinite articles.  (4)</a:t>
            </a:r>
          </a:p>
          <a:p>
            <a:endParaRPr lang="en-GB" sz="2000" dirty="0">
              <a:latin typeface="Comic Sans MS" panose="030F0702030302020204" pitchFamily="66" charset="0"/>
            </a:endParaRPr>
          </a:p>
          <a:p>
            <a:r>
              <a:rPr lang="en-GB" sz="2000" dirty="0">
                <a:latin typeface="Comic Sans MS" panose="030F0702030302020204" pitchFamily="66" charset="0"/>
              </a:rPr>
              <a:t>5. What do the words </a:t>
            </a:r>
            <a:r>
              <a:rPr lang="en-GB" sz="2000" dirty="0">
                <a:solidFill>
                  <a:srgbClr val="7030A0"/>
                </a:solidFill>
                <a:latin typeface="Comic Sans MS" panose="030F0702030302020204" pitchFamily="66" charset="0"/>
              </a:rPr>
              <a:t>singular</a:t>
            </a:r>
            <a:r>
              <a:rPr lang="en-GB" sz="2000" dirty="0">
                <a:latin typeface="Comic Sans MS" panose="030F0702030302020204" pitchFamily="66" charset="0"/>
              </a:rPr>
              <a:t> and </a:t>
            </a:r>
            <a:r>
              <a:rPr lang="en-GB" sz="2000" dirty="0">
                <a:solidFill>
                  <a:srgbClr val="7030A0"/>
                </a:solidFill>
                <a:latin typeface="Comic Sans MS" panose="030F0702030302020204" pitchFamily="66" charset="0"/>
              </a:rPr>
              <a:t>plural </a:t>
            </a:r>
            <a:r>
              <a:rPr lang="en-GB" sz="2000" dirty="0">
                <a:latin typeface="Comic Sans MS" panose="030F0702030302020204" pitchFamily="66" charset="0"/>
              </a:rPr>
              <a:t>mean? (2)</a:t>
            </a:r>
          </a:p>
          <a:p>
            <a:endParaRPr lang="en-GB" sz="2000" dirty="0">
              <a:latin typeface="Comic Sans MS" panose="030F0702030302020204" pitchFamily="66" charset="0"/>
            </a:endParaRPr>
          </a:p>
          <a:p>
            <a:r>
              <a:rPr lang="en-GB" sz="2000" dirty="0">
                <a:latin typeface="Comic Sans MS" panose="030F0702030302020204" pitchFamily="66" charset="0"/>
              </a:rPr>
              <a:t>6. How do you make a noun plural? (1)</a:t>
            </a:r>
          </a:p>
          <a:p>
            <a:endParaRPr lang="en-GB" sz="2000" dirty="0">
              <a:latin typeface="Comic Sans MS" panose="030F0702030302020204" pitchFamily="66" charset="0"/>
            </a:endParaRPr>
          </a:p>
          <a:p>
            <a:r>
              <a:rPr lang="en-GB" sz="2000" dirty="0">
                <a:latin typeface="Comic Sans MS" panose="030F0702030302020204" pitchFamily="66" charset="0"/>
              </a:rPr>
              <a:t>7. What does </a:t>
            </a:r>
            <a:r>
              <a:rPr lang="en-GB" sz="2000" dirty="0">
                <a:solidFill>
                  <a:srgbClr val="7030A0"/>
                </a:solidFill>
                <a:latin typeface="Comic Sans MS" panose="030F0702030302020204" pitchFamily="66" charset="0"/>
              </a:rPr>
              <a:t>gender</a:t>
            </a:r>
            <a:r>
              <a:rPr lang="en-GB" sz="2000" dirty="0">
                <a:latin typeface="Comic Sans MS" panose="030F0702030302020204" pitchFamily="66" charset="0"/>
              </a:rPr>
              <a:t> mean? (1)</a:t>
            </a:r>
          </a:p>
          <a:p>
            <a:endParaRPr lang="en-GB" sz="2000" dirty="0">
              <a:latin typeface="Comic Sans MS" panose="030F0702030302020204" pitchFamily="66" charset="0"/>
            </a:endParaRPr>
          </a:p>
          <a:p>
            <a:r>
              <a:rPr lang="en-GB" sz="2000" dirty="0">
                <a:latin typeface="Comic Sans MS" panose="030F0702030302020204" pitchFamily="66" charset="0"/>
              </a:rPr>
              <a:t>8. What does </a:t>
            </a:r>
            <a:r>
              <a:rPr lang="en-GB" sz="2000" dirty="0">
                <a:solidFill>
                  <a:srgbClr val="7030A0"/>
                </a:solidFill>
                <a:latin typeface="Comic Sans MS" panose="030F0702030302020204" pitchFamily="66" charset="0"/>
              </a:rPr>
              <a:t>‘make the adjective agree with the noun’ </a:t>
            </a:r>
            <a:r>
              <a:rPr lang="en-GB" sz="2000" dirty="0">
                <a:latin typeface="Comic Sans MS" panose="030F0702030302020204" pitchFamily="66" charset="0"/>
              </a:rPr>
              <a:t>mean? (2)</a:t>
            </a:r>
          </a:p>
          <a:p>
            <a:endParaRPr lang="en-GB" sz="2000" dirty="0">
              <a:latin typeface="Comic Sans MS" panose="030F0702030302020204" pitchFamily="66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1BD3B8E-82A0-4241-8D37-035D36D7BC2B}"/>
              </a:ext>
            </a:extLst>
          </p:cNvPr>
          <p:cNvSpPr/>
          <p:nvPr/>
        </p:nvSpPr>
        <p:spPr>
          <a:xfrm>
            <a:off x="4479126" y="195854"/>
            <a:ext cx="1819729" cy="92333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QUIZ!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CC7462E5-0619-4EDC-8A63-1D460A871511}"/>
              </a:ext>
            </a:extLst>
          </p:cNvPr>
          <p:cNvSpPr txBox="1"/>
          <p:nvPr/>
        </p:nvSpPr>
        <p:spPr>
          <a:xfrm>
            <a:off x="11142482" y="6052008"/>
            <a:ext cx="5084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/17</a:t>
            </a:r>
          </a:p>
        </p:txBody>
      </p:sp>
    </p:spTree>
    <p:extLst>
      <p:ext uri="{BB962C8B-B14F-4D97-AF65-F5344CB8AC3E}">
        <p14:creationId xmlns:p14="http://schemas.microsoft.com/office/powerpoint/2010/main" val="13608134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4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4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084548A1-F420-4189-B59D-0B1EFFD8C2D3}"/>
              </a:ext>
            </a:extLst>
          </p:cNvPr>
          <p:cNvSpPr txBox="1"/>
          <p:nvPr/>
        </p:nvSpPr>
        <p:spPr>
          <a:xfrm>
            <a:off x="214600" y="942520"/>
            <a:ext cx="11521769" cy="532453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457200" indent="-457200">
              <a:buAutoNum type="arabicPeriod"/>
            </a:pPr>
            <a:r>
              <a:rPr lang="en-GB" sz="2000" dirty="0">
                <a:latin typeface="Comic Sans MS" panose="030F0702030302020204" pitchFamily="66" charset="0"/>
              </a:rPr>
              <a:t>Does the colour go before or after the item of clothing?  </a:t>
            </a:r>
          </a:p>
          <a:p>
            <a:r>
              <a:rPr lang="en-GB" sz="2000" dirty="0">
                <a:solidFill>
                  <a:srgbClr val="FF0000"/>
                </a:solidFill>
                <a:latin typeface="Comic Sans MS" panose="030F0702030302020204" pitchFamily="66" charset="0"/>
              </a:rPr>
              <a:t>     After </a:t>
            </a:r>
            <a:r>
              <a:rPr lang="en-GB" sz="2000" dirty="0" err="1">
                <a:solidFill>
                  <a:srgbClr val="FF0000"/>
                </a:solidFill>
                <a:latin typeface="Comic Sans MS" panose="030F0702030302020204" pitchFamily="66" charset="0"/>
              </a:rPr>
              <a:t>eg.</a:t>
            </a:r>
            <a:r>
              <a:rPr lang="en-GB" sz="2000" dirty="0">
                <a:solidFill>
                  <a:srgbClr val="FF0000"/>
                </a:solidFill>
                <a:latin typeface="Comic Sans MS" panose="030F0702030302020204" pitchFamily="66" charset="0"/>
              </a:rPr>
              <a:t> Un </a:t>
            </a:r>
            <a:r>
              <a:rPr lang="en-GB" sz="2000" dirty="0" err="1">
                <a:solidFill>
                  <a:srgbClr val="FF0000"/>
                </a:solidFill>
                <a:latin typeface="Comic Sans MS" panose="030F0702030302020204" pitchFamily="66" charset="0"/>
              </a:rPr>
              <a:t>vestido</a:t>
            </a:r>
            <a:r>
              <a:rPr lang="en-GB" sz="2000" dirty="0">
                <a:solidFill>
                  <a:srgbClr val="FF0000"/>
                </a:solidFill>
                <a:latin typeface="Comic Sans MS" panose="030F0702030302020204" pitchFamily="66" charset="0"/>
              </a:rPr>
              <a:t> negro   </a:t>
            </a:r>
          </a:p>
          <a:p>
            <a:r>
              <a:rPr lang="en-GB" sz="2000" dirty="0">
                <a:latin typeface="Comic Sans MS" panose="030F0702030302020204" pitchFamily="66" charset="0"/>
              </a:rPr>
              <a:t>2. What is the difference between </a:t>
            </a:r>
            <a:r>
              <a:rPr lang="en-GB" sz="2000" i="1" dirty="0">
                <a:solidFill>
                  <a:srgbClr val="7030A0"/>
                </a:solidFill>
                <a:latin typeface="Comic Sans MS" panose="030F0702030302020204" pitchFamily="66" charset="0"/>
              </a:rPr>
              <a:t>un</a:t>
            </a:r>
            <a:r>
              <a:rPr lang="en-GB" sz="2000" dirty="0">
                <a:latin typeface="Comic Sans MS" panose="030F0702030302020204" pitchFamily="66" charset="0"/>
              </a:rPr>
              <a:t> and </a:t>
            </a:r>
            <a:r>
              <a:rPr lang="en-GB" sz="2000" i="1" dirty="0">
                <a:solidFill>
                  <a:srgbClr val="7030A0"/>
                </a:solidFill>
                <a:latin typeface="Comic Sans MS" panose="030F0702030302020204" pitchFamily="66" charset="0"/>
              </a:rPr>
              <a:t>el</a:t>
            </a:r>
            <a:r>
              <a:rPr lang="en-GB" sz="2000" dirty="0">
                <a:latin typeface="Comic Sans MS" panose="030F0702030302020204" pitchFamily="66" charset="0"/>
              </a:rPr>
              <a:t>?  </a:t>
            </a:r>
            <a:endParaRPr lang="en-GB" sz="2000" dirty="0">
              <a:solidFill>
                <a:srgbClr val="FF0000"/>
              </a:solidFill>
              <a:latin typeface="Comic Sans MS" panose="030F0702030302020204" pitchFamily="66" charset="0"/>
            </a:endParaRPr>
          </a:p>
          <a:p>
            <a:r>
              <a:rPr lang="en-GB" sz="2000" dirty="0">
                <a:latin typeface="Comic Sans MS" panose="030F0702030302020204" pitchFamily="66" charset="0"/>
              </a:rPr>
              <a:t>     </a:t>
            </a:r>
            <a:r>
              <a:rPr lang="en-GB" sz="2000" dirty="0">
                <a:solidFill>
                  <a:srgbClr val="FF0000"/>
                </a:solidFill>
                <a:latin typeface="Comic Sans MS" panose="030F0702030302020204" pitchFamily="66" charset="0"/>
              </a:rPr>
              <a:t>Un = a       El = the</a:t>
            </a:r>
            <a:endParaRPr lang="en-GB" sz="2000" dirty="0">
              <a:latin typeface="Comic Sans MS" panose="030F0702030302020204" pitchFamily="66" charset="0"/>
            </a:endParaRPr>
          </a:p>
          <a:p>
            <a:r>
              <a:rPr lang="en-GB" sz="2000" dirty="0">
                <a:latin typeface="Comic Sans MS" panose="030F0702030302020204" pitchFamily="66" charset="0"/>
              </a:rPr>
              <a:t>3. Name the 4 definite articles.    </a:t>
            </a:r>
            <a:endParaRPr lang="en-GB" sz="2000" i="1" dirty="0">
              <a:solidFill>
                <a:srgbClr val="FF0000"/>
              </a:solidFill>
              <a:latin typeface="Comic Sans MS" panose="030F0702030302020204" pitchFamily="66" charset="0"/>
            </a:endParaRPr>
          </a:p>
          <a:p>
            <a:r>
              <a:rPr lang="en-GB" sz="2000" dirty="0">
                <a:latin typeface="Comic Sans MS" panose="030F0702030302020204" pitchFamily="66" charset="0"/>
              </a:rPr>
              <a:t>     </a:t>
            </a:r>
            <a:r>
              <a:rPr lang="en-GB" sz="2000" dirty="0">
                <a:solidFill>
                  <a:srgbClr val="FF0000"/>
                </a:solidFill>
                <a:latin typeface="Comic Sans MS" panose="030F0702030302020204" pitchFamily="66" charset="0"/>
              </a:rPr>
              <a:t>El  la  los  las  (they all mean </a:t>
            </a:r>
            <a:r>
              <a:rPr lang="en-GB" sz="2000" i="1" dirty="0">
                <a:solidFill>
                  <a:srgbClr val="FF0000"/>
                </a:solidFill>
                <a:latin typeface="Comic Sans MS" panose="030F0702030302020204" pitchFamily="66" charset="0"/>
              </a:rPr>
              <a:t>‘the’)</a:t>
            </a:r>
            <a:endParaRPr lang="en-GB" sz="2000" dirty="0">
              <a:latin typeface="Comic Sans MS" panose="030F0702030302020204" pitchFamily="66" charset="0"/>
            </a:endParaRPr>
          </a:p>
          <a:p>
            <a:r>
              <a:rPr lang="en-GB" sz="2000" dirty="0">
                <a:latin typeface="Comic Sans MS" panose="030F0702030302020204" pitchFamily="66" charset="0"/>
              </a:rPr>
              <a:t>4. Name the 4 indefinite articles.  </a:t>
            </a:r>
            <a:endParaRPr lang="en-GB" sz="2000" i="1" dirty="0">
              <a:solidFill>
                <a:srgbClr val="FF0000"/>
              </a:solidFill>
              <a:latin typeface="Comic Sans MS" panose="030F0702030302020204" pitchFamily="66" charset="0"/>
            </a:endParaRPr>
          </a:p>
          <a:p>
            <a:r>
              <a:rPr lang="en-GB" sz="2000" dirty="0">
                <a:latin typeface="Comic Sans MS" panose="030F0702030302020204" pitchFamily="66" charset="0"/>
              </a:rPr>
              <a:t>     </a:t>
            </a:r>
            <a:r>
              <a:rPr lang="en-GB" sz="2000" dirty="0">
                <a:solidFill>
                  <a:srgbClr val="FF0000"/>
                </a:solidFill>
                <a:latin typeface="Comic Sans MS" panose="030F0702030302020204" pitchFamily="66" charset="0"/>
              </a:rPr>
              <a:t>Un </a:t>
            </a:r>
            <a:r>
              <a:rPr lang="en-GB" sz="2000" i="1" dirty="0">
                <a:solidFill>
                  <a:srgbClr val="FF0000"/>
                </a:solidFill>
                <a:latin typeface="Comic Sans MS" panose="030F0702030302020204" pitchFamily="66" charset="0"/>
              </a:rPr>
              <a:t>(a)</a:t>
            </a:r>
            <a:r>
              <a:rPr lang="en-GB" sz="2000" dirty="0">
                <a:solidFill>
                  <a:srgbClr val="FF0000"/>
                </a:solidFill>
                <a:latin typeface="Comic Sans MS" panose="030F0702030302020204" pitchFamily="66" charset="0"/>
              </a:rPr>
              <a:t>   una </a:t>
            </a:r>
            <a:r>
              <a:rPr lang="en-GB" sz="2000" i="1" dirty="0">
                <a:solidFill>
                  <a:srgbClr val="FF0000"/>
                </a:solidFill>
                <a:latin typeface="Comic Sans MS" panose="030F0702030302020204" pitchFamily="66" charset="0"/>
              </a:rPr>
              <a:t>(a)</a:t>
            </a:r>
            <a:r>
              <a:rPr lang="en-GB" sz="2000" dirty="0">
                <a:solidFill>
                  <a:srgbClr val="FF0000"/>
                </a:solidFill>
                <a:latin typeface="Comic Sans MS" panose="030F0702030302020204" pitchFamily="66" charset="0"/>
              </a:rPr>
              <a:t>    </a:t>
            </a:r>
            <a:r>
              <a:rPr lang="en-GB" sz="2000" dirty="0" err="1">
                <a:solidFill>
                  <a:srgbClr val="FF0000"/>
                </a:solidFill>
                <a:latin typeface="Comic Sans MS" panose="030F0702030302020204" pitchFamily="66" charset="0"/>
              </a:rPr>
              <a:t>unos</a:t>
            </a:r>
            <a:r>
              <a:rPr lang="en-GB" sz="2000" dirty="0">
                <a:solidFill>
                  <a:srgbClr val="FF0000"/>
                </a:solidFill>
                <a:latin typeface="Comic Sans MS" panose="030F0702030302020204" pitchFamily="66" charset="0"/>
              </a:rPr>
              <a:t>  </a:t>
            </a:r>
            <a:r>
              <a:rPr lang="en-GB" sz="2000" i="1" dirty="0">
                <a:solidFill>
                  <a:srgbClr val="FF0000"/>
                </a:solidFill>
                <a:latin typeface="Comic Sans MS" panose="030F0702030302020204" pitchFamily="66" charset="0"/>
              </a:rPr>
              <a:t>(some)    </a:t>
            </a:r>
            <a:r>
              <a:rPr lang="en-GB" sz="2000" dirty="0" err="1">
                <a:solidFill>
                  <a:srgbClr val="FF0000"/>
                </a:solidFill>
                <a:latin typeface="Comic Sans MS" panose="030F0702030302020204" pitchFamily="66" charset="0"/>
              </a:rPr>
              <a:t>unas</a:t>
            </a:r>
            <a:r>
              <a:rPr lang="en-GB" sz="2000" dirty="0">
                <a:solidFill>
                  <a:srgbClr val="FF0000"/>
                </a:solidFill>
                <a:latin typeface="Comic Sans MS" panose="030F0702030302020204" pitchFamily="66" charset="0"/>
              </a:rPr>
              <a:t>  </a:t>
            </a:r>
            <a:r>
              <a:rPr lang="en-GB" sz="2000" i="1" dirty="0">
                <a:solidFill>
                  <a:srgbClr val="FF0000"/>
                </a:solidFill>
                <a:latin typeface="Comic Sans MS" panose="030F0702030302020204" pitchFamily="66" charset="0"/>
              </a:rPr>
              <a:t>(some)</a:t>
            </a:r>
            <a:endParaRPr lang="en-GB" sz="2000" dirty="0">
              <a:latin typeface="Comic Sans MS" panose="030F0702030302020204" pitchFamily="66" charset="0"/>
            </a:endParaRPr>
          </a:p>
          <a:p>
            <a:r>
              <a:rPr lang="en-GB" sz="2000" dirty="0">
                <a:latin typeface="Comic Sans MS" panose="030F0702030302020204" pitchFamily="66" charset="0"/>
              </a:rPr>
              <a:t>5. What do the words </a:t>
            </a:r>
            <a:r>
              <a:rPr lang="en-GB" sz="2000" dirty="0">
                <a:solidFill>
                  <a:srgbClr val="7030A0"/>
                </a:solidFill>
                <a:latin typeface="Comic Sans MS" panose="030F0702030302020204" pitchFamily="66" charset="0"/>
              </a:rPr>
              <a:t>singular</a:t>
            </a:r>
            <a:r>
              <a:rPr lang="en-GB" sz="2000" dirty="0">
                <a:latin typeface="Comic Sans MS" panose="030F0702030302020204" pitchFamily="66" charset="0"/>
              </a:rPr>
              <a:t> and </a:t>
            </a:r>
            <a:r>
              <a:rPr lang="en-GB" sz="2000" dirty="0">
                <a:solidFill>
                  <a:srgbClr val="7030A0"/>
                </a:solidFill>
                <a:latin typeface="Comic Sans MS" panose="030F0702030302020204" pitchFamily="66" charset="0"/>
              </a:rPr>
              <a:t>plural </a:t>
            </a:r>
            <a:r>
              <a:rPr lang="en-GB" sz="2000" dirty="0">
                <a:latin typeface="Comic Sans MS" panose="030F0702030302020204" pitchFamily="66" charset="0"/>
              </a:rPr>
              <a:t>mean? </a:t>
            </a:r>
            <a:endParaRPr lang="en-GB" sz="2000" dirty="0">
              <a:solidFill>
                <a:srgbClr val="FF0000"/>
              </a:solidFill>
              <a:latin typeface="Comic Sans MS" panose="030F0702030302020204" pitchFamily="66" charset="0"/>
            </a:endParaRPr>
          </a:p>
          <a:p>
            <a:r>
              <a:rPr lang="en-GB" sz="2000" dirty="0">
                <a:latin typeface="Comic Sans MS" panose="030F0702030302020204" pitchFamily="66" charset="0"/>
              </a:rPr>
              <a:t>     </a:t>
            </a:r>
            <a:r>
              <a:rPr lang="en-GB" sz="2000" dirty="0">
                <a:solidFill>
                  <a:srgbClr val="FF0000"/>
                </a:solidFill>
                <a:latin typeface="Comic Sans MS" panose="030F0702030302020204" pitchFamily="66" charset="0"/>
              </a:rPr>
              <a:t>Singular means one. Plural means more than one</a:t>
            </a:r>
            <a:endParaRPr lang="en-GB" sz="2000" dirty="0">
              <a:latin typeface="Comic Sans MS" panose="030F0702030302020204" pitchFamily="66" charset="0"/>
            </a:endParaRPr>
          </a:p>
          <a:p>
            <a:r>
              <a:rPr lang="en-GB" sz="2000" dirty="0">
                <a:latin typeface="Comic Sans MS" panose="030F0702030302020204" pitchFamily="66" charset="0"/>
              </a:rPr>
              <a:t>6. How do you make a noun plural?  </a:t>
            </a:r>
          </a:p>
          <a:p>
            <a:r>
              <a:rPr lang="en-GB" sz="2000" dirty="0">
                <a:solidFill>
                  <a:srgbClr val="FF0000"/>
                </a:solidFill>
                <a:latin typeface="Comic Sans MS" panose="030F0702030302020204" pitchFamily="66" charset="0"/>
              </a:rPr>
              <a:t>     Put an ‘s’ on the end </a:t>
            </a:r>
            <a:r>
              <a:rPr lang="en-GB" sz="1600" dirty="0">
                <a:solidFill>
                  <a:srgbClr val="FF0000"/>
                </a:solidFill>
                <a:latin typeface="Comic Sans MS" panose="030F0702030302020204" pitchFamily="66" charset="0"/>
              </a:rPr>
              <a:t>(</a:t>
            </a:r>
            <a:r>
              <a:rPr lang="en-GB" sz="1600" dirty="0" err="1">
                <a:solidFill>
                  <a:srgbClr val="FF0000"/>
                </a:solidFill>
                <a:latin typeface="Comic Sans MS" panose="030F0702030302020204" pitchFamily="66" charset="0"/>
              </a:rPr>
              <a:t>eg.</a:t>
            </a:r>
            <a:r>
              <a:rPr lang="en-GB" sz="1600" dirty="0">
                <a:solidFill>
                  <a:srgbClr val="FF0000"/>
                </a:solidFill>
                <a:latin typeface="Comic Sans MS" panose="030F0702030302020204" pitchFamily="66" charset="0"/>
              </a:rPr>
              <a:t> Un </a:t>
            </a:r>
            <a:r>
              <a:rPr lang="en-GB" sz="1600" dirty="0" err="1">
                <a:solidFill>
                  <a:srgbClr val="FF0000"/>
                </a:solidFill>
                <a:latin typeface="Comic Sans MS" panose="030F0702030302020204" pitchFamily="66" charset="0"/>
              </a:rPr>
              <a:t>chico</a:t>
            </a:r>
            <a:r>
              <a:rPr lang="en-GB" sz="1600" dirty="0">
                <a:solidFill>
                  <a:srgbClr val="FF0000"/>
                </a:solidFill>
                <a:latin typeface="Comic Sans MS" panose="030F0702030302020204" pitchFamily="66" charset="0"/>
              </a:rPr>
              <a:t> = a boy       </a:t>
            </a:r>
            <a:r>
              <a:rPr lang="en-GB" sz="1600" dirty="0" err="1">
                <a:solidFill>
                  <a:srgbClr val="FF0000"/>
                </a:solidFill>
                <a:latin typeface="Comic Sans MS" panose="030F0702030302020204" pitchFamily="66" charset="0"/>
              </a:rPr>
              <a:t>unos</a:t>
            </a:r>
            <a:r>
              <a:rPr lang="en-GB" sz="1600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en-GB" sz="1600" dirty="0" err="1">
                <a:solidFill>
                  <a:srgbClr val="FF0000"/>
                </a:solidFill>
                <a:latin typeface="Comic Sans MS" panose="030F0702030302020204" pitchFamily="66" charset="0"/>
              </a:rPr>
              <a:t>chicos</a:t>
            </a:r>
            <a:r>
              <a:rPr lang="en-GB" sz="1600" dirty="0">
                <a:solidFill>
                  <a:srgbClr val="FF0000"/>
                </a:solidFill>
                <a:latin typeface="Comic Sans MS" panose="030F0702030302020204" pitchFamily="66" charset="0"/>
              </a:rPr>
              <a:t> – some boys)</a:t>
            </a:r>
            <a:endParaRPr lang="en-GB" sz="2000" dirty="0">
              <a:latin typeface="Comic Sans MS" panose="030F0702030302020204" pitchFamily="66" charset="0"/>
            </a:endParaRPr>
          </a:p>
          <a:p>
            <a:r>
              <a:rPr lang="en-GB" sz="2000" dirty="0">
                <a:latin typeface="Comic Sans MS" panose="030F0702030302020204" pitchFamily="66" charset="0"/>
              </a:rPr>
              <a:t>7. What does </a:t>
            </a:r>
            <a:r>
              <a:rPr lang="en-GB" sz="2000" dirty="0">
                <a:solidFill>
                  <a:srgbClr val="7030A0"/>
                </a:solidFill>
                <a:latin typeface="Comic Sans MS" panose="030F0702030302020204" pitchFamily="66" charset="0"/>
              </a:rPr>
              <a:t>gender</a:t>
            </a:r>
            <a:r>
              <a:rPr lang="en-GB" sz="2000" dirty="0">
                <a:latin typeface="Comic Sans MS" panose="030F0702030302020204" pitchFamily="66" charset="0"/>
              </a:rPr>
              <a:t> mean?  </a:t>
            </a:r>
            <a:endParaRPr lang="en-GB" sz="2000" dirty="0">
              <a:solidFill>
                <a:srgbClr val="FF0000"/>
              </a:solidFill>
              <a:latin typeface="Comic Sans MS" panose="030F0702030302020204" pitchFamily="66" charset="0"/>
            </a:endParaRPr>
          </a:p>
          <a:p>
            <a:r>
              <a:rPr lang="en-GB" sz="2000" dirty="0">
                <a:latin typeface="Comic Sans MS" panose="030F0702030302020204" pitchFamily="66" charset="0"/>
              </a:rPr>
              <a:t>    </a:t>
            </a:r>
            <a:r>
              <a:rPr lang="en-GB" sz="2000" dirty="0">
                <a:solidFill>
                  <a:srgbClr val="FF0000"/>
                </a:solidFill>
                <a:latin typeface="Comic Sans MS" panose="030F0702030302020204" pitchFamily="66" charset="0"/>
              </a:rPr>
              <a:t>A word is either masculine or feminine</a:t>
            </a:r>
            <a:endParaRPr lang="en-GB" sz="2000" dirty="0">
              <a:latin typeface="Comic Sans MS" panose="030F0702030302020204" pitchFamily="66" charset="0"/>
            </a:endParaRPr>
          </a:p>
          <a:p>
            <a:r>
              <a:rPr lang="en-GB" sz="2000" dirty="0">
                <a:latin typeface="Comic Sans MS" panose="030F0702030302020204" pitchFamily="66" charset="0"/>
              </a:rPr>
              <a:t>8. What does </a:t>
            </a:r>
            <a:r>
              <a:rPr lang="en-GB" sz="2000" dirty="0">
                <a:solidFill>
                  <a:srgbClr val="7030A0"/>
                </a:solidFill>
                <a:latin typeface="Comic Sans MS" panose="030F0702030302020204" pitchFamily="66" charset="0"/>
              </a:rPr>
              <a:t>‘make the adjective agree with the noun’ </a:t>
            </a:r>
            <a:r>
              <a:rPr lang="en-GB" sz="2000" dirty="0">
                <a:latin typeface="Comic Sans MS" panose="030F0702030302020204" pitchFamily="66" charset="0"/>
              </a:rPr>
              <a:t>mean?  </a:t>
            </a:r>
          </a:p>
          <a:p>
            <a:r>
              <a:rPr lang="en-GB" sz="2000" dirty="0">
                <a:solidFill>
                  <a:srgbClr val="FF0000"/>
                </a:solidFill>
                <a:latin typeface="Comic Sans MS" panose="030F0702030302020204" pitchFamily="66" charset="0"/>
              </a:rPr>
              <a:t>    The adjective changes depending on the gender of the noun and if it is singular or plural  </a:t>
            </a:r>
          </a:p>
          <a:p>
            <a:endParaRPr lang="en-GB" sz="2000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1BD3B8E-82A0-4241-8D37-035D36D7BC2B}"/>
              </a:ext>
            </a:extLst>
          </p:cNvPr>
          <p:cNvSpPr/>
          <p:nvPr/>
        </p:nvSpPr>
        <p:spPr>
          <a:xfrm>
            <a:off x="4639235" y="126025"/>
            <a:ext cx="1518364" cy="769441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QUIZ!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1BF0305-8CB1-4CB3-A3C5-F0376EBF2502}"/>
              </a:ext>
            </a:extLst>
          </p:cNvPr>
          <p:cNvSpPr txBox="1"/>
          <p:nvPr/>
        </p:nvSpPr>
        <p:spPr>
          <a:xfrm>
            <a:off x="8201321" y="3429000"/>
            <a:ext cx="3365368" cy="120032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un jersey </a:t>
            </a:r>
            <a:r>
              <a:rPr lang="en-GB" dirty="0" err="1">
                <a:latin typeface="Comic Sans MS" panose="030F0702030302020204" pitchFamily="66" charset="0"/>
              </a:rPr>
              <a:t>roj</a:t>
            </a:r>
            <a:r>
              <a:rPr lang="en-GB" dirty="0" err="1">
                <a:highlight>
                  <a:srgbClr val="FFFF00"/>
                </a:highlight>
                <a:latin typeface="Comic Sans MS" panose="030F0702030302020204" pitchFamily="66" charset="0"/>
              </a:rPr>
              <a:t>o</a:t>
            </a:r>
            <a:r>
              <a:rPr lang="en-GB" dirty="0">
                <a:latin typeface="Comic Sans MS" panose="030F0702030302020204" pitchFamily="66" charset="0"/>
              </a:rPr>
              <a:t>            (m sing)</a:t>
            </a:r>
          </a:p>
          <a:p>
            <a:r>
              <a:rPr lang="en-GB" dirty="0">
                <a:latin typeface="Comic Sans MS" panose="030F0702030302020204" pitchFamily="66" charset="0"/>
              </a:rPr>
              <a:t>un</a:t>
            </a:r>
            <a:r>
              <a:rPr lang="en-GB" dirty="0">
                <a:highlight>
                  <a:srgbClr val="FFFF00"/>
                </a:highlight>
                <a:latin typeface="Comic Sans MS" panose="030F0702030302020204" pitchFamily="66" charset="0"/>
              </a:rPr>
              <a:t>a</a:t>
            </a:r>
            <a:r>
              <a:rPr lang="en-GB" dirty="0">
                <a:latin typeface="Comic Sans MS" panose="030F0702030302020204" pitchFamily="66" charset="0"/>
              </a:rPr>
              <a:t> </a:t>
            </a:r>
            <a:r>
              <a:rPr lang="en-GB" dirty="0" err="1">
                <a:latin typeface="Comic Sans MS" panose="030F0702030302020204" pitchFamily="66" charset="0"/>
              </a:rPr>
              <a:t>chaquet</a:t>
            </a:r>
            <a:r>
              <a:rPr lang="en-GB" dirty="0" err="1">
                <a:highlight>
                  <a:srgbClr val="FFFF00"/>
                </a:highlight>
                <a:latin typeface="Comic Sans MS" panose="030F0702030302020204" pitchFamily="66" charset="0"/>
              </a:rPr>
              <a:t>a</a:t>
            </a:r>
            <a:r>
              <a:rPr lang="en-GB" dirty="0">
                <a:latin typeface="Comic Sans MS" panose="030F0702030302020204" pitchFamily="66" charset="0"/>
              </a:rPr>
              <a:t> amarill</a:t>
            </a:r>
            <a:r>
              <a:rPr lang="en-GB" dirty="0">
                <a:highlight>
                  <a:srgbClr val="FFFF00"/>
                </a:highlight>
                <a:latin typeface="Comic Sans MS" panose="030F0702030302020204" pitchFamily="66" charset="0"/>
              </a:rPr>
              <a:t>a </a:t>
            </a:r>
            <a:r>
              <a:rPr lang="en-GB" dirty="0">
                <a:latin typeface="Comic Sans MS" panose="030F0702030302020204" pitchFamily="66" charset="0"/>
              </a:rPr>
              <a:t>(f sing)</a:t>
            </a:r>
          </a:p>
          <a:p>
            <a:r>
              <a:rPr lang="en-GB" dirty="0" err="1">
                <a:latin typeface="Comic Sans MS" panose="030F0702030302020204" pitchFamily="66" charset="0"/>
              </a:rPr>
              <a:t>un</a:t>
            </a:r>
            <a:r>
              <a:rPr lang="en-GB" dirty="0" err="1">
                <a:highlight>
                  <a:srgbClr val="FFFF00"/>
                </a:highlight>
                <a:latin typeface="Comic Sans MS" panose="030F0702030302020204" pitchFamily="66" charset="0"/>
              </a:rPr>
              <a:t>os</a:t>
            </a:r>
            <a:r>
              <a:rPr lang="en-GB" dirty="0">
                <a:latin typeface="Comic Sans MS" panose="030F0702030302020204" pitchFamily="66" charset="0"/>
              </a:rPr>
              <a:t> vaquer</a:t>
            </a:r>
            <a:r>
              <a:rPr lang="en-GB" dirty="0">
                <a:highlight>
                  <a:srgbClr val="FFFF00"/>
                </a:highlight>
                <a:latin typeface="Comic Sans MS" panose="030F0702030302020204" pitchFamily="66" charset="0"/>
              </a:rPr>
              <a:t>os</a:t>
            </a:r>
            <a:r>
              <a:rPr lang="en-GB" dirty="0">
                <a:latin typeface="Comic Sans MS" panose="030F0702030302020204" pitchFamily="66" charset="0"/>
              </a:rPr>
              <a:t> negr</a:t>
            </a:r>
            <a:r>
              <a:rPr lang="en-GB" dirty="0">
                <a:highlight>
                  <a:srgbClr val="FFFF00"/>
                </a:highlight>
                <a:latin typeface="Comic Sans MS" panose="030F0702030302020204" pitchFamily="66" charset="0"/>
              </a:rPr>
              <a:t>os</a:t>
            </a:r>
            <a:r>
              <a:rPr lang="en-GB" dirty="0">
                <a:latin typeface="Comic Sans MS" panose="030F0702030302020204" pitchFamily="66" charset="0"/>
              </a:rPr>
              <a:t>  (m pl)</a:t>
            </a:r>
          </a:p>
          <a:p>
            <a:r>
              <a:rPr lang="en-GB" dirty="0" err="1">
                <a:latin typeface="Comic Sans MS" panose="030F0702030302020204" pitchFamily="66" charset="0"/>
              </a:rPr>
              <a:t>un</a:t>
            </a:r>
            <a:r>
              <a:rPr lang="en-GB" dirty="0" err="1">
                <a:highlight>
                  <a:srgbClr val="FFFF00"/>
                </a:highlight>
                <a:latin typeface="Comic Sans MS" panose="030F0702030302020204" pitchFamily="66" charset="0"/>
              </a:rPr>
              <a:t>as</a:t>
            </a:r>
            <a:r>
              <a:rPr lang="en-GB" dirty="0">
                <a:latin typeface="Comic Sans MS" panose="030F0702030302020204" pitchFamily="66" charset="0"/>
              </a:rPr>
              <a:t> </a:t>
            </a:r>
            <a:r>
              <a:rPr lang="en-GB" dirty="0" err="1">
                <a:latin typeface="Comic Sans MS" panose="030F0702030302020204" pitchFamily="66" charset="0"/>
              </a:rPr>
              <a:t>fald</a:t>
            </a:r>
            <a:r>
              <a:rPr lang="en-GB" dirty="0" err="1">
                <a:highlight>
                  <a:srgbClr val="FFFF00"/>
                </a:highlight>
                <a:latin typeface="Comic Sans MS" panose="030F0702030302020204" pitchFamily="66" charset="0"/>
              </a:rPr>
              <a:t>as</a:t>
            </a:r>
            <a:r>
              <a:rPr lang="en-GB" dirty="0">
                <a:latin typeface="Comic Sans MS" panose="030F0702030302020204" pitchFamily="66" charset="0"/>
              </a:rPr>
              <a:t> </a:t>
            </a:r>
            <a:r>
              <a:rPr lang="en-GB" dirty="0" err="1">
                <a:latin typeface="Comic Sans MS" panose="030F0702030302020204" pitchFamily="66" charset="0"/>
              </a:rPr>
              <a:t>blanc</a:t>
            </a:r>
            <a:r>
              <a:rPr lang="en-GB" dirty="0" err="1">
                <a:highlight>
                  <a:srgbClr val="FFFF00"/>
                </a:highlight>
                <a:latin typeface="Comic Sans MS" panose="030F0702030302020204" pitchFamily="66" charset="0"/>
              </a:rPr>
              <a:t>as</a:t>
            </a:r>
            <a:r>
              <a:rPr lang="en-GB" dirty="0">
                <a:latin typeface="Comic Sans MS" panose="030F0702030302020204" pitchFamily="66" charset="0"/>
              </a:rPr>
              <a:t>     (f pl)  </a:t>
            </a:r>
          </a:p>
        </p:txBody>
      </p:sp>
    </p:spTree>
    <p:extLst>
      <p:ext uri="{BB962C8B-B14F-4D97-AF65-F5344CB8AC3E}">
        <p14:creationId xmlns:p14="http://schemas.microsoft.com/office/powerpoint/2010/main" val="4463301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4585707C-68D4-46FB-864E-E9A5A6D746E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3943" y="1272541"/>
            <a:ext cx="11517156" cy="1629317"/>
          </a:xfrm>
          <a:prstGeom prst="rect">
            <a:avLst/>
          </a:prstGeom>
          <a:ln w="60325">
            <a:solidFill>
              <a:schemeClr val="accent4"/>
            </a:solidFill>
          </a:ln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D5B671D0-AB45-4D0C-9490-AD8CE36DDD7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3943" y="3165755"/>
            <a:ext cx="5862589" cy="3444178"/>
          </a:xfrm>
          <a:prstGeom prst="rect">
            <a:avLst/>
          </a:prstGeom>
          <a:ln w="25400">
            <a:solidFill>
              <a:srgbClr val="FF0000"/>
            </a:solidFill>
          </a:ln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01AF2CE0-8718-4603-AA8B-42F37EAB69C4}"/>
              </a:ext>
            </a:extLst>
          </p:cNvPr>
          <p:cNvSpPr txBox="1"/>
          <p:nvPr/>
        </p:nvSpPr>
        <p:spPr>
          <a:xfrm>
            <a:off x="748090" y="103514"/>
            <a:ext cx="11337073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u="sng" dirty="0">
                <a:latin typeface="Comic Sans MS" panose="030F0702030302020204" pitchFamily="66" charset="0"/>
              </a:rPr>
              <a:t>Leer</a:t>
            </a:r>
            <a:r>
              <a:rPr lang="en-GB" sz="2800" dirty="0">
                <a:latin typeface="Comic Sans MS" panose="030F0702030302020204" pitchFamily="66" charset="0"/>
              </a:rPr>
              <a:t>  </a:t>
            </a:r>
            <a:r>
              <a:rPr lang="en-GB" sz="2400" i="1" dirty="0">
                <a:latin typeface="Comic Sans MS" panose="030F0702030302020204" pitchFamily="66" charset="0"/>
              </a:rPr>
              <a:t>Read the description of the shops in Bilbao and then decide if the     	statements are true (T), false (F) or not mentioned (NM)</a:t>
            </a:r>
            <a:endParaRPr lang="en-GB" sz="2800" i="1" dirty="0">
              <a:latin typeface="Comic Sans MS" panose="030F0702030302020204" pitchFamily="66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8F9EA2D-D1ED-4533-BB02-6540D3550770}"/>
              </a:ext>
            </a:extLst>
          </p:cNvPr>
          <p:cNvSpPr txBox="1"/>
          <p:nvPr/>
        </p:nvSpPr>
        <p:spPr>
          <a:xfrm>
            <a:off x="6815128" y="3137475"/>
            <a:ext cx="1238054" cy="353943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a.</a:t>
            </a:r>
          </a:p>
          <a:p>
            <a:r>
              <a:rPr lang="en-GB" sz="2800" dirty="0">
                <a:latin typeface="Comic Sans MS" panose="030F0702030302020204" pitchFamily="66" charset="0"/>
              </a:rPr>
              <a:t>b.</a:t>
            </a:r>
          </a:p>
          <a:p>
            <a:r>
              <a:rPr lang="en-GB" sz="2800" dirty="0">
                <a:latin typeface="Comic Sans MS" panose="030F0702030302020204" pitchFamily="66" charset="0"/>
              </a:rPr>
              <a:t>c.</a:t>
            </a:r>
          </a:p>
          <a:p>
            <a:r>
              <a:rPr lang="en-GB" sz="2800" dirty="0">
                <a:latin typeface="Comic Sans MS" panose="030F0702030302020204" pitchFamily="66" charset="0"/>
              </a:rPr>
              <a:t>d.</a:t>
            </a:r>
          </a:p>
          <a:p>
            <a:r>
              <a:rPr lang="en-GB" sz="2800" dirty="0">
                <a:latin typeface="Comic Sans MS" panose="030F0702030302020204" pitchFamily="66" charset="0"/>
              </a:rPr>
              <a:t>e.</a:t>
            </a:r>
          </a:p>
          <a:p>
            <a:r>
              <a:rPr lang="en-GB" sz="2800" dirty="0">
                <a:latin typeface="Comic Sans MS" panose="030F0702030302020204" pitchFamily="66" charset="0"/>
              </a:rPr>
              <a:t>f.</a:t>
            </a:r>
          </a:p>
          <a:p>
            <a:r>
              <a:rPr lang="en-GB" sz="2800" dirty="0">
                <a:latin typeface="Comic Sans MS" panose="030F0702030302020204" pitchFamily="66" charset="0"/>
              </a:rPr>
              <a:t>g.</a:t>
            </a:r>
          </a:p>
          <a:p>
            <a:r>
              <a:rPr lang="en-GB" sz="2800" dirty="0">
                <a:latin typeface="Comic Sans MS" panose="030F0702030302020204" pitchFamily="66" charset="0"/>
              </a:rPr>
              <a:t>h.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90EF1991-A542-431F-94EE-B8DFFF13A96A}"/>
              </a:ext>
            </a:extLst>
          </p:cNvPr>
          <p:cNvSpPr txBox="1"/>
          <p:nvPr/>
        </p:nvSpPr>
        <p:spPr>
          <a:xfrm>
            <a:off x="11552330" y="6240601"/>
            <a:ext cx="45878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/>
              <a:t>/8</a:t>
            </a:r>
          </a:p>
        </p:txBody>
      </p:sp>
    </p:spTree>
    <p:extLst>
      <p:ext uri="{BB962C8B-B14F-4D97-AF65-F5344CB8AC3E}">
        <p14:creationId xmlns:p14="http://schemas.microsoft.com/office/powerpoint/2010/main" val="11372112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1CD150BA-F779-474A-B2E3-B39EBF3F521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8573559" y="339365"/>
            <a:ext cx="2854870" cy="1554806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EC192B2D-DDDD-42FF-A8D0-2EEA7DB4A0A8}"/>
              </a:ext>
            </a:extLst>
          </p:cNvPr>
          <p:cNvSpPr txBox="1"/>
          <p:nvPr/>
        </p:nvSpPr>
        <p:spPr>
          <a:xfrm rot="21275542">
            <a:off x="775519" y="430497"/>
            <a:ext cx="7013458" cy="584775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none" rtlCol="0">
            <a:spAutoFit/>
          </a:bodyPr>
          <a:lstStyle/>
          <a:p>
            <a:r>
              <a:rPr lang="en-GB" sz="3200" dirty="0">
                <a:latin typeface="Comic Sans MS" panose="030F0702030302020204" pitchFamily="66" charset="0"/>
              </a:rPr>
              <a:t>Shopping scavenger hunt </a:t>
            </a:r>
            <a:r>
              <a:rPr lang="en-GB" sz="3200" dirty="0" err="1">
                <a:latin typeface="Comic Sans MS" panose="030F0702030302020204" pitchFamily="66" charset="0"/>
              </a:rPr>
              <a:t>en</a:t>
            </a:r>
            <a:r>
              <a:rPr lang="en-GB" sz="3200" dirty="0">
                <a:latin typeface="Comic Sans MS" panose="030F0702030302020204" pitchFamily="66" charset="0"/>
              </a:rPr>
              <a:t> </a:t>
            </a:r>
            <a:r>
              <a:rPr lang="en-GB" sz="3200" dirty="0" err="1">
                <a:latin typeface="Comic Sans MS" panose="030F0702030302020204" pitchFamily="66" charset="0"/>
              </a:rPr>
              <a:t>España</a:t>
            </a:r>
            <a:r>
              <a:rPr lang="en-GB" sz="3200" dirty="0">
                <a:latin typeface="Comic Sans MS" panose="030F0702030302020204" pitchFamily="66" charset="0"/>
              </a:rPr>
              <a:t>!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3DD6D4F9-40BB-46C5-A5BC-D60CB97119B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20671502">
            <a:off x="9283683" y="4860220"/>
            <a:ext cx="2466975" cy="1190625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E58C121A-03F9-4270-BCAB-6F4348E7B0C1}"/>
              </a:ext>
            </a:extLst>
          </p:cNvPr>
          <p:cNvSpPr txBox="1"/>
          <p:nvPr/>
        </p:nvSpPr>
        <p:spPr>
          <a:xfrm>
            <a:off x="166964" y="1481287"/>
            <a:ext cx="8802666" cy="59093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AutoNum type="arabicPeriod"/>
            </a:pPr>
            <a:r>
              <a:rPr lang="en-GB" dirty="0"/>
              <a:t>Find the names of five clothes shops in Bilbao.</a:t>
            </a:r>
          </a:p>
          <a:p>
            <a:pPr marL="342900" indent="-342900">
              <a:buAutoNum type="arabicPeriod"/>
            </a:pPr>
            <a:endParaRPr lang="en-GB" dirty="0"/>
          </a:p>
          <a:p>
            <a:pPr marL="342900" indent="-342900">
              <a:buAutoNum type="arabicPeriod"/>
            </a:pPr>
            <a:r>
              <a:rPr lang="en-GB" dirty="0"/>
              <a:t> What is </a:t>
            </a:r>
            <a:r>
              <a:rPr lang="en-GB" i="1" dirty="0"/>
              <a:t>‘El Corte </a:t>
            </a:r>
            <a:r>
              <a:rPr lang="en-GB" i="1" dirty="0" err="1"/>
              <a:t>Inglés</a:t>
            </a:r>
            <a:r>
              <a:rPr lang="en-GB" i="1" dirty="0"/>
              <a:t>’</a:t>
            </a:r>
            <a:r>
              <a:rPr lang="en-GB" dirty="0"/>
              <a:t>?</a:t>
            </a:r>
          </a:p>
          <a:p>
            <a:pPr marL="342900" indent="-342900">
              <a:buAutoNum type="arabicPeriod"/>
            </a:pPr>
            <a:endParaRPr lang="en-GB" dirty="0"/>
          </a:p>
          <a:p>
            <a:pPr marL="342900" indent="-342900">
              <a:buAutoNum type="arabicPeriod"/>
            </a:pPr>
            <a:r>
              <a:rPr lang="en-GB" dirty="0"/>
              <a:t>In which year was the shop Zara created?</a:t>
            </a:r>
          </a:p>
          <a:p>
            <a:pPr marL="342900" indent="-342900">
              <a:buAutoNum type="arabicPeriod"/>
            </a:pPr>
            <a:endParaRPr lang="en-GB" dirty="0"/>
          </a:p>
          <a:p>
            <a:pPr marL="342900" indent="-342900">
              <a:buAutoNum type="arabicPeriod"/>
            </a:pPr>
            <a:r>
              <a:rPr lang="en-GB" dirty="0"/>
              <a:t>Who founded the shop Zara?</a:t>
            </a:r>
          </a:p>
          <a:p>
            <a:pPr marL="342900" indent="-342900">
              <a:buAutoNum type="arabicPeriod"/>
            </a:pPr>
            <a:endParaRPr lang="en-GB" dirty="0"/>
          </a:p>
          <a:p>
            <a:pPr marL="342900" indent="-342900">
              <a:buAutoNum type="arabicPeriod"/>
            </a:pPr>
            <a:r>
              <a:rPr lang="en-GB" dirty="0"/>
              <a:t>What is special about the </a:t>
            </a:r>
            <a:r>
              <a:rPr lang="en-GB" i="1" dirty="0" err="1"/>
              <a:t>Maremagnum</a:t>
            </a:r>
            <a:r>
              <a:rPr lang="en-GB" dirty="0"/>
              <a:t> shopping area in Barcelona?</a:t>
            </a:r>
          </a:p>
          <a:p>
            <a:pPr marL="342900" indent="-342900">
              <a:buAutoNum type="arabicPeriod"/>
            </a:pPr>
            <a:endParaRPr lang="en-GB" dirty="0"/>
          </a:p>
          <a:p>
            <a:pPr marL="342900" indent="-342900">
              <a:buAutoNum type="arabicPeriod"/>
            </a:pPr>
            <a:r>
              <a:rPr lang="en-GB" dirty="0"/>
              <a:t>Find 5 shops that you can find in both England and Spain.</a:t>
            </a:r>
          </a:p>
          <a:p>
            <a:pPr marL="342900" indent="-342900">
              <a:buAutoNum type="arabicPeriod"/>
            </a:pPr>
            <a:endParaRPr lang="en-GB" dirty="0"/>
          </a:p>
          <a:p>
            <a:pPr marL="342900" indent="-342900">
              <a:buAutoNum type="arabicPeriod"/>
            </a:pPr>
            <a:r>
              <a:rPr lang="en-GB" dirty="0"/>
              <a:t>In which Spanish city is the </a:t>
            </a:r>
            <a:r>
              <a:rPr lang="en-GB" i="1" dirty="0"/>
              <a:t>‘Las Arenas’ </a:t>
            </a:r>
            <a:r>
              <a:rPr lang="en-GB" dirty="0"/>
              <a:t>shopping centre?</a:t>
            </a:r>
          </a:p>
          <a:p>
            <a:pPr marL="342900" indent="-342900">
              <a:buAutoNum type="arabicPeriod"/>
            </a:pPr>
            <a:endParaRPr lang="en-GB" dirty="0"/>
          </a:p>
          <a:p>
            <a:pPr marL="342900" indent="-342900">
              <a:buAutoNum type="arabicPeriod"/>
            </a:pPr>
            <a:r>
              <a:rPr lang="en-GB" dirty="0"/>
              <a:t>What do the shops </a:t>
            </a:r>
            <a:r>
              <a:rPr lang="en-GB" i="1" dirty="0" err="1"/>
              <a:t>Mercadona</a:t>
            </a:r>
            <a:r>
              <a:rPr lang="en-GB" i="1" dirty="0"/>
              <a:t>, </a:t>
            </a:r>
            <a:r>
              <a:rPr lang="en-GB" i="1" dirty="0" err="1"/>
              <a:t>SuperCor</a:t>
            </a:r>
            <a:r>
              <a:rPr lang="en-GB" dirty="0"/>
              <a:t>, and </a:t>
            </a:r>
            <a:r>
              <a:rPr lang="en-GB" i="1" dirty="0" err="1"/>
              <a:t>Eroski</a:t>
            </a:r>
            <a:r>
              <a:rPr lang="en-GB" dirty="0"/>
              <a:t> have in common?</a:t>
            </a:r>
          </a:p>
          <a:p>
            <a:pPr marL="342900" indent="-342900">
              <a:buAutoNum type="arabicPeriod"/>
            </a:pPr>
            <a:endParaRPr lang="en-GB" dirty="0"/>
          </a:p>
          <a:p>
            <a:pPr marL="342900" indent="-342900">
              <a:buAutoNum type="arabicPeriod"/>
            </a:pPr>
            <a:r>
              <a:rPr lang="en-GB" dirty="0"/>
              <a:t>Which shop is located at the following address? Calle Gran </a:t>
            </a:r>
            <a:r>
              <a:rPr lang="en-GB" dirty="0" err="1"/>
              <a:t>Vía</a:t>
            </a:r>
            <a:r>
              <a:rPr lang="en-GB" dirty="0"/>
              <a:t> 31, 28013, Madrid , Spain</a:t>
            </a:r>
          </a:p>
          <a:p>
            <a:pPr marL="342900" indent="-342900">
              <a:buAutoNum type="arabicPeriod"/>
            </a:pPr>
            <a:endParaRPr lang="en-GB" dirty="0"/>
          </a:p>
          <a:p>
            <a:pPr marL="342900" indent="-342900">
              <a:buAutoNum type="arabicPeriod"/>
            </a:pPr>
            <a:r>
              <a:rPr lang="en-GB" dirty="0"/>
              <a:t> Name 5 things you could buy at </a:t>
            </a:r>
            <a:r>
              <a:rPr lang="en-GB" i="1" dirty="0"/>
              <a:t>‘La </a:t>
            </a:r>
            <a:r>
              <a:rPr lang="en-GB" i="1" dirty="0" err="1"/>
              <a:t>Mallorquina</a:t>
            </a:r>
            <a:r>
              <a:rPr lang="en-GB" dirty="0"/>
              <a:t>’ in Madrid. </a:t>
            </a:r>
          </a:p>
          <a:p>
            <a:pPr marL="342900" indent="-342900">
              <a:buAutoNum type="arabicPeriod"/>
            </a:pPr>
            <a:endParaRPr lang="en-GB" dirty="0"/>
          </a:p>
          <a:p>
            <a:pPr marL="342900" indent="-342900">
              <a:buAutoNum type="arabicPeriod"/>
            </a:pPr>
            <a:endParaRPr lang="en-GB" dirty="0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69E76322-1C4D-4C2E-9DA4-3606A1CFE2D8}"/>
              </a:ext>
            </a:extLst>
          </p:cNvPr>
          <p:cNvSpPr/>
          <p:nvPr/>
        </p:nvSpPr>
        <p:spPr>
          <a:xfrm>
            <a:off x="8900355" y="2559691"/>
            <a:ext cx="2854870" cy="18056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dirty="0"/>
              <a:t>Just for fun!</a:t>
            </a:r>
          </a:p>
          <a:p>
            <a:pPr algn="ctr"/>
            <a:endParaRPr lang="en-GB" sz="2000" dirty="0"/>
          </a:p>
          <a:p>
            <a:pPr algn="ctr"/>
            <a:r>
              <a:rPr lang="en-GB" sz="2000" dirty="0"/>
              <a:t>How many of these clues can you find?</a:t>
            </a:r>
          </a:p>
        </p:txBody>
      </p:sp>
    </p:spTree>
    <p:extLst>
      <p:ext uri="{BB962C8B-B14F-4D97-AF65-F5344CB8AC3E}">
        <p14:creationId xmlns:p14="http://schemas.microsoft.com/office/powerpoint/2010/main" val="42065421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5255CA32996F44B9A175EBFBFC6325C" ma:contentTypeVersion="12" ma:contentTypeDescription="Create a new document." ma:contentTypeScope="" ma:versionID="ad73bcd18e1416b1bce2f0bed00d6f29">
  <xsd:schema xmlns:xsd="http://www.w3.org/2001/XMLSchema" xmlns:xs="http://www.w3.org/2001/XMLSchema" xmlns:p="http://schemas.microsoft.com/office/2006/metadata/properties" xmlns:ns3="16478a8f-2fa9-487e-8953-8f9469af2f14" xmlns:ns4="806e0320-5824-4f3b-9a19-42a16ec08098" targetNamespace="http://schemas.microsoft.com/office/2006/metadata/properties" ma:root="true" ma:fieldsID="e216d9bd05980e10af286fbd1c551460" ns3:_="" ns4:_="">
    <xsd:import namespace="16478a8f-2fa9-487e-8953-8f9469af2f14"/>
    <xsd:import namespace="806e0320-5824-4f3b-9a19-42a16ec08098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DateTaken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478a8f-2fa9-487e-8953-8f9469af2f1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MediaServiceAutoTags" ma:internalName="MediaServiceAutoTags" ma:readOnly="true">
      <xsd:simpleType>
        <xsd:restriction base="dms:Text"/>
      </xsd:simpleType>
    </xsd:element>
    <xsd:element name="MediaServiceOCR" ma:index="11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06e0320-5824-4f3b-9a19-42a16ec08098" elementFormDefault="qualified">
    <xsd:import namespace="http://schemas.microsoft.com/office/2006/documentManagement/types"/>
    <xsd:import namespace="http://schemas.microsoft.com/office/infopath/2007/PartnerControls"/>
    <xsd:element name="SharedWithUsers" ma:index="13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4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5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DDC0FA39-C40C-49A4-8921-9C54FE6DBAE1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2B367006-B03E-4B49-A8BE-3020BD404970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3CFC5053-951E-46A5-B106-09EA4EC8DD6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6478a8f-2fa9-487e-8953-8f9469af2f14"/>
    <ds:schemaRef ds:uri="806e0320-5824-4f3b-9a19-42a16ec0809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354</TotalTime>
  <Words>599</Words>
  <Application>Microsoft Office PowerPoint</Application>
  <PresentationFormat>Widescreen</PresentationFormat>
  <Paragraphs>89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Comic Sans MS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Robert &amp; Jackie king</dc:creator>
  <cp:lastModifiedBy>Toni-Louise</cp:lastModifiedBy>
  <cp:revision>15</cp:revision>
  <dcterms:created xsi:type="dcterms:W3CDTF">2020-06-11T09:06:18Z</dcterms:created>
  <dcterms:modified xsi:type="dcterms:W3CDTF">2020-06-22T15:21:27Z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0x01010055255CA32996F44B9A175EBFBFC6325C</vt:lpwstr>
  </property>
</Properties>
</file>