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6" r:id="rId7"/>
    <p:sldId id="262" r:id="rId8"/>
    <p:sldId id="264" r:id="rId9"/>
    <p:sldId id="265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4D12-B4B6-4490-BB20-DF38AFA41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D3BCE-9587-47F8-8D7D-50E5AD4F0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43090-B94D-40E5-8DA3-E207A91C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B8154-94EF-44EF-92B1-3D63F869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E2371-068D-48A5-9B05-C1F85F46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1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C221-4DB3-4862-BFB1-2DADFE81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3F999-5298-4346-BC9F-5CBFBF8D6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528E6-5D4B-41EC-9928-7F2F9F60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84350-9BBC-4ED2-A81C-AB402FE9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0F577-D056-448D-B53F-CC13A573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5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E9848-AAFA-4CDF-865D-33137F9C8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319D4-BA35-46CA-95D0-1B265A18D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18E1-BE00-48FE-B4AD-194E08C1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14327-CF87-4707-BD8C-6978BB85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719CB-1AD6-4816-B94B-25FAF9A7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7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47E7-B24D-48A2-A4B7-B210BBB0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1486-0726-4AE8-A4A1-7C77EC0B3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B6F2A-0A1A-4F1B-A765-1F0B00B1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6B43F-DC66-4509-9D26-9185E237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415FE-BB9A-41E5-AD57-553A2C90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5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947E-FFEC-4F23-BF6A-97A26E92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AD55B-FFE3-47FE-A8B9-7867D552C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C94BE-125A-4699-9428-0A7C8C90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7F1C-B731-4195-B1A5-C5C72C0A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43BE9-B1A4-4B02-97DF-DAC1B701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4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B9ED-3AFE-4D86-ABA2-7EBCF357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0261-5ED7-46BC-9DA5-428FCBC17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A0E15-F274-45A0-872D-5E7DEF5E1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0E142-A453-442E-9D75-9D492B04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0B797-8B98-433F-8F81-E30F9162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86B10-82D1-43E3-BE3F-C34989D3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6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0F27-6B32-4028-A550-DF7D2663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5484-7F61-4E3E-867F-2E5E414A6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C07D6-F0D8-4F54-BB13-1BFCEF31F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082DD-62AD-4D4F-AD4B-F2A03D4F1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A05B8-F882-43CE-AC1F-6F64D602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400E9-F27A-4CB0-BD31-C45EDA05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264F7-3954-40C9-BBD5-55742F35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A5856-F59D-4242-92AA-25FEE3FF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6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8028-0832-40B2-9B70-50F1992D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F6B32-2FD0-43FE-881C-F80A1482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F04AA-7B70-4A13-866D-1DD7C76B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71530-B559-48EF-8201-0C32F00A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7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64164-6E31-4423-A7FF-39CEEDB2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82528-F0E3-473C-B3ED-C4521321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29C38-1ED6-44E5-A374-E63E7391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6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D6CA-67BA-42B7-9BED-20809F78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F318-4CE8-4589-B0E9-93749ECB1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8A58A-51C4-4BB4-BC57-8E1EAA373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1AD76-DEF4-4D52-B5BC-F0C00B4D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B6454-FE73-4E36-87EF-63D79678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532E7-E3AE-4EDF-B1F5-CF96C0CA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8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1081-7525-42B5-85AF-A52BED48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23A54-D7AB-4B39-A4A4-DD1252D1D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773BD-3B9A-4B84-BD17-5D5ECD173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BC361-CA39-4FEF-B612-1ABF4A9E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8B147-2DF6-4088-9B69-49F582FF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CD2E1-3AA4-4C51-8B54-740A06BA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8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442BE-FFDB-4670-A190-8CDFF6E0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7481D-2FEE-4A4C-8CE5-F733979AE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0693D-70A1-41DA-82C3-8BBD194B7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6943-F072-4C34-97BD-D17E4157FA87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11FDE-26CB-4C2C-A526-61210DFB8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28D6-6ED8-4B06-BC56-8A274B27E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8B02-C903-4D82-9C83-D230A273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en.wikipedia.org/wiki/Supermarket" TargetMode="External"/><Relationship Id="rId7" Type="http://schemas.openxmlformats.org/officeDocument/2006/relationships/hyperlink" Target="http://en.wiktionary.org/wiki/Metzgere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www.groundreport.com/tips-open-clothing-retail-business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commons.wikimedia.org/wiki/File:HK_Wan_Chai_%E7%81%A3%E4%BB%94_Burrows_Street_sign_%E5%B7%B4%E8%B7%AF%E5%A3%AB%E8%A1%97_sports_shoes_footwear_shop_May-201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E6AA15-CDC3-4868-BCBF-13A65C47AF8D}"/>
              </a:ext>
            </a:extLst>
          </p:cNvPr>
          <p:cNvSpPr txBox="1"/>
          <p:nvPr/>
        </p:nvSpPr>
        <p:spPr>
          <a:xfrm>
            <a:off x="849087" y="914398"/>
            <a:ext cx="10161756" cy="193899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STARTER!</a:t>
            </a:r>
          </a:p>
          <a:p>
            <a:pPr algn="ctr"/>
            <a:endParaRPr lang="en-US" sz="4000" dirty="0">
              <a:latin typeface="Comic Sans MS" panose="030F0702030302020204" pitchFamily="66" charset="0"/>
            </a:endParaRP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How many shops can you name in Spanish?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18B06-CC60-4F28-B730-F3E119380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922233">
            <a:off x="9367931" y="4439345"/>
            <a:ext cx="1900335" cy="1425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F27D3-D7AF-46AB-9B56-37BDEF4B1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74452" y="4866178"/>
            <a:ext cx="2019403" cy="1442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7A119C-F20E-466D-8EC9-628EE29FC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70492" y="4778822"/>
            <a:ext cx="2040293" cy="1530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D4DE1F-B808-490B-A009-C8A3DE7809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611166">
            <a:off x="369414" y="4627863"/>
            <a:ext cx="2019404" cy="15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C19BF-1665-487A-BBF4-8F32D10C7BDF}"/>
              </a:ext>
            </a:extLst>
          </p:cNvPr>
          <p:cNvSpPr/>
          <p:nvPr/>
        </p:nvSpPr>
        <p:spPr>
          <a:xfrm>
            <a:off x="8679872" y="676062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Comic Sans MS"/>
              </a:rPr>
              <a:t>Term 6 Lesson 5</a:t>
            </a:r>
            <a:r>
              <a:rPr lang="en-US" sz="2800" dirty="0">
                <a:latin typeface="Comic Sans MS"/>
              </a:rPr>
              <a:t> </a:t>
            </a:r>
          </a:p>
        </p:txBody>
      </p:sp>
      <p:pic>
        <p:nvPicPr>
          <p:cNvPr id="7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BBC229B-4AE6-4531-8594-3A5C29A8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6" y="591108"/>
            <a:ext cx="1811300" cy="1216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6F77AC-55FC-4C4E-9F04-07AE624CD41F}"/>
              </a:ext>
            </a:extLst>
          </p:cNvPr>
          <p:cNvSpPr txBox="1"/>
          <p:nvPr/>
        </p:nvSpPr>
        <p:spPr>
          <a:xfrm>
            <a:off x="576051" y="2071952"/>
            <a:ext cx="1130319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		</a:t>
            </a:r>
            <a:endParaRPr lang="en-US" sz="2800" u="sng" dirty="0">
              <a:latin typeface="Comic Sans MS"/>
            </a:endParaRP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sz="2800" u="sng" dirty="0">
                <a:latin typeface="Comic Sans MS"/>
                <a:cs typeface="Calibri"/>
              </a:rPr>
              <a:t>LO</a:t>
            </a:r>
            <a:r>
              <a:rPr lang="en-US" sz="2800" dirty="0">
                <a:latin typeface="Comic Sans MS"/>
                <a:cs typeface="Calibri"/>
              </a:rPr>
              <a:t>: to learn about shops in Madrid </a:t>
            </a:r>
            <a:r>
              <a:rPr lang="en-US" sz="2800">
                <a:latin typeface="Comic Sans MS"/>
                <a:cs typeface="Calibri"/>
              </a:rPr>
              <a:t>and Seville</a:t>
            </a:r>
            <a:endParaRPr lang="en-US" sz="2800" dirty="0">
              <a:latin typeface="Comic Sans MS"/>
              <a:cs typeface="Calibri"/>
            </a:endParaRPr>
          </a:p>
          <a:p>
            <a:r>
              <a:rPr lang="en-US" sz="2800" dirty="0">
                <a:latin typeface="Comic Sans MS"/>
                <a:cs typeface="Calibri"/>
              </a:rPr>
              <a:t>       to develop reading and writing skills</a:t>
            </a:r>
          </a:p>
          <a:p>
            <a:r>
              <a:rPr lang="en-US" sz="2800" dirty="0">
                <a:latin typeface="Comic Sans MS"/>
                <a:cs typeface="Calibri"/>
              </a:rPr>
              <a:t>  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D563F8-C662-4B4F-BAD1-E4CB424597FD}"/>
              </a:ext>
            </a:extLst>
          </p:cNvPr>
          <p:cNvSpPr/>
          <p:nvPr/>
        </p:nvSpPr>
        <p:spPr>
          <a:xfrm>
            <a:off x="10494780" y="6091229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alibri"/>
              </a:rPr>
              <a:t>(  /25)</a:t>
            </a:r>
          </a:p>
        </p:txBody>
      </p:sp>
    </p:spTree>
    <p:extLst>
      <p:ext uri="{BB962C8B-B14F-4D97-AF65-F5344CB8AC3E}">
        <p14:creationId xmlns:p14="http://schemas.microsoft.com/office/powerpoint/2010/main" val="137770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7E9E-807F-4564-A7D5-90E3C7A32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21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this lesson you are going to read two texts about shopping in Spain. </a:t>
            </a:r>
          </a:p>
          <a:p>
            <a:pPr marL="0" indent="0">
              <a:buNone/>
            </a:pPr>
            <a:r>
              <a:rPr lang="en-US" b="1" u="sng" dirty="0"/>
              <a:t>Task 1</a:t>
            </a:r>
            <a:r>
              <a:rPr lang="en-US" dirty="0"/>
              <a:t> - The first text is about Madrid – there is one text but 3 different sets of question. Complete the slide for your group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Group 1 – slide 4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Group 2 – slide 5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Group 3 – slide 6</a:t>
            </a:r>
          </a:p>
          <a:p>
            <a:pPr marL="0" indent="0">
              <a:buNone/>
            </a:pPr>
            <a:r>
              <a:rPr lang="en-US" b="1" u="sng" dirty="0"/>
              <a:t>Task 2</a:t>
            </a:r>
            <a:r>
              <a:rPr lang="en-US" dirty="0"/>
              <a:t> - The second text on slide 7 is about Seville – everyone completes the same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Task 3</a:t>
            </a:r>
            <a:r>
              <a:rPr lang="en-US" dirty="0"/>
              <a:t> – Follow the instructions on the slide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93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7EA25D-DD38-40B4-8EAC-43756BCF1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00" y="1921701"/>
            <a:ext cx="4906828" cy="350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F25FF-EA70-49B9-ACCB-974FFE6E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245" y="2398162"/>
            <a:ext cx="4429125" cy="2828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670666-8A9B-41D4-B57F-A4BFAD870B36}"/>
              </a:ext>
            </a:extLst>
          </p:cNvPr>
          <p:cNvSpPr txBox="1"/>
          <p:nvPr/>
        </p:nvSpPr>
        <p:spPr>
          <a:xfrm>
            <a:off x="641357" y="912417"/>
            <a:ext cx="108350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Leer</a:t>
            </a:r>
            <a:r>
              <a:rPr lang="en-US" sz="2800" dirty="0">
                <a:latin typeface="Comic Sans MS" panose="030F0702030302020204" pitchFamily="66" charset="0"/>
              </a:rPr>
              <a:t>– </a:t>
            </a:r>
            <a:r>
              <a:rPr lang="en-US" sz="2400" i="1" dirty="0">
                <a:latin typeface="Comic Sans MS" panose="030F0702030302020204" pitchFamily="66" charset="0"/>
              </a:rPr>
              <a:t>Lee el </a:t>
            </a:r>
            <a:r>
              <a:rPr lang="en-US" sz="2400" i="1" dirty="0" err="1">
                <a:latin typeface="Comic Sans MS" panose="030F0702030302020204" pitchFamily="66" charset="0"/>
              </a:rPr>
              <a:t>folleto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sobre</a:t>
            </a:r>
            <a:r>
              <a:rPr lang="en-US" sz="2400" i="1" dirty="0">
                <a:latin typeface="Comic Sans MS" panose="030F0702030302020204" pitchFamily="66" charset="0"/>
              </a:rPr>
              <a:t> una zona commercial </a:t>
            </a:r>
            <a:r>
              <a:rPr lang="en-US" sz="2400" i="1" dirty="0" err="1">
                <a:latin typeface="Comic Sans MS" panose="030F0702030302020204" pitchFamily="66" charset="0"/>
              </a:rPr>
              <a:t>en</a:t>
            </a:r>
            <a:r>
              <a:rPr lang="en-US" sz="2400" i="1" dirty="0">
                <a:latin typeface="Comic Sans MS" panose="030F0702030302020204" pitchFamily="66" charset="0"/>
              </a:rPr>
              <a:t> Madrid.</a:t>
            </a:r>
          </a:p>
          <a:p>
            <a:r>
              <a:rPr lang="en-US" sz="2400" i="1" dirty="0">
                <a:latin typeface="Comic Sans MS" panose="030F0702030302020204" pitchFamily="66" charset="0"/>
              </a:rPr>
              <a:t>Decide </a:t>
            </a:r>
            <a:r>
              <a:rPr lang="en-US" sz="2400" i="1" dirty="0" err="1">
                <a:latin typeface="Comic Sans MS" panose="030F0702030302020204" pitchFamily="66" charset="0"/>
              </a:rPr>
              <a:t>si</a:t>
            </a:r>
            <a:r>
              <a:rPr lang="en-US" sz="2400" i="1" dirty="0">
                <a:latin typeface="Comic Sans MS" panose="030F0702030302020204" pitchFamily="66" charset="0"/>
              </a:rPr>
              <a:t> las </a:t>
            </a:r>
            <a:r>
              <a:rPr lang="en-US" sz="2400" i="1" dirty="0" err="1">
                <a:latin typeface="Comic Sans MS" panose="030F0702030302020204" pitchFamily="66" charset="0"/>
              </a:rPr>
              <a:t>frases</a:t>
            </a:r>
            <a:r>
              <a:rPr lang="en-US" sz="2400" i="1" dirty="0">
                <a:latin typeface="Comic Sans MS" panose="030F0702030302020204" pitchFamily="66" charset="0"/>
              </a:rPr>
              <a:t> son </a:t>
            </a:r>
            <a:r>
              <a:rPr lang="en-US" sz="2400" i="1" dirty="0" err="1">
                <a:latin typeface="Comic Sans MS" panose="030F0702030302020204" pitchFamily="66" charset="0"/>
              </a:rPr>
              <a:t>verdaderas</a:t>
            </a:r>
            <a:r>
              <a:rPr lang="en-US" sz="2400" i="1" dirty="0">
                <a:latin typeface="Comic Sans MS" panose="030F0702030302020204" pitchFamily="66" charset="0"/>
              </a:rPr>
              <a:t> (V), falsas (F) or no </a:t>
            </a:r>
            <a:r>
              <a:rPr lang="en-US" sz="2400" i="1" dirty="0" err="1">
                <a:latin typeface="Comic Sans MS" panose="030F0702030302020204" pitchFamily="66" charset="0"/>
              </a:rPr>
              <a:t>mencionadas</a:t>
            </a:r>
            <a:r>
              <a:rPr lang="en-US" sz="2400" i="1" dirty="0">
                <a:latin typeface="Comic Sans MS" panose="030F0702030302020204" pitchFamily="66" charset="0"/>
              </a:rPr>
              <a:t> (NM)</a:t>
            </a:r>
          </a:p>
          <a:p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676F5-8E65-4D81-B406-AB64CD39A2D8}"/>
              </a:ext>
            </a:extLst>
          </p:cNvPr>
          <p:cNvSpPr txBox="1"/>
          <p:nvPr/>
        </p:nvSpPr>
        <p:spPr>
          <a:xfrm>
            <a:off x="572568" y="226891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Group 1</a:t>
            </a:r>
            <a:endParaRPr lang="en-GB" sz="2800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983F1-5D24-4A8E-9DB4-6F2762E3AC33}"/>
              </a:ext>
            </a:extLst>
          </p:cNvPr>
          <p:cNvSpPr txBox="1"/>
          <p:nvPr/>
        </p:nvSpPr>
        <p:spPr>
          <a:xfrm>
            <a:off x="10162130" y="2398162"/>
            <a:ext cx="1530221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b.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c.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d.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e.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f.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A8145-EF0A-45C2-A996-4C3A364E4D01}"/>
              </a:ext>
            </a:extLst>
          </p:cNvPr>
          <p:cNvSpPr txBox="1"/>
          <p:nvPr/>
        </p:nvSpPr>
        <p:spPr>
          <a:xfrm>
            <a:off x="11206066" y="619552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22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7EA25D-DD38-40B4-8EAC-43756BCF1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84" y="2071587"/>
            <a:ext cx="4906828" cy="3504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670666-8A9B-41D4-B57F-A4BFAD870B36}"/>
              </a:ext>
            </a:extLst>
          </p:cNvPr>
          <p:cNvSpPr txBox="1"/>
          <p:nvPr/>
        </p:nvSpPr>
        <p:spPr>
          <a:xfrm>
            <a:off x="562057" y="748148"/>
            <a:ext cx="10360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Leer</a:t>
            </a:r>
            <a:r>
              <a:rPr lang="en-US" sz="2800" dirty="0">
                <a:latin typeface="Comic Sans MS" panose="030F0702030302020204" pitchFamily="66" charset="0"/>
              </a:rPr>
              <a:t>– </a:t>
            </a:r>
            <a:r>
              <a:rPr lang="en-US" sz="2400" i="1" dirty="0">
                <a:latin typeface="Comic Sans MS" panose="030F0702030302020204" pitchFamily="66" charset="0"/>
              </a:rPr>
              <a:t>Read the leaflet about a shopping area in Madrid.</a:t>
            </a:r>
          </a:p>
          <a:p>
            <a:r>
              <a:rPr lang="en-US" sz="2400" i="1" dirty="0">
                <a:latin typeface="Comic Sans MS" panose="030F0702030302020204" pitchFamily="66" charset="0"/>
              </a:rPr>
              <a:t>Decide if the statements are true (T), false (F) or not mentioned (NM)</a:t>
            </a:r>
          </a:p>
          <a:p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676F5-8E65-4D81-B406-AB64CD39A2D8}"/>
              </a:ext>
            </a:extLst>
          </p:cNvPr>
          <p:cNvSpPr txBox="1"/>
          <p:nvPr/>
        </p:nvSpPr>
        <p:spPr>
          <a:xfrm>
            <a:off x="572568" y="135388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Group 2</a:t>
            </a:r>
            <a:endParaRPr lang="en-GB" sz="2800" u="sng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983F1-5D24-4A8E-9DB4-6F2762E3AC33}"/>
              </a:ext>
            </a:extLst>
          </p:cNvPr>
          <p:cNvSpPr txBox="1"/>
          <p:nvPr/>
        </p:nvSpPr>
        <p:spPr>
          <a:xfrm>
            <a:off x="10522595" y="2494030"/>
            <a:ext cx="1530221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b.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c.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d.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e.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344E0A-8BD8-4BAA-8587-C61456CCD027}"/>
              </a:ext>
            </a:extLst>
          </p:cNvPr>
          <p:cNvSpPr txBox="1"/>
          <p:nvPr/>
        </p:nvSpPr>
        <p:spPr>
          <a:xfrm>
            <a:off x="5185119" y="1967756"/>
            <a:ext cx="5081131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/>
              <a:t>There are two shopping streets in Madrid; Calle </a:t>
            </a:r>
            <a:r>
              <a:rPr lang="en-US" dirty="0" err="1"/>
              <a:t>Preciados</a:t>
            </a:r>
            <a:r>
              <a:rPr lang="en-US" dirty="0"/>
              <a:t> and La Gran </a:t>
            </a:r>
            <a:r>
              <a:rPr lang="en-US" dirty="0" err="1"/>
              <a:t>Vía</a:t>
            </a:r>
            <a:endParaRPr lang="en-US" dirty="0"/>
          </a:p>
          <a:p>
            <a:endParaRPr lang="en-US" dirty="0"/>
          </a:p>
          <a:p>
            <a:r>
              <a:rPr lang="en-US" dirty="0"/>
              <a:t>b.  Normally, shops in Calle </a:t>
            </a:r>
            <a:r>
              <a:rPr lang="en-US" dirty="0" err="1"/>
              <a:t>Preciados</a:t>
            </a:r>
            <a:r>
              <a:rPr lang="en-US" dirty="0"/>
              <a:t> and Gran Via      open at 9 o’clock at night</a:t>
            </a:r>
          </a:p>
          <a:p>
            <a:endParaRPr lang="en-US" dirty="0"/>
          </a:p>
          <a:p>
            <a:r>
              <a:rPr lang="en-US" dirty="0"/>
              <a:t>c. Shops close on Sundays in some towns and villages </a:t>
            </a:r>
          </a:p>
          <a:p>
            <a:endParaRPr lang="en-US" dirty="0"/>
          </a:p>
          <a:p>
            <a:r>
              <a:rPr lang="en-US" dirty="0"/>
              <a:t>d. It isn’t advisable to go shopping in some towns between three and five o’clock.</a:t>
            </a:r>
          </a:p>
          <a:p>
            <a:endParaRPr lang="en-US" dirty="0"/>
          </a:p>
          <a:p>
            <a:r>
              <a:rPr lang="en-US" dirty="0"/>
              <a:t>e. In the </a:t>
            </a:r>
            <a:r>
              <a:rPr lang="en-US" dirty="0" err="1"/>
              <a:t>centre</a:t>
            </a:r>
            <a:r>
              <a:rPr lang="en-US" dirty="0"/>
              <a:t> of Madrid there a good selection of shops.</a:t>
            </a:r>
          </a:p>
          <a:p>
            <a:endParaRPr lang="en-US" dirty="0"/>
          </a:p>
          <a:p>
            <a:r>
              <a:rPr lang="en-US" dirty="0"/>
              <a:t>f. There are no vegetarian restaurants in </a:t>
            </a:r>
            <a:r>
              <a:rPr lang="en-US" dirty="0" err="1"/>
              <a:t>Mdrid</a:t>
            </a:r>
            <a:endParaRPr lang="en-US" dirty="0"/>
          </a:p>
          <a:p>
            <a:pPr marL="342900" indent="-342900">
              <a:buAutoNum type="alphaLcPeriod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D66E5-FF08-4A46-961C-2C7FBC4DF704}"/>
              </a:ext>
            </a:extLst>
          </p:cNvPr>
          <p:cNvSpPr txBox="1"/>
          <p:nvPr/>
        </p:nvSpPr>
        <p:spPr>
          <a:xfrm>
            <a:off x="11206066" y="619552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40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7EA25D-DD38-40B4-8EAC-43756BCF1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00" y="1921701"/>
            <a:ext cx="4906828" cy="3504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670666-8A9B-41D4-B57F-A4BFAD870B36}"/>
              </a:ext>
            </a:extLst>
          </p:cNvPr>
          <p:cNvSpPr txBox="1"/>
          <p:nvPr/>
        </p:nvSpPr>
        <p:spPr>
          <a:xfrm>
            <a:off x="572568" y="750111"/>
            <a:ext cx="1045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Leer</a:t>
            </a:r>
            <a:r>
              <a:rPr lang="en-US" sz="2800" dirty="0">
                <a:latin typeface="Comic Sans MS" panose="030F0702030302020204" pitchFamily="66" charset="0"/>
              </a:rPr>
              <a:t>– </a:t>
            </a:r>
            <a:r>
              <a:rPr lang="en-US" sz="2400" i="1" dirty="0">
                <a:latin typeface="Comic Sans MS" panose="030F0702030302020204" pitchFamily="66" charset="0"/>
              </a:rPr>
              <a:t>Read the leaflet about shopping in Madrid, then write down 6   	types of shop you could go to (</a:t>
            </a:r>
            <a:r>
              <a:rPr lang="en-US" sz="2400" i="1" dirty="0" err="1">
                <a:latin typeface="Comic Sans MS" panose="030F0702030302020204" pitchFamily="66" charset="0"/>
              </a:rPr>
              <a:t>eg.</a:t>
            </a:r>
            <a:r>
              <a:rPr lang="en-US" sz="2400" i="1" dirty="0">
                <a:latin typeface="Comic Sans MS" panose="030F0702030302020204" pitchFamily="66" charset="0"/>
              </a:rPr>
              <a:t> Sports shop…) 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676F5-8E65-4D81-B406-AB64CD39A2D8}"/>
              </a:ext>
            </a:extLst>
          </p:cNvPr>
          <p:cNvSpPr txBox="1"/>
          <p:nvPr/>
        </p:nvSpPr>
        <p:spPr>
          <a:xfrm>
            <a:off x="572568" y="226891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accent6"/>
                </a:solidFill>
                <a:latin typeface="Comic Sans MS" panose="030F0702030302020204" pitchFamily="66" charset="0"/>
              </a:rPr>
              <a:t>Group 3</a:t>
            </a:r>
            <a:endParaRPr lang="en-GB" sz="2800" u="sng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983F1-5D24-4A8E-9DB4-6F2762E3AC33}"/>
              </a:ext>
            </a:extLst>
          </p:cNvPr>
          <p:cNvSpPr txBox="1"/>
          <p:nvPr/>
        </p:nvSpPr>
        <p:spPr>
          <a:xfrm>
            <a:off x="6355240" y="2090172"/>
            <a:ext cx="1530221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b.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c.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d.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e.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D1B940-8EA9-4B48-9556-E21866B3A90A}"/>
              </a:ext>
            </a:extLst>
          </p:cNvPr>
          <p:cNvSpPr txBox="1"/>
          <p:nvPr/>
        </p:nvSpPr>
        <p:spPr>
          <a:xfrm>
            <a:off x="10814180" y="592493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71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69E124-DD57-4B99-8323-3DB9BD83B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686" y="1620339"/>
            <a:ext cx="4392799" cy="4579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1980C-0723-404F-9B5D-6185D41ED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071" y="2021555"/>
            <a:ext cx="5121586" cy="2366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9C5E48-8433-4969-AF4B-1B9A55216ACF}"/>
              </a:ext>
            </a:extLst>
          </p:cNvPr>
          <p:cNvSpPr txBox="1"/>
          <p:nvPr/>
        </p:nvSpPr>
        <p:spPr>
          <a:xfrm>
            <a:off x="914400" y="373224"/>
            <a:ext cx="94949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Leer – all groups!</a:t>
            </a:r>
          </a:p>
          <a:p>
            <a:r>
              <a:rPr lang="en-US" sz="2400" i="1" dirty="0">
                <a:latin typeface="Comic Sans MS" panose="030F0702030302020204" pitchFamily="66" charset="0"/>
              </a:rPr>
              <a:t>Read the text about shopping in Seville and answer the questions</a:t>
            </a:r>
            <a:endParaRPr lang="en-GB" sz="24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75872-06D7-4676-9299-C2A817B2C55C}"/>
              </a:ext>
            </a:extLst>
          </p:cNvPr>
          <p:cNvSpPr txBox="1"/>
          <p:nvPr/>
        </p:nvSpPr>
        <p:spPr>
          <a:xfrm>
            <a:off x="10590244" y="1740589"/>
            <a:ext cx="1183069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b.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c.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d.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e.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f.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g.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BFF2-2B40-4833-B271-2A976AB1DCA6}"/>
              </a:ext>
            </a:extLst>
          </p:cNvPr>
          <p:cNvSpPr txBox="1"/>
          <p:nvPr/>
        </p:nvSpPr>
        <p:spPr>
          <a:xfrm>
            <a:off x="11181778" y="583029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06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A062AF-81F3-4591-9765-87B02FF2EB7B}"/>
              </a:ext>
            </a:extLst>
          </p:cNvPr>
          <p:cNvSpPr txBox="1"/>
          <p:nvPr/>
        </p:nvSpPr>
        <p:spPr>
          <a:xfrm>
            <a:off x="774441" y="485191"/>
            <a:ext cx="58336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Traduce</a:t>
            </a:r>
          </a:p>
          <a:p>
            <a:r>
              <a:rPr lang="en-US" sz="2400" i="1" dirty="0">
                <a:latin typeface="Comic Sans MS" panose="030F0702030302020204" pitchFamily="66" charset="0"/>
              </a:rPr>
              <a:t>Translate these sentences into Spanish</a:t>
            </a:r>
            <a:endParaRPr lang="en-GB" sz="2400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C3315-91DA-4B7A-925D-42FA88214348}"/>
              </a:ext>
            </a:extLst>
          </p:cNvPr>
          <p:cNvSpPr txBox="1"/>
          <p:nvPr/>
        </p:nvSpPr>
        <p:spPr>
          <a:xfrm>
            <a:off x="774441" y="1819469"/>
            <a:ext cx="774442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There are lots of shops in Windsor.</a:t>
            </a:r>
          </a:p>
          <a:p>
            <a:pPr marL="342900" indent="-342900">
              <a:buAutoNum type="arabicPeriod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I like going shopping.</a:t>
            </a:r>
          </a:p>
          <a:p>
            <a:pPr marL="342900" indent="-342900">
              <a:buAutoNum type="arabicPeriod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There are also lots of clothes shops.</a:t>
            </a:r>
          </a:p>
          <a:p>
            <a:pPr marL="342900" indent="-342900">
              <a:buAutoNum type="arabicPeriod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Going shopping in London is a pleasure!</a:t>
            </a:r>
          </a:p>
          <a:p>
            <a:pPr marL="342900" indent="-342900">
              <a:buAutoNum type="arabicPeriod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Shops normally open at nine in the morning.</a:t>
            </a:r>
          </a:p>
          <a:p>
            <a:pPr marL="342900" indent="-342900"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8500E-6E4E-4D57-A1C0-8FED425B10A8}"/>
              </a:ext>
            </a:extLst>
          </p:cNvPr>
          <p:cNvSpPr txBox="1"/>
          <p:nvPr/>
        </p:nvSpPr>
        <p:spPr>
          <a:xfrm>
            <a:off x="11131420" y="609289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20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5EFF-0BC2-4992-B716-B12C9188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-2506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Extension</a:t>
            </a:r>
            <a:endParaRPr lang="en-GB" sz="3600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3E36-CCBC-445E-B3F2-A978F097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53" y="892564"/>
            <a:ext cx="11448661" cy="1440090"/>
          </a:xfrm>
        </p:spPr>
        <p:txBody>
          <a:bodyPr/>
          <a:lstStyle/>
          <a:p>
            <a:r>
              <a:rPr lang="en-US" sz="2400" dirty="0"/>
              <a:t>Write a paragraph in Spanish about a shopping area (in Spain, England or one near you)</a:t>
            </a:r>
          </a:p>
          <a:p>
            <a:r>
              <a:rPr lang="en-US" sz="2400" dirty="0"/>
              <a:t>Include types and names of shops, opening times, names of roads and your opinions.</a:t>
            </a:r>
          </a:p>
          <a:p>
            <a:r>
              <a:rPr lang="en-US" sz="2400" dirty="0"/>
              <a:t>Adapt the 2 texts about Madrid and Seville using the vocab and phrases already there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C34C8-2C4E-46AF-BC03-EF1DE31A24B7}"/>
              </a:ext>
            </a:extLst>
          </p:cNvPr>
          <p:cNvSpPr txBox="1"/>
          <p:nvPr/>
        </p:nvSpPr>
        <p:spPr>
          <a:xfrm>
            <a:off x="511629" y="2519264"/>
            <a:ext cx="10358534" cy="3545633"/>
          </a:xfrm>
          <a:prstGeom prst="rect">
            <a:avLst/>
          </a:prstGeom>
          <a:noFill/>
          <a:ln w="603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95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FEB9F5-41A2-49EC-96FF-3FBF9A765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8B0516-AC9D-4021-B8C0-743A566334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3E0361-2ADC-48C6-B8DB-CDCA1A3B7D0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473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</cp:lastModifiedBy>
  <cp:revision>8</cp:revision>
  <dcterms:created xsi:type="dcterms:W3CDTF">2020-06-17T09:57:29Z</dcterms:created>
  <dcterms:modified xsi:type="dcterms:W3CDTF">2020-06-22T15:23:58Z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