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A912B-86E2-4EF7-955B-0F8FB99F6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B95FB-75D8-4E93-9428-95EFA0976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1D969-70A6-4DD5-B217-A0BDB199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2B28A-96B5-4228-A4E9-1F41E798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040D2-A27F-4A33-9116-E1C24A45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04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BA37-C1E2-4B47-A78F-E4F31006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C1CA8-D4EE-44FA-982F-A3B75D79A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838F-55FC-4994-9D21-7FD06A53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085F1-EE78-4BDF-BA07-B5FF48E4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F66BA-4743-4CF4-825C-9604969A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41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15ED6-E0D6-453A-A63F-F34BB96A7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B8F55-07C5-4D84-8F24-993D09F49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BD632-ADD4-42B4-A1FA-5C05E0CB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461F2-8700-47D2-94DE-8293E817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98D1D-2ECE-46DD-BCAE-2D37FDC7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0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9228-72F2-48D5-A0D9-3B187251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99FF-AF8C-423D-BC76-DB77BAD3B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DEF7D-60F2-4DF6-8914-A7AFE9B2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CB8ED-5CF9-4757-ACBF-3BD96DA6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A0CDD-4A0D-4E06-8F4D-758DFE958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4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C002-D949-4E17-B87A-775FE831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0B9B0-01CE-43C9-ACEB-3C8F0A281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E480D-144E-465F-A312-3108A410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C01C4-5C7A-47FF-AE97-86FB8D6F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C296-1655-4D44-94AF-23FEFFAB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1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F8FE3-FC7D-4E41-BC23-7FE76D5C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4692A-3EAB-4B85-AD51-4B66D31C7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92DB3-D3EA-4011-AE6C-1BB54418F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F6C0C-D53B-4087-8E79-0364D137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B0C57-3AE6-4567-A5D3-1E32A1D0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1D010-16E8-4E10-A9A0-FC7B10A5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6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4EDF-DBE4-4818-AB20-C1EE8888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5AEE2-B566-49CF-B75E-F1D372986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07390-4D74-4CE4-B881-1FCC743DF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1DA8A-D810-4E64-9818-E38939B3A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5FF152-7C5C-4038-BE13-9290666CD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BAC59B-4562-4C80-811C-7E7D0F060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500B91-768C-44FC-8BD6-56896D63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C427E-B9CE-4484-BCB8-119D2823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8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E0DA-608A-410E-A660-1AAAEF3B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B62F6-9964-4E67-8B08-05C5587C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AE968-2421-45CD-8A93-5F7735FB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880AC-8934-4CB1-A404-76F68888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4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C87295-CF7F-4352-9EEB-A24A7B4E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E3ABB-07A1-4F52-9275-58387CD1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C79C7-8C37-4A61-80B5-7F5D2BE0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77BCF-C88D-45FB-BD12-32EA19263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B89E-EEE1-4379-AD1F-8A1E1184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704AB-BD31-403D-87D1-3F8F0C8D6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4D43A-CA96-4DE4-BC3D-44A2F962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4EDE4-22A7-469A-AF56-FE3B83D4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D01CC-7E0B-41D5-9A6F-6EC12303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27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031C-47C3-4864-84E2-3435E9A6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FAE75-1537-4E18-91BB-E09769BF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15DED-5177-4CA0-8F35-A5547B0F2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8E700-AB1C-4BDE-8063-D7CE7573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3312D-BEA4-4CA3-9ECE-482AF8A8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842DC-3028-4B1A-B3A6-C838937D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9AFD2-C8F1-464D-B628-C7575C20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BE86F-C890-4376-A9CC-EFE04389D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E600C-ACD3-4D91-85CC-7F4E02786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17B5-9610-4E0A-8F57-FF5FD3284D3E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26FDE-9E23-467D-9E26-D3A6F771B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62026-E95A-4D61-BB90-A0D27C88B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9EDC0-1166-485D-BD17-4CC2E6AA5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tionary.org/wiki/%D7%98%D7%9C%D7%95%D7%99%D7%96%D7%99%D7%9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acion-tv.elpais.com/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652B3-364E-4A67-9780-07D518A67ED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C4B3C-0310-4DB4-82FC-967BEA9EE37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E7746C0-5881-4032-B721-A0D55E4478E6}"/>
              </a:ext>
            </a:extLst>
          </p:cNvPr>
          <p:cNvSpPr/>
          <p:nvPr/>
        </p:nvSpPr>
        <p:spPr>
          <a:xfrm>
            <a:off x="2691515" y="868890"/>
            <a:ext cx="3681455" cy="1087543"/>
          </a:xfrm>
          <a:prstGeom prst="wedgeEllipseCallout">
            <a:avLst>
              <a:gd name="adj1" fmla="val 47017"/>
              <a:gd name="adj2" fmla="val 5852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¿</a:t>
            </a:r>
            <a:r>
              <a:rPr lang="en-GB" sz="2400" dirty="0" err="1">
                <a:solidFill>
                  <a:schemeClr val="tx1"/>
                </a:solidFill>
              </a:rPr>
              <a:t>Cómo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usas</a:t>
            </a:r>
            <a:r>
              <a:rPr lang="en-GB" sz="2400" dirty="0">
                <a:solidFill>
                  <a:schemeClr val="tx1"/>
                </a:solidFill>
              </a:rPr>
              <a:t> el Internet?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FBC9821-58B3-48B0-A31A-20167F76D7C7}"/>
              </a:ext>
            </a:extLst>
          </p:cNvPr>
          <p:cNvSpPr/>
          <p:nvPr/>
        </p:nvSpPr>
        <p:spPr>
          <a:xfrm>
            <a:off x="2075289" y="3856386"/>
            <a:ext cx="3681455" cy="1377361"/>
          </a:xfrm>
          <a:prstGeom prst="wedgeEllipseCallout">
            <a:avLst>
              <a:gd name="adj1" fmla="val 72287"/>
              <a:gd name="adj2" fmla="val 10142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¿</a:t>
            </a:r>
            <a:r>
              <a:rPr lang="en-GB" sz="2400" dirty="0" err="1">
                <a:solidFill>
                  <a:schemeClr val="tx1"/>
                </a:solidFill>
              </a:rPr>
              <a:t>Cúal</a:t>
            </a:r>
            <a:r>
              <a:rPr lang="en-GB" sz="2400" dirty="0">
                <a:solidFill>
                  <a:schemeClr val="tx1"/>
                </a:solidFill>
              </a:rPr>
              <a:t> es </a:t>
            </a:r>
            <a:r>
              <a:rPr lang="en-GB" sz="2400" dirty="0" err="1">
                <a:solidFill>
                  <a:schemeClr val="tx1"/>
                </a:solidFill>
              </a:rPr>
              <a:t>tu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aplicación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favorita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02093-492D-49EF-B3E5-77E16FEF2061}"/>
              </a:ext>
            </a:extLst>
          </p:cNvPr>
          <p:cNvSpPr txBox="1"/>
          <p:nvPr/>
        </p:nvSpPr>
        <p:spPr>
          <a:xfrm>
            <a:off x="2691515" y="254440"/>
            <a:ext cx="177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Speaking starter!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0132D3D-ADAD-476D-BEC8-8FCC9CA1E4B4}"/>
              </a:ext>
            </a:extLst>
          </p:cNvPr>
          <p:cNvSpPr/>
          <p:nvPr/>
        </p:nvSpPr>
        <p:spPr>
          <a:xfrm>
            <a:off x="7248063" y="254440"/>
            <a:ext cx="4809215" cy="2568272"/>
          </a:xfrm>
          <a:prstGeom prst="wedgeEllipseCallout">
            <a:avLst>
              <a:gd name="adj1" fmla="val -62230"/>
              <a:gd name="adj2" fmla="val 5425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</a:rPr>
              <a:t>Descargo</a:t>
            </a:r>
            <a:r>
              <a:rPr lang="en-GB" sz="2400" dirty="0">
                <a:solidFill>
                  <a:schemeClr val="tx1"/>
                </a:solidFill>
              </a:rPr>
              <a:t> …..</a:t>
            </a:r>
          </a:p>
          <a:p>
            <a:r>
              <a:rPr lang="en-GB" sz="2400" dirty="0" err="1">
                <a:solidFill>
                  <a:schemeClr val="tx1"/>
                </a:solidFill>
              </a:rPr>
              <a:t>Hago</a:t>
            </a:r>
            <a:r>
              <a:rPr lang="en-GB" sz="2400" dirty="0">
                <a:solidFill>
                  <a:schemeClr val="tx1"/>
                </a:solidFill>
              </a:rPr>
              <a:t> la </a:t>
            </a:r>
            <a:r>
              <a:rPr lang="en-GB" sz="2400" dirty="0" err="1">
                <a:solidFill>
                  <a:schemeClr val="tx1"/>
                </a:solidFill>
              </a:rPr>
              <a:t>compra</a:t>
            </a:r>
            <a:r>
              <a:rPr lang="en-GB" sz="2400" dirty="0">
                <a:solidFill>
                  <a:schemeClr val="tx1"/>
                </a:solidFill>
              </a:rPr>
              <a:t>…..</a:t>
            </a:r>
          </a:p>
          <a:p>
            <a:r>
              <a:rPr lang="en-GB" sz="2400" dirty="0" err="1">
                <a:solidFill>
                  <a:schemeClr val="tx1"/>
                </a:solidFill>
              </a:rPr>
              <a:t>Juego</a:t>
            </a:r>
            <a:r>
              <a:rPr lang="en-GB" sz="2400" dirty="0">
                <a:solidFill>
                  <a:schemeClr val="tx1"/>
                </a:solidFill>
              </a:rPr>
              <a:t> a …….</a:t>
            </a:r>
          </a:p>
          <a:p>
            <a:r>
              <a:rPr lang="en-GB" sz="2400" dirty="0" err="1">
                <a:solidFill>
                  <a:schemeClr val="tx1"/>
                </a:solidFill>
              </a:rPr>
              <a:t>Veo</a:t>
            </a:r>
            <a:r>
              <a:rPr lang="en-GB" sz="2400" dirty="0">
                <a:solidFill>
                  <a:schemeClr val="tx1"/>
                </a:solidFill>
              </a:rPr>
              <a:t> ………</a:t>
            </a:r>
          </a:p>
          <a:p>
            <a:r>
              <a:rPr lang="en-GB" sz="2400" dirty="0" err="1">
                <a:solidFill>
                  <a:schemeClr val="tx1"/>
                </a:solidFill>
              </a:rPr>
              <a:t>Llamo</a:t>
            </a:r>
            <a:r>
              <a:rPr lang="en-GB" sz="2400" dirty="0">
                <a:solidFill>
                  <a:schemeClr val="tx1"/>
                </a:solidFill>
              </a:rPr>
              <a:t>…….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F62EF33-EF44-4949-A98F-0675C5527439}"/>
              </a:ext>
            </a:extLst>
          </p:cNvPr>
          <p:cNvSpPr/>
          <p:nvPr/>
        </p:nvSpPr>
        <p:spPr>
          <a:xfrm>
            <a:off x="6979917" y="4110626"/>
            <a:ext cx="4557426" cy="1377362"/>
          </a:xfrm>
          <a:prstGeom prst="wedgeEllipseCallout">
            <a:avLst>
              <a:gd name="adj1" fmla="val -42217"/>
              <a:gd name="adj2" fmla="val 9911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 </a:t>
            </a:r>
            <a:r>
              <a:rPr lang="en-GB" sz="2400" dirty="0" err="1">
                <a:solidFill>
                  <a:schemeClr val="tx1"/>
                </a:solidFill>
              </a:rPr>
              <a:t>aplicación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favorita</a:t>
            </a:r>
            <a:r>
              <a:rPr lang="en-GB" sz="2400" dirty="0">
                <a:solidFill>
                  <a:schemeClr val="tx1"/>
                </a:solidFill>
              </a:rPr>
              <a:t> es ……..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6E209F-C40C-47C2-96DB-AD40ECB7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1" y="180206"/>
            <a:ext cx="2348280" cy="38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C19BF-1665-487A-BBF4-8F32D10C7BDF}"/>
              </a:ext>
            </a:extLst>
          </p:cNvPr>
          <p:cNvSpPr/>
          <p:nvPr/>
        </p:nvSpPr>
        <p:spPr>
          <a:xfrm>
            <a:off x="8679872" y="676062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Comic Sans MS"/>
              </a:rPr>
              <a:t>Term 5 Lesson 4</a:t>
            </a:r>
            <a:r>
              <a:rPr lang="en-US" sz="2800" dirty="0">
                <a:latin typeface="Comic Sans MS"/>
              </a:rPr>
              <a:t> </a:t>
            </a:r>
          </a:p>
        </p:txBody>
      </p:sp>
      <p:pic>
        <p:nvPicPr>
          <p:cNvPr id="7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BBC229B-4AE6-4531-8594-3A5C29A8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6" y="591108"/>
            <a:ext cx="1811300" cy="1216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6F77AC-55FC-4C4E-9F04-07AE624CD41F}"/>
              </a:ext>
            </a:extLst>
          </p:cNvPr>
          <p:cNvSpPr txBox="1"/>
          <p:nvPr/>
        </p:nvSpPr>
        <p:spPr>
          <a:xfrm>
            <a:off x="2077146" y="2421703"/>
            <a:ext cx="844475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</a:rPr>
              <a:t>		</a:t>
            </a:r>
            <a:r>
              <a:rPr lang="en-US" sz="2800" u="sng" dirty="0">
                <a:latin typeface="Comic Sans MS"/>
              </a:rPr>
              <a:t>TV </a:t>
            </a:r>
            <a:r>
              <a:rPr lang="en-US" sz="2800" u="sng" dirty="0" err="1">
                <a:latin typeface="Comic Sans MS"/>
              </a:rPr>
              <a:t>programmes</a:t>
            </a:r>
            <a:endParaRPr lang="en-US" sz="2800" u="sng" dirty="0">
              <a:latin typeface="Comic Sans MS"/>
            </a:endParaRP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sz="2800" u="sng" dirty="0">
                <a:latin typeface="Comic Sans MS"/>
                <a:cs typeface="Calibri"/>
              </a:rPr>
              <a:t>LO</a:t>
            </a:r>
            <a:r>
              <a:rPr lang="en-US" sz="2800" dirty="0">
                <a:latin typeface="Comic Sans MS"/>
                <a:cs typeface="Calibri"/>
              </a:rPr>
              <a:t>:  to discuss TV </a:t>
            </a:r>
            <a:r>
              <a:rPr lang="en-US" sz="2800" dirty="0" err="1">
                <a:latin typeface="Comic Sans MS"/>
                <a:cs typeface="Calibri"/>
              </a:rPr>
              <a:t>programmes</a:t>
            </a:r>
            <a:endParaRPr lang="en-US" sz="2800" dirty="0">
              <a:latin typeface="Comic Sans MS"/>
              <a:cs typeface="Calibri"/>
            </a:endParaRPr>
          </a:p>
          <a:p>
            <a:r>
              <a:rPr lang="en-US" sz="2800" dirty="0">
                <a:latin typeface="Comic Sans MS"/>
                <a:cs typeface="Calibri"/>
              </a:rPr>
              <a:t>      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B30CA-90BB-456E-B8E0-BCC5E956F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97811" y="3060006"/>
            <a:ext cx="3034085" cy="303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9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0B8E3-CED5-433D-AB3E-FE3CD6ECA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0" y="1480802"/>
            <a:ext cx="8063575" cy="1684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27A6C2-89AB-4675-BB92-6A754598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0" y="3924414"/>
            <a:ext cx="7953087" cy="1618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F87C87-848D-4116-9FAF-4B6849705060}"/>
              </a:ext>
            </a:extLst>
          </p:cNvPr>
          <p:cNvSpPr txBox="1"/>
          <p:nvPr/>
        </p:nvSpPr>
        <p:spPr>
          <a:xfrm>
            <a:off x="8620615" y="832776"/>
            <a:ext cx="3222357" cy="532453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Un </a:t>
            </a:r>
            <a:r>
              <a:rPr lang="en-GB" sz="2000" dirty="0" err="1">
                <a:latin typeface="Comic Sans MS" panose="030F0702030302020204" pitchFamily="66" charset="0"/>
              </a:rPr>
              <a:t>telediario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err="1">
                <a:latin typeface="Comic Sans MS" panose="030F0702030302020204" pitchFamily="66" charset="0"/>
              </a:rPr>
              <a:t>Unos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dibujos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animados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Una </a:t>
            </a:r>
            <a:r>
              <a:rPr lang="en-GB" sz="2000" dirty="0" err="1">
                <a:latin typeface="Comic Sans MS" panose="030F0702030302020204" pitchFamily="66" charset="0"/>
              </a:rPr>
              <a:t>película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Un </a:t>
            </a:r>
            <a:r>
              <a:rPr lang="en-GB" sz="2000" dirty="0" err="1">
                <a:latin typeface="Comic Sans MS" panose="030F0702030302020204" pitchFamily="66" charset="0"/>
              </a:rPr>
              <a:t>concurso</a:t>
            </a:r>
            <a:r>
              <a:rPr lang="en-GB" sz="2000" dirty="0">
                <a:latin typeface="Comic Sans MS" panose="030F0702030302020204" pitchFamily="66" charset="0"/>
              </a:rPr>
              <a:t> de </a:t>
            </a:r>
            <a:r>
              <a:rPr lang="en-GB" sz="2000" dirty="0" err="1">
                <a:latin typeface="Comic Sans MS" panose="030F0702030302020204" pitchFamily="66" charset="0"/>
              </a:rPr>
              <a:t>talentos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Una </a:t>
            </a:r>
            <a:r>
              <a:rPr lang="en-GB" sz="2000" dirty="0" err="1">
                <a:latin typeface="Comic Sans MS" panose="030F0702030302020204" pitchFamily="66" charset="0"/>
              </a:rPr>
              <a:t>serie</a:t>
            </a:r>
            <a:r>
              <a:rPr lang="en-GB" sz="2000" dirty="0">
                <a:latin typeface="Comic Sans MS" panose="030F0702030302020204" pitchFamily="66" charset="0"/>
              </a:rPr>
              <a:t> familiar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Una telenovela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Un </a:t>
            </a:r>
            <a:r>
              <a:rPr lang="en-GB" sz="2000" dirty="0" err="1">
                <a:latin typeface="Comic Sans MS" panose="030F0702030302020204" pitchFamily="66" charset="0"/>
              </a:rPr>
              <a:t>concurso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Un </a:t>
            </a:r>
            <a:r>
              <a:rPr lang="en-GB" sz="2000" dirty="0" err="1">
                <a:latin typeface="Comic Sans MS" panose="030F0702030302020204" pitchFamily="66" charset="0"/>
              </a:rPr>
              <a:t>programa</a:t>
            </a:r>
            <a:r>
              <a:rPr lang="en-GB" sz="2000" dirty="0">
                <a:latin typeface="Comic Sans MS" panose="030F0702030302020204" pitchFamily="66" charset="0"/>
              </a:rPr>
              <a:t> de </a:t>
            </a:r>
            <a:r>
              <a:rPr lang="en-GB" sz="2000" dirty="0" err="1">
                <a:latin typeface="Comic Sans MS" panose="030F0702030302020204" pitchFamily="66" charset="0"/>
              </a:rPr>
              <a:t>deportes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Un </a:t>
            </a:r>
            <a:r>
              <a:rPr lang="en-GB" sz="2000" dirty="0" err="1">
                <a:latin typeface="Comic Sans MS" panose="030F0702030302020204" pitchFamily="66" charset="0"/>
              </a:rPr>
              <a:t>programa</a:t>
            </a:r>
            <a:r>
              <a:rPr lang="en-GB" sz="2000" dirty="0">
                <a:latin typeface="Comic Sans MS" panose="030F0702030302020204" pitchFamily="66" charset="0"/>
              </a:rPr>
              <a:t> de </a:t>
            </a:r>
            <a:r>
              <a:rPr lang="en-GB" sz="2000" dirty="0" err="1">
                <a:latin typeface="Comic Sans MS" panose="030F0702030302020204" pitchFamily="66" charset="0"/>
              </a:rPr>
              <a:t>humor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24607-16B2-4038-8B85-796FF9EC5981}"/>
              </a:ext>
            </a:extLst>
          </p:cNvPr>
          <p:cNvSpPr txBox="1"/>
          <p:nvPr/>
        </p:nvSpPr>
        <p:spPr>
          <a:xfrm>
            <a:off x="127571" y="198459"/>
            <a:ext cx="710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r>
              <a:rPr lang="en-GB" sz="2800" dirty="0">
                <a:latin typeface="Comic Sans MS" panose="030F0702030302020204" pitchFamily="66" charset="0"/>
              </a:rPr>
              <a:t>    </a:t>
            </a:r>
            <a:r>
              <a:rPr lang="en-GB" sz="2000" dirty="0">
                <a:latin typeface="Comic Sans MS" panose="030F0702030302020204" pitchFamily="66" charset="0"/>
              </a:rPr>
              <a:t>Match the words with the pictures</a:t>
            </a:r>
          </a:p>
        </p:txBody>
      </p:sp>
    </p:spTree>
    <p:extLst>
      <p:ext uri="{BB962C8B-B14F-4D97-AF65-F5344CB8AC3E}">
        <p14:creationId xmlns:p14="http://schemas.microsoft.com/office/powerpoint/2010/main" val="305838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0B0E28-AAA2-46D3-9B00-5165EEC8D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392388"/>
            <a:ext cx="10382250" cy="2733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B13163-F759-4F0F-AFC3-AC590D660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3299378"/>
            <a:ext cx="103822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5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793467-A295-46CE-9C1F-626FEAB5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8" y="1294063"/>
            <a:ext cx="6065122" cy="3103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03AFDF-9B90-445F-B8B8-4AD917BC7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33" y="4444779"/>
            <a:ext cx="3484531" cy="8938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B7B2CA-ACC5-4F4B-9EFA-1931FC6ADD1F}"/>
              </a:ext>
            </a:extLst>
          </p:cNvPr>
          <p:cNvSpPr/>
          <p:nvPr/>
        </p:nvSpPr>
        <p:spPr>
          <a:xfrm>
            <a:off x="312147" y="263378"/>
            <a:ext cx="11423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  <a:r>
              <a:rPr lang="en-GB" sz="2800" dirty="0">
                <a:latin typeface="Comic Sans MS" panose="030F0702030302020204" pitchFamily="66" charset="0"/>
              </a:rPr>
              <a:t>  </a:t>
            </a:r>
            <a:r>
              <a:rPr lang="en-GB" sz="2000" dirty="0">
                <a:latin typeface="Comic Sans MS" panose="030F0702030302020204" pitchFamily="66" charset="0"/>
              </a:rPr>
              <a:t>Read about Manuela’s viewing habits and find the Spanish for the following sentences;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92AE3-E4E5-4625-8407-1FCCE5A63AB2}"/>
              </a:ext>
            </a:extLst>
          </p:cNvPr>
          <p:cNvSpPr txBox="1"/>
          <p:nvPr/>
        </p:nvSpPr>
        <p:spPr>
          <a:xfrm>
            <a:off x="6096000" y="1294063"/>
            <a:ext cx="5984331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I prefer Netflix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 Netflix there are lots of series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It is easy and convenient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I like watching programmes on my mobile phone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I have just binge-watched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There is lots of variety 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I use various devices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 demand programmes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						/8</a:t>
            </a:r>
          </a:p>
        </p:txBody>
      </p:sp>
    </p:spTree>
    <p:extLst>
      <p:ext uri="{BB962C8B-B14F-4D97-AF65-F5344CB8AC3E}">
        <p14:creationId xmlns:p14="http://schemas.microsoft.com/office/powerpoint/2010/main" val="47651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43B4526-C8EE-4BF4-AB94-F0AC6C3A686C}"/>
              </a:ext>
            </a:extLst>
          </p:cNvPr>
          <p:cNvSpPr/>
          <p:nvPr/>
        </p:nvSpPr>
        <p:spPr>
          <a:xfrm>
            <a:off x="1375575" y="754878"/>
            <a:ext cx="3236182" cy="612648"/>
          </a:xfrm>
          <a:prstGeom prst="wedgeRectCallout">
            <a:avLst>
              <a:gd name="adj1" fmla="val 46030"/>
              <a:gd name="adj2" fmla="val 13128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¿</a:t>
            </a:r>
            <a:r>
              <a:rPr lang="en-GB" dirty="0" err="1">
                <a:solidFill>
                  <a:schemeClr val="tx1"/>
                </a:solidFill>
              </a:rPr>
              <a:t>Cuál</a:t>
            </a:r>
            <a:r>
              <a:rPr lang="en-GB" dirty="0">
                <a:solidFill>
                  <a:schemeClr val="tx1"/>
                </a:solidFill>
              </a:rPr>
              <a:t> es </a:t>
            </a:r>
            <a:r>
              <a:rPr lang="en-GB" dirty="0" err="1">
                <a:solidFill>
                  <a:schemeClr val="tx1"/>
                </a:solidFill>
              </a:rPr>
              <a:t>tu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programa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favorito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A0569CE-B535-4F55-9B61-63E11F1D2162}"/>
              </a:ext>
            </a:extLst>
          </p:cNvPr>
          <p:cNvSpPr/>
          <p:nvPr/>
        </p:nvSpPr>
        <p:spPr>
          <a:xfrm>
            <a:off x="1375575" y="2180911"/>
            <a:ext cx="3236182" cy="612648"/>
          </a:xfrm>
          <a:prstGeom prst="wedgeRectCallout">
            <a:avLst>
              <a:gd name="adj1" fmla="val 50698"/>
              <a:gd name="adj2" fmla="val 13388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¿Por </a:t>
            </a:r>
            <a:r>
              <a:rPr lang="en-GB" dirty="0" err="1">
                <a:solidFill>
                  <a:schemeClr val="tx1"/>
                </a:solidFill>
              </a:rPr>
              <a:t>qúe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EAA3380-998B-469A-806F-2570DED76A0B}"/>
              </a:ext>
            </a:extLst>
          </p:cNvPr>
          <p:cNvSpPr/>
          <p:nvPr/>
        </p:nvSpPr>
        <p:spPr>
          <a:xfrm>
            <a:off x="1375575" y="3782900"/>
            <a:ext cx="3236182" cy="612648"/>
          </a:xfrm>
          <a:prstGeom prst="wedgeRectCallout">
            <a:avLst>
              <a:gd name="adj1" fmla="val 56596"/>
              <a:gd name="adj2" fmla="val 15205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¿</a:t>
            </a:r>
            <a:r>
              <a:rPr lang="en-GB" dirty="0" err="1">
                <a:solidFill>
                  <a:schemeClr val="tx1"/>
                </a:solidFill>
              </a:rPr>
              <a:t>Qúe</a:t>
            </a:r>
            <a:r>
              <a:rPr lang="en-GB" dirty="0">
                <a:solidFill>
                  <a:schemeClr val="tx1"/>
                </a:solidFill>
              </a:rPr>
              <a:t> vas a </a:t>
            </a:r>
            <a:r>
              <a:rPr lang="en-GB" dirty="0" err="1">
                <a:solidFill>
                  <a:schemeClr val="tx1"/>
                </a:solidFill>
              </a:rPr>
              <a:t>ver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noche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14EDA9C-71E7-4388-B9B1-26D90F493DC1}"/>
              </a:ext>
            </a:extLst>
          </p:cNvPr>
          <p:cNvSpPr/>
          <p:nvPr/>
        </p:nvSpPr>
        <p:spPr>
          <a:xfrm>
            <a:off x="1375575" y="5409671"/>
            <a:ext cx="3236182" cy="612648"/>
          </a:xfrm>
          <a:prstGeom prst="wedgeRectCallout">
            <a:avLst>
              <a:gd name="adj1" fmla="val 54875"/>
              <a:gd name="adj2" fmla="val 1325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¿</a:t>
            </a:r>
            <a:r>
              <a:rPr lang="en-GB" dirty="0" err="1">
                <a:solidFill>
                  <a:schemeClr val="tx1"/>
                </a:solidFill>
              </a:rPr>
              <a:t>Cuál</a:t>
            </a:r>
            <a:r>
              <a:rPr lang="en-GB" dirty="0">
                <a:solidFill>
                  <a:schemeClr val="tx1"/>
                </a:solidFill>
              </a:rPr>
              <a:t> es </a:t>
            </a:r>
            <a:r>
              <a:rPr lang="en-GB" dirty="0" err="1">
                <a:solidFill>
                  <a:schemeClr val="tx1"/>
                </a:solidFill>
              </a:rPr>
              <a:t>tu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dispositivo</a:t>
            </a:r>
            <a:r>
              <a:rPr lang="en-GB" dirty="0">
                <a:solidFill>
                  <a:schemeClr val="tx1"/>
                </a:solidFill>
              </a:rPr>
              <a:t> par </a:t>
            </a:r>
            <a:r>
              <a:rPr lang="en-GB" dirty="0" err="1">
                <a:solidFill>
                  <a:schemeClr val="tx1"/>
                </a:solidFill>
              </a:rPr>
              <a:t>ver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programas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25D3BF1-D3D8-4185-A8FA-8D477EAEA909}"/>
              </a:ext>
            </a:extLst>
          </p:cNvPr>
          <p:cNvSpPr/>
          <p:nvPr/>
        </p:nvSpPr>
        <p:spPr>
          <a:xfrm>
            <a:off x="7197255" y="719760"/>
            <a:ext cx="3236182" cy="612648"/>
          </a:xfrm>
          <a:prstGeom prst="wedgeRectCallout">
            <a:avLst>
              <a:gd name="adj1" fmla="val -41685"/>
              <a:gd name="adj2" fmla="val 1260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Voy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ver</a:t>
            </a:r>
            <a:r>
              <a:rPr lang="en-GB" dirty="0">
                <a:solidFill>
                  <a:schemeClr val="tx1"/>
                </a:solidFill>
              </a:rPr>
              <a:t> una </a:t>
            </a:r>
            <a:r>
              <a:rPr lang="en-GB" dirty="0" err="1">
                <a:solidFill>
                  <a:schemeClr val="tx1"/>
                </a:solidFill>
              </a:rPr>
              <a:t>serie</a:t>
            </a:r>
            <a:r>
              <a:rPr lang="en-GB" dirty="0">
                <a:solidFill>
                  <a:schemeClr val="tx1"/>
                </a:solidFill>
              </a:rPr>
              <a:t> que se </a:t>
            </a:r>
            <a:r>
              <a:rPr lang="en-GB" dirty="0" err="1">
                <a:solidFill>
                  <a:schemeClr val="tx1"/>
                </a:solidFill>
              </a:rPr>
              <a:t>titula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Cúentame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7BFD03C-CAA5-4681-AF72-F42F0C24CF29}"/>
              </a:ext>
            </a:extLst>
          </p:cNvPr>
          <p:cNvSpPr/>
          <p:nvPr/>
        </p:nvSpPr>
        <p:spPr>
          <a:xfrm>
            <a:off x="7197255" y="2263669"/>
            <a:ext cx="3236182" cy="612648"/>
          </a:xfrm>
          <a:prstGeom prst="wedgeRectCallout">
            <a:avLst>
              <a:gd name="adj1" fmla="val -41685"/>
              <a:gd name="adj2" fmla="val 1260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Mi </a:t>
            </a:r>
            <a:r>
              <a:rPr lang="en-GB" dirty="0" err="1">
                <a:solidFill>
                  <a:schemeClr val="tx1"/>
                </a:solidFill>
              </a:rPr>
              <a:t>dispositivo</a:t>
            </a:r>
            <a:r>
              <a:rPr lang="en-GB" dirty="0">
                <a:solidFill>
                  <a:schemeClr val="tx1"/>
                </a:solidFill>
              </a:rPr>
              <a:t> es mi </a:t>
            </a:r>
            <a:r>
              <a:rPr lang="en-GB" dirty="0" err="1">
                <a:solidFill>
                  <a:schemeClr val="tx1"/>
                </a:solidFill>
              </a:rPr>
              <a:t>tableta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4E6219A-B42B-4670-9AC7-FB82C149F8BE}"/>
              </a:ext>
            </a:extLst>
          </p:cNvPr>
          <p:cNvSpPr/>
          <p:nvPr/>
        </p:nvSpPr>
        <p:spPr>
          <a:xfrm>
            <a:off x="7197255" y="3981683"/>
            <a:ext cx="3236182" cy="612648"/>
          </a:xfrm>
          <a:prstGeom prst="wedgeRectCallout">
            <a:avLst>
              <a:gd name="adj1" fmla="val -41685"/>
              <a:gd name="adj2" fmla="val 1260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 </a:t>
            </a:r>
            <a:r>
              <a:rPr lang="en-GB" dirty="0" err="1">
                <a:solidFill>
                  <a:schemeClr val="tx1"/>
                </a:solidFill>
              </a:rPr>
              <a:t>gusta</a:t>
            </a:r>
            <a:r>
              <a:rPr lang="en-GB" dirty="0">
                <a:solidFill>
                  <a:schemeClr val="tx1"/>
                </a:solidFill>
              </a:rPr>
              <a:t> un </a:t>
            </a:r>
            <a:r>
              <a:rPr lang="en-GB" dirty="0" err="1">
                <a:solidFill>
                  <a:schemeClr val="tx1"/>
                </a:solidFill>
              </a:rPr>
              <a:t>concurso</a:t>
            </a:r>
            <a:r>
              <a:rPr lang="en-GB" dirty="0">
                <a:solidFill>
                  <a:schemeClr val="tx1"/>
                </a:solidFill>
              </a:rPr>
              <a:t> que se llama </a:t>
            </a:r>
            <a:r>
              <a:rPr lang="en-GB" i="1" dirty="0" err="1">
                <a:solidFill>
                  <a:schemeClr val="tx1"/>
                </a:solidFill>
              </a:rPr>
              <a:t>Pasapalabra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747FF92-64BE-41CF-8901-3959AE7FBBB8}"/>
              </a:ext>
            </a:extLst>
          </p:cNvPr>
          <p:cNvSpPr/>
          <p:nvPr/>
        </p:nvSpPr>
        <p:spPr>
          <a:xfrm>
            <a:off x="7197255" y="5552795"/>
            <a:ext cx="3236182" cy="612648"/>
          </a:xfrm>
          <a:prstGeom prst="wedgeRectCallout">
            <a:avLst>
              <a:gd name="adj1" fmla="val -41685"/>
              <a:gd name="adj2" fmla="val 1260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Porque</a:t>
            </a:r>
            <a:r>
              <a:rPr lang="en-GB" dirty="0">
                <a:solidFill>
                  <a:schemeClr val="tx1"/>
                </a:solidFill>
              </a:rPr>
              <a:t> es </a:t>
            </a:r>
            <a:r>
              <a:rPr lang="en-GB" dirty="0" err="1">
                <a:solidFill>
                  <a:schemeClr val="tx1"/>
                </a:solidFill>
              </a:rPr>
              <a:t>muy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divertido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7762A-E3A0-4308-9632-0CD033FB1A73}"/>
              </a:ext>
            </a:extLst>
          </p:cNvPr>
          <p:cNvSpPr txBox="1"/>
          <p:nvPr/>
        </p:nvSpPr>
        <p:spPr>
          <a:xfrm>
            <a:off x="620551" y="86576"/>
            <a:ext cx="710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r>
              <a:rPr lang="en-GB" sz="2800" dirty="0">
                <a:latin typeface="Comic Sans MS" panose="030F0702030302020204" pitchFamily="66" charset="0"/>
              </a:rPr>
              <a:t>    </a:t>
            </a:r>
            <a:r>
              <a:rPr lang="en-GB" sz="2000" dirty="0">
                <a:latin typeface="Comic Sans MS" panose="030F0702030302020204" pitchFamily="66" charset="0"/>
              </a:rPr>
              <a:t>Match the questions to the answers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53541-9307-4EAA-8050-D110E6F7A131}"/>
              </a:ext>
            </a:extLst>
          </p:cNvPr>
          <p:cNvSpPr txBox="1"/>
          <p:nvPr/>
        </p:nvSpPr>
        <p:spPr>
          <a:xfrm>
            <a:off x="11346511" y="616544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345167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43B4526-C8EE-4BF4-AB94-F0AC6C3A686C}"/>
              </a:ext>
            </a:extLst>
          </p:cNvPr>
          <p:cNvSpPr/>
          <p:nvPr/>
        </p:nvSpPr>
        <p:spPr>
          <a:xfrm>
            <a:off x="1101914" y="788535"/>
            <a:ext cx="3706635" cy="869041"/>
          </a:xfrm>
          <a:prstGeom prst="wedgeRectCallout">
            <a:avLst>
              <a:gd name="adj1" fmla="val 46030"/>
              <a:gd name="adj2" fmla="val 13128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¿</a:t>
            </a:r>
            <a:r>
              <a:rPr lang="en-GB" b="1" dirty="0" err="1">
                <a:solidFill>
                  <a:schemeClr val="tx1"/>
                </a:solidFill>
              </a:rPr>
              <a:t>Cuál</a:t>
            </a:r>
            <a:r>
              <a:rPr lang="en-GB" b="1" dirty="0">
                <a:solidFill>
                  <a:schemeClr val="tx1"/>
                </a:solidFill>
              </a:rPr>
              <a:t> es </a:t>
            </a:r>
            <a:r>
              <a:rPr lang="en-GB" b="1" dirty="0" err="1">
                <a:solidFill>
                  <a:schemeClr val="tx1"/>
                </a:solidFill>
              </a:rPr>
              <a:t>tu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programa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favorito</a:t>
            </a:r>
            <a:r>
              <a:rPr lang="en-GB" b="1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What is your favourite programme?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FA0569CE-B535-4F55-9B61-63E11F1D2162}"/>
              </a:ext>
            </a:extLst>
          </p:cNvPr>
          <p:cNvSpPr/>
          <p:nvPr/>
        </p:nvSpPr>
        <p:spPr>
          <a:xfrm>
            <a:off x="1041620" y="2451518"/>
            <a:ext cx="3236182" cy="612648"/>
          </a:xfrm>
          <a:prstGeom prst="wedgeRectCallout">
            <a:avLst>
              <a:gd name="adj1" fmla="val 50698"/>
              <a:gd name="adj2" fmla="val 13388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¿Por </a:t>
            </a:r>
            <a:r>
              <a:rPr lang="en-GB" b="1" dirty="0" err="1">
                <a:solidFill>
                  <a:schemeClr val="tx1"/>
                </a:solidFill>
              </a:rPr>
              <a:t>qúe</a:t>
            </a:r>
            <a:r>
              <a:rPr lang="en-GB" b="1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Why?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EAA3380-998B-469A-806F-2570DED76A0B}"/>
              </a:ext>
            </a:extLst>
          </p:cNvPr>
          <p:cNvSpPr/>
          <p:nvPr/>
        </p:nvSpPr>
        <p:spPr>
          <a:xfrm>
            <a:off x="967406" y="3780448"/>
            <a:ext cx="3975653" cy="852710"/>
          </a:xfrm>
          <a:prstGeom prst="wedgeRectCallout">
            <a:avLst>
              <a:gd name="adj1" fmla="val 39996"/>
              <a:gd name="adj2" fmla="val 979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¿</a:t>
            </a:r>
            <a:r>
              <a:rPr lang="en-GB" b="1" dirty="0" err="1">
                <a:solidFill>
                  <a:schemeClr val="tx1"/>
                </a:solidFill>
              </a:rPr>
              <a:t>Qúe</a:t>
            </a:r>
            <a:r>
              <a:rPr lang="en-GB" b="1" dirty="0">
                <a:solidFill>
                  <a:schemeClr val="tx1"/>
                </a:solidFill>
              </a:rPr>
              <a:t> vas a </a:t>
            </a:r>
            <a:r>
              <a:rPr lang="en-GB" b="1" dirty="0" err="1">
                <a:solidFill>
                  <a:schemeClr val="tx1"/>
                </a:solidFill>
              </a:rPr>
              <a:t>ver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esta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noche</a:t>
            </a:r>
            <a:r>
              <a:rPr lang="en-GB" b="1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What are you going to watch tonight?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14EDA9C-71E7-4388-B9B1-26D90F493DC1}"/>
              </a:ext>
            </a:extLst>
          </p:cNvPr>
          <p:cNvSpPr/>
          <p:nvPr/>
        </p:nvSpPr>
        <p:spPr>
          <a:xfrm>
            <a:off x="943554" y="5289475"/>
            <a:ext cx="5152446" cy="852709"/>
          </a:xfrm>
          <a:prstGeom prst="wedgeRectCallout">
            <a:avLst>
              <a:gd name="adj1" fmla="val 42838"/>
              <a:gd name="adj2" fmla="val 9342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¿</a:t>
            </a:r>
            <a:r>
              <a:rPr lang="en-GB" b="1" dirty="0" err="1">
                <a:solidFill>
                  <a:schemeClr val="tx1"/>
                </a:solidFill>
              </a:rPr>
              <a:t>Cuál</a:t>
            </a:r>
            <a:r>
              <a:rPr lang="en-GB" b="1" dirty="0">
                <a:solidFill>
                  <a:schemeClr val="tx1"/>
                </a:solidFill>
              </a:rPr>
              <a:t> es </a:t>
            </a:r>
            <a:r>
              <a:rPr lang="en-GB" b="1" dirty="0" err="1">
                <a:solidFill>
                  <a:schemeClr val="tx1"/>
                </a:solidFill>
              </a:rPr>
              <a:t>tu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dispositivo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favorito</a:t>
            </a:r>
            <a:r>
              <a:rPr lang="en-GB" b="1" dirty="0">
                <a:solidFill>
                  <a:schemeClr val="tx1"/>
                </a:solidFill>
              </a:rPr>
              <a:t> par </a:t>
            </a:r>
            <a:r>
              <a:rPr lang="en-GB" b="1" dirty="0" err="1">
                <a:solidFill>
                  <a:schemeClr val="tx1"/>
                </a:solidFill>
              </a:rPr>
              <a:t>ver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programas</a:t>
            </a:r>
            <a:r>
              <a:rPr lang="en-GB" b="1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What is your favourite device to watch programmes?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25D3BF1-D3D8-4185-A8FA-8D477EAEA909}"/>
              </a:ext>
            </a:extLst>
          </p:cNvPr>
          <p:cNvSpPr/>
          <p:nvPr/>
        </p:nvSpPr>
        <p:spPr>
          <a:xfrm>
            <a:off x="6815593" y="3780448"/>
            <a:ext cx="4462007" cy="612648"/>
          </a:xfrm>
          <a:prstGeom prst="wedgeRectCallout">
            <a:avLst>
              <a:gd name="adj1" fmla="val -41685"/>
              <a:gd name="adj2" fmla="val 1260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Voy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ver</a:t>
            </a:r>
            <a:r>
              <a:rPr lang="en-GB" dirty="0">
                <a:solidFill>
                  <a:schemeClr val="tx1"/>
                </a:solidFill>
              </a:rPr>
              <a:t> ________ que se </a:t>
            </a:r>
            <a:r>
              <a:rPr lang="en-GB" dirty="0" err="1">
                <a:solidFill>
                  <a:schemeClr val="tx1"/>
                </a:solidFill>
              </a:rPr>
              <a:t>titula</a:t>
            </a:r>
            <a:r>
              <a:rPr lang="en-GB" dirty="0">
                <a:solidFill>
                  <a:schemeClr val="tx1"/>
                </a:solidFill>
              </a:rPr>
              <a:t> __________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7BFD03C-CAA5-4681-AF72-F42F0C24CF29}"/>
              </a:ext>
            </a:extLst>
          </p:cNvPr>
          <p:cNvSpPr/>
          <p:nvPr/>
        </p:nvSpPr>
        <p:spPr>
          <a:xfrm>
            <a:off x="6815592" y="5409505"/>
            <a:ext cx="4244671" cy="612648"/>
          </a:xfrm>
          <a:prstGeom prst="wedgeRectCallout">
            <a:avLst>
              <a:gd name="adj1" fmla="val -41685"/>
              <a:gd name="adj2" fmla="val 1260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Mi </a:t>
            </a:r>
            <a:r>
              <a:rPr lang="en-GB" dirty="0" err="1">
                <a:solidFill>
                  <a:schemeClr val="tx1"/>
                </a:solidFill>
              </a:rPr>
              <a:t>dispositivo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favorito</a:t>
            </a:r>
            <a:r>
              <a:rPr lang="en-GB" dirty="0">
                <a:solidFill>
                  <a:schemeClr val="tx1"/>
                </a:solidFill>
              </a:rPr>
              <a:t> es mi ________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4E6219A-B42B-4670-9AC7-FB82C149F8BE}"/>
              </a:ext>
            </a:extLst>
          </p:cNvPr>
          <p:cNvSpPr/>
          <p:nvPr/>
        </p:nvSpPr>
        <p:spPr>
          <a:xfrm>
            <a:off x="6815593" y="773262"/>
            <a:ext cx="4610432" cy="612648"/>
          </a:xfrm>
          <a:prstGeom prst="wedgeRectCallout">
            <a:avLst>
              <a:gd name="adj1" fmla="val -41685"/>
              <a:gd name="adj2" fmla="val 1260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 </a:t>
            </a:r>
            <a:r>
              <a:rPr lang="en-GB" dirty="0" err="1">
                <a:solidFill>
                  <a:schemeClr val="tx1"/>
                </a:solidFill>
              </a:rPr>
              <a:t>gusta</a:t>
            </a:r>
            <a:r>
              <a:rPr lang="en-GB" dirty="0">
                <a:solidFill>
                  <a:schemeClr val="tx1"/>
                </a:solidFill>
              </a:rPr>
              <a:t> ________que se llama </a:t>
            </a:r>
            <a:r>
              <a:rPr lang="en-GB" i="1" dirty="0">
                <a:solidFill>
                  <a:schemeClr val="tx1"/>
                </a:solidFill>
              </a:rPr>
              <a:t>___________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1747FF92-64BE-41CF-8901-3959AE7FBBB8}"/>
              </a:ext>
            </a:extLst>
          </p:cNvPr>
          <p:cNvSpPr/>
          <p:nvPr/>
        </p:nvSpPr>
        <p:spPr>
          <a:xfrm>
            <a:off x="6815593" y="2263852"/>
            <a:ext cx="3236182" cy="612648"/>
          </a:xfrm>
          <a:prstGeom prst="wedgeRectCallout">
            <a:avLst>
              <a:gd name="adj1" fmla="val -41685"/>
              <a:gd name="adj2" fmla="val 1260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Porque</a:t>
            </a:r>
            <a:r>
              <a:rPr lang="en-GB" dirty="0">
                <a:solidFill>
                  <a:schemeClr val="tx1"/>
                </a:solidFill>
              </a:rPr>
              <a:t> es 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7762A-E3A0-4308-9632-0CD033FB1A73}"/>
              </a:ext>
            </a:extLst>
          </p:cNvPr>
          <p:cNvSpPr txBox="1"/>
          <p:nvPr/>
        </p:nvSpPr>
        <p:spPr>
          <a:xfrm>
            <a:off x="620551" y="86576"/>
            <a:ext cx="710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TASK</a:t>
            </a:r>
            <a:r>
              <a:rPr lang="en-GB" sz="2800" dirty="0">
                <a:latin typeface="Comic Sans MS" panose="030F0702030302020204" pitchFamily="66" charset="0"/>
              </a:rPr>
              <a:t>    </a:t>
            </a:r>
            <a:r>
              <a:rPr lang="en-GB" sz="2000" dirty="0">
                <a:latin typeface="Comic Sans MS" panose="030F0702030302020204" pitchFamily="66" charset="0"/>
              </a:rPr>
              <a:t>Write your own answers about TV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74BE0-F07E-4D60-845D-A61BDE80388A}"/>
              </a:ext>
            </a:extLst>
          </p:cNvPr>
          <p:cNvSpPr txBox="1"/>
          <p:nvPr/>
        </p:nvSpPr>
        <p:spPr>
          <a:xfrm>
            <a:off x="11561197" y="638489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/6</a:t>
            </a:r>
          </a:p>
        </p:txBody>
      </p:sp>
    </p:spTree>
    <p:extLst>
      <p:ext uri="{BB962C8B-B14F-4D97-AF65-F5344CB8AC3E}">
        <p14:creationId xmlns:p14="http://schemas.microsoft.com/office/powerpoint/2010/main" val="3859496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FD9D3-5A91-4149-8BC0-7BC4FEC1E71D}"/>
              </a:ext>
            </a:extLst>
          </p:cNvPr>
          <p:cNvSpPr txBox="1"/>
          <p:nvPr/>
        </p:nvSpPr>
        <p:spPr>
          <a:xfrm>
            <a:off x="1327868" y="437322"/>
            <a:ext cx="19447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u="sng" dirty="0">
                <a:latin typeface="Comic Sans MS" panose="030F0702030302020204" pitchFamily="66" charset="0"/>
              </a:rPr>
              <a:t>Extension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9FCE2-8E8D-4307-A0A7-A1BF616054D4}"/>
              </a:ext>
            </a:extLst>
          </p:cNvPr>
          <p:cNvSpPr txBox="1"/>
          <p:nvPr/>
        </p:nvSpPr>
        <p:spPr>
          <a:xfrm>
            <a:off x="1114774" y="1521440"/>
            <a:ext cx="10729819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 you know any Spanish TV programmes?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Have a look online to find out more about Spanish television programming</a:t>
            </a:r>
          </a:p>
          <a:p>
            <a:endParaRPr lang="en-GB" dirty="0"/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Look on Netflix (if you have it) and watch programmes in Spanish there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Watch a show or film (just switch the language to Spanish) – something easy like Peppa Pig or a Disney film is a good start!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Have a look at this link. It’s from a game show a bit like Countdown. See how much you can understand (they speak very fast!!!)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Tune in to Spanish news and see if you can follow. You don’t need to understand every word. Even a few minutes a day will improve your listening skills!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2DF68B-91A7-411E-AE03-AC2B62AC2D64}"/>
              </a:ext>
            </a:extLst>
          </p:cNvPr>
          <p:cNvSpPr/>
          <p:nvPr/>
        </p:nvSpPr>
        <p:spPr>
          <a:xfrm>
            <a:off x="1474991" y="4967228"/>
            <a:ext cx="387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 action="ppaction://hlinksldjump"/>
              </a:rPr>
              <a:t>https://www.telecinco.es/pasapalabra/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DAE4F-9968-4E83-81CF-8D94D892D705}"/>
              </a:ext>
            </a:extLst>
          </p:cNvPr>
          <p:cNvSpPr/>
          <p:nvPr/>
        </p:nvSpPr>
        <p:spPr>
          <a:xfrm>
            <a:off x="1474991" y="2456390"/>
            <a:ext cx="3595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https://programacion-tv.elpais.com/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8B7916-65C1-4F79-BDB3-798BB68B4AE0}"/>
              </a:ext>
            </a:extLst>
          </p:cNvPr>
          <p:cNvSpPr/>
          <p:nvPr/>
        </p:nvSpPr>
        <p:spPr>
          <a:xfrm>
            <a:off x="1474991" y="6051346"/>
            <a:ext cx="336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hlinkClick r:id="rId2" action="ppaction://hlinksldjump"/>
              </a:rPr>
              <a:t>https://www.rtve.es/directo/la-1/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EF3565-4199-4937-ADFE-55E54948B8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4471C5-0DC7-4531-92B7-37D1049B7326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806e0320-5824-4f3b-9a19-42a16ec08098"/>
    <ds:schemaRef ds:uri="16478a8f-2fa9-487e-8953-8f9469af2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98599FD-2152-461F-9440-DCFC24C1C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458</Words>
  <Application>Microsoft Office PowerPoint</Application>
  <PresentationFormat>Widescreen</PresentationFormat>
  <Paragraphs>94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&amp; Jackie king</dc:creator>
  <cp:lastModifiedBy>Toni-Louise</cp:lastModifiedBy>
  <cp:revision>9</cp:revision>
  <dcterms:created xsi:type="dcterms:W3CDTF">2020-05-01T10:38:48Z</dcterms:created>
  <dcterms:modified xsi:type="dcterms:W3CDTF">2020-05-04T07:46:34Z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