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7" r:id="rId5"/>
    <p:sldId id="258" r:id="rId6"/>
    <p:sldId id="260" r:id="rId7"/>
    <p:sldId id="262" r:id="rId8"/>
    <p:sldId id="263" r:id="rId9"/>
    <p:sldId id="266" r:id="rId10"/>
    <p:sldId id="265" r:id="rId11"/>
    <p:sldId id="261" r:id="rId12"/>
    <p:sldId id="264" r:id="rId13"/>
    <p:sldId id="26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6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6A3E60-38B7-4511-B279-0AF66F40F27D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8C92E-B97D-45E7-8AF9-452CF992B50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498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56D99515-9C7E-4F00-B70D-36162EE72F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5A0BD1C3-271E-4120-9F5B-8143C7D437DF}" type="slidenum">
              <a:rPr lang="en-GB" altLang="en-US"/>
              <a:pPr eaLnBrk="1" hangingPunct="1"/>
              <a:t>6</a:t>
            </a:fld>
            <a:endParaRPr lang="en-GB" altLang="en-US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67367DDB-6B1C-4E56-B699-33F95208ED9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49590888-99B6-4621-9A05-AEE1BAB466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/>
              <a:t>Adjectives for describing opinions of TV programmes.  Elicit meaning before revealing arrow (arrows appear in order of German vocab, top to bottom). 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049BC-44CF-4F89-81D3-20E88DEB75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6393334-75EE-4E86-868A-49D4090865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3BC480-6361-49EB-BC7D-B56C17BDF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379-7BFA-41CD-B4B6-DF58A18BE8FB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DA874E-C6E8-4DD0-B2AA-5EC66EC45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827361-33B8-42C5-A0F4-A40D6EE2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654-BEE4-46F2-95A2-E4B86DBBD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6250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43E219-B73E-4837-9F0D-C63B0ABF7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4C263C-EB30-4D6D-A94A-9B6255028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2E3DC-8182-4C0D-974C-1DF36591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379-7BFA-41CD-B4B6-DF58A18BE8FB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5FDBC-3BC5-42C1-88B1-FE69F8CE2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D815A-9000-4BAC-B3EA-6450FA2E4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654-BEE4-46F2-95A2-E4B86DBBD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265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0055EA-DE9E-4D85-AD4B-CB76B22C5F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59E7C3-BED2-4567-AE1C-8230B569C1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60794-E1AB-47C3-95A5-205FE0D3E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379-7BFA-41CD-B4B6-DF58A18BE8FB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67177-A7E1-404C-9B88-95CF4B6293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BA64CF-F686-4338-836A-04865109C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654-BEE4-46F2-95A2-E4B86DBBD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260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C64A0-78A7-496A-B128-9344283E0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0DFFF-4E3E-472B-88C7-303E2B6DBE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25D13-BF17-4FD8-82A0-E1C337706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379-7BFA-41CD-B4B6-DF58A18BE8FB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2766FB-7DAF-4A13-A0FF-DE3AA3524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335DD-4D2C-49F5-A9B7-7B1AD00A8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654-BEE4-46F2-95A2-E4B86DBBD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53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4A7A6-D40E-4C73-ACBD-F0CC8955B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F3F504-86DC-4B1D-B800-0D1DA65F57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48DD1-5C4E-4874-A69D-454B1E490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379-7BFA-41CD-B4B6-DF58A18BE8FB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8E48-B92F-4F31-A64D-1CA454A5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E5887-F8F7-4C64-A7D9-66C8488CF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654-BEE4-46F2-95A2-E4B86DBBD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8453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056FB-563C-4475-89C9-308FB0180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6AEFD-E2C4-4442-BAAA-9753494DAD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9E736C-8D38-4B3F-91D9-701A752BEF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98F2C0-A428-45D0-9128-071C73523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379-7BFA-41CD-B4B6-DF58A18BE8FB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627AA-21E5-4436-92CF-B5E235A0E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BA5FCC-B765-4E5C-B82C-CCDA81922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654-BEE4-46F2-95A2-E4B86DBBD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91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D41EA7-07A9-473E-8C5C-8921845BD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A976AE-EA68-46C9-B10A-4AEC673439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E0A57B-52BE-4E8C-B743-C0558BD55B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8FD497B-0A55-4BB2-8001-6410ABB99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7F3D9A-4C21-4361-9E83-770467FFFA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4AB58-9993-4719-BC58-18665CCB7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379-7BFA-41CD-B4B6-DF58A18BE8FB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1C21EC-D068-4ABF-A0CF-3F9C8C22D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61D7CB9-4773-48F2-98BF-6BB8F66F3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654-BEE4-46F2-95A2-E4B86DBBD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247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3DE78-43DC-4E39-B342-8B188DCA4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50237B-3502-415F-AC32-7DB873013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379-7BFA-41CD-B4B6-DF58A18BE8FB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D8779E-4362-4A22-8607-69789181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1FE583-6388-44E1-BC27-EF0926A60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654-BEE4-46F2-95A2-E4B86DBBD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421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24D785-A2F8-4588-A24C-38FE640D3C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379-7BFA-41CD-B4B6-DF58A18BE8FB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7F10A61-CF51-4A4F-A57B-5F5FA1AF0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71D0B1-3F67-4E89-91B1-23CCC6BE57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654-BEE4-46F2-95A2-E4B86DBBD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9728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7EE8D-3198-447A-A26D-18575D2BA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C7DF05-EAF9-4C20-96E7-39DCB1CD67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60C752-2CDE-4057-9CC3-ABAE4696E7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97BBC-2F40-4E9C-A7FC-EBBB7839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379-7BFA-41CD-B4B6-DF58A18BE8FB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9FFEF-D843-4CA9-943D-8F692DB51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85721E-3D93-408D-9498-6D8ACA833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654-BEE4-46F2-95A2-E4B86DBBD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4047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F3ABE-CDDA-4415-BDF1-DD9B12326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138D475-0B75-4093-AACA-CCF9F443B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1392D3-A25D-479B-B648-4866FD21F3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9D02A6-0CEF-4E08-82CF-8DFDFA1F6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1379-7BFA-41CD-B4B6-DF58A18BE8FB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0DD2C9-31B4-4EF3-947A-5C581A3C2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62616-40AB-4476-B7C1-463C701C4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42654-BEE4-46F2-95A2-E4B86DBBD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8838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2907C-0171-4411-BA1E-9AD86F8D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DE886-60A0-439D-8E8D-51F485448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EA3942-841F-41EB-BBCF-04E641B546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1379-7BFA-41CD-B4B6-DF58A18BE8FB}" type="datetimeFigureOut">
              <a:rPr lang="en-GB" smtClean="0"/>
              <a:t>07/05/2020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C136D-E53A-4FD2-9E52-5BFE077D0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1636D-209A-493F-A973-EBAFBCCD9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042654-BEE4-46F2-95A2-E4B86DBBD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38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tionary.org/wiki/%D7%98%D7%9C%D7%95%D7%99%D7%96%D7%99%D7%9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st_of_Spanish_films_of_2017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hyperlink" Target="http://www.redvoltaire.net/IMG/jpg/affiche390.jpg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2.jpeg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hyperlink" Target="http://www.redvoltaire.net/IMG/jpg/affiche390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AB652B3-364E-4A67-9780-07D518A67ED5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2C4B3C-0310-4DB4-82FC-967BEA9EE372}"/>
              </a:ext>
            </a:extLst>
          </p:cNvPr>
          <p:cNvSpPr/>
          <p:nvPr/>
        </p:nvSpPr>
        <p:spPr>
          <a:xfrm>
            <a:off x="5974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en-GB" dirty="0"/>
          </a:p>
        </p:txBody>
      </p:sp>
      <p:sp>
        <p:nvSpPr>
          <p:cNvPr id="8" name="Speech Bubble: Oval 7">
            <a:extLst>
              <a:ext uri="{FF2B5EF4-FFF2-40B4-BE49-F238E27FC236}">
                <a16:creationId xmlns:a16="http://schemas.microsoft.com/office/drawing/2014/main" id="{BE7746C0-5881-4032-B721-A0D55E4478E6}"/>
              </a:ext>
            </a:extLst>
          </p:cNvPr>
          <p:cNvSpPr/>
          <p:nvPr/>
        </p:nvSpPr>
        <p:spPr>
          <a:xfrm>
            <a:off x="263717" y="1320730"/>
            <a:ext cx="5832283" cy="1572160"/>
          </a:xfrm>
          <a:prstGeom prst="wedgeEllipseCallout">
            <a:avLst>
              <a:gd name="adj1" fmla="val 39791"/>
              <a:gd name="adj2" fmla="val 529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¿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Cual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es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tu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programa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favorita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  <a:p>
            <a:pPr algn="ctr"/>
            <a:endParaRPr lang="en-GB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¿Por que?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4FBC9821-58B3-48B0-A31A-20167F76D7C7}"/>
              </a:ext>
            </a:extLst>
          </p:cNvPr>
          <p:cNvSpPr/>
          <p:nvPr/>
        </p:nvSpPr>
        <p:spPr>
          <a:xfrm>
            <a:off x="453223" y="3266204"/>
            <a:ext cx="5064982" cy="1377361"/>
          </a:xfrm>
          <a:prstGeom prst="wedgeEllipseCallout">
            <a:avLst>
              <a:gd name="adj1" fmla="val 44814"/>
              <a:gd name="adj2" fmla="val 66786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¿Que vas a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ver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esta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noche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802093-492D-49EF-B3E5-77E16FEF2061}"/>
              </a:ext>
            </a:extLst>
          </p:cNvPr>
          <p:cNvSpPr txBox="1"/>
          <p:nvPr/>
        </p:nvSpPr>
        <p:spPr>
          <a:xfrm>
            <a:off x="1499561" y="185865"/>
            <a:ext cx="2000537" cy="3701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Speaking starter!</a:t>
            </a:r>
          </a:p>
        </p:txBody>
      </p:sp>
      <p:sp>
        <p:nvSpPr>
          <p:cNvPr id="11" name="Speech Bubble: Oval 10">
            <a:extLst>
              <a:ext uri="{FF2B5EF4-FFF2-40B4-BE49-F238E27FC236}">
                <a16:creationId xmlns:a16="http://schemas.microsoft.com/office/drawing/2014/main" id="{70132D3D-ADAD-476D-BEC8-8FCC9CA1E4B4}"/>
              </a:ext>
            </a:extLst>
          </p:cNvPr>
          <p:cNvSpPr/>
          <p:nvPr/>
        </p:nvSpPr>
        <p:spPr>
          <a:xfrm>
            <a:off x="6443210" y="1282852"/>
            <a:ext cx="5748790" cy="1572160"/>
          </a:xfrm>
          <a:prstGeom prst="wedgeEllipseCallout">
            <a:avLst>
              <a:gd name="adj1" fmla="val -45176"/>
              <a:gd name="adj2" fmla="val 50057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Mi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programa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favorita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es……</a:t>
            </a:r>
          </a:p>
          <a:p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porque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……………</a:t>
            </a:r>
          </a:p>
        </p:txBody>
      </p:sp>
      <p:sp>
        <p:nvSpPr>
          <p:cNvPr id="12" name="Speech Bubble: Oval 11">
            <a:extLst>
              <a:ext uri="{FF2B5EF4-FFF2-40B4-BE49-F238E27FC236}">
                <a16:creationId xmlns:a16="http://schemas.microsoft.com/office/drawing/2014/main" id="{EF62EF33-EF44-4949-A98F-0675C5527439}"/>
              </a:ext>
            </a:extLst>
          </p:cNvPr>
          <p:cNvSpPr/>
          <p:nvPr/>
        </p:nvSpPr>
        <p:spPr>
          <a:xfrm>
            <a:off x="263717" y="5143113"/>
            <a:ext cx="6179492" cy="1377362"/>
          </a:xfrm>
          <a:prstGeom prst="wedgeEllipseCallout">
            <a:avLst>
              <a:gd name="adj1" fmla="val 36531"/>
              <a:gd name="adj2" fmla="val 62168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¿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Cual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es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tu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dispositivo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favorito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14" name="Speech Bubble: Oval 13">
            <a:extLst>
              <a:ext uri="{FF2B5EF4-FFF2-40B4-BE49-F238E27FC236}">
                <a16:creationId xmlns:a16="http://schemas.microsoft.com/office/drawing/2014/main" id="{ADE1FDAF-91C1-4BC3-BECC-D20422E4B084}"/>
              </a:ext>
            </a:extLst>
          </p:cNvPr>
          <p:cNvSpPr/>
          <p:nvPr/>
        </p:nvSpPr>
        <p:spPr>
          <a:xfrm>
            <a:off x="7024315" y="3079760"/>
            <a:ext cx="4809215" cy="1572160"/>
          </a:xfrm>
          <a:prstGeom prst="wedgeEllipseCallout">
            <a:avLst>
              <a:gd name="adj1" fmla="val -62230"/>
              <a:gd name="adj2" fmla="val 54254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Voy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a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ver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……………</a:t>
            </a: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74E118AF-1CDB-43CC-9E8B-E9CF82D9DD1F}"/>
              </a:ext>
            </a:extLst>
          </p:cNvPr>
          <p:cNvSpPr/>
          <p:nvPr/>
        </p:nvSpPr>
        <p:spPr>
          <a:xfrm>
            <a:off x="7024315" y="4948315"/>
            <a:ext cx="4998720" cy="1572160"/>
          </a:xfrm>
          <a:prstGeom prst="wedgeEllipseCallout">
            <a:avLst>
              <a:gd name="adj1" fmla="val -62230"/>
              <a:gd name="adj2" fmla="val 5425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Mi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dispositivo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en-GB" sz="24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favorito</a:t>
            </a:r>
            <a:r>
              <a:rPr lang="en-GB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es……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6ECC2E7-6383-40D7-8207-A43F30064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3717" y="47008"/>
            <a:ext cx="1235844" cy="1235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645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>
            <a:extLst>
              <a:ext uri="{FF2B5EF4-FFF2-40B4-BE49-F238E27FC236}">
                <a16:creationId xmlns:a16="http://schemas.microsoft.com/office/drawing/2014/main" id="{7DC95283-FB6B-4C75-A125-B1C1A5D3923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20577" y="214687"/>
            <a:ext cx="7197217" cy="6477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>
              <a:buNone/>
            </a:pPr>
            <a:r>
              <a:rPr lang="en-GB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Las </a:t>
            </a:r>
            <a:r>
              <a:rPr lang="en-GB" sz="3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películas</a:t>
            </a:r>
            <a:r>
              <a:rPr lang="en-GB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GB" sz="3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en</a:t>
            </a:r>
            <a:r>
              <a:rPr lang="en-GB" sz="3600" kern="10" spc="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en-GB" sz="3600" kern="10" spc="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/>
                <a:latin typeface="Arial Black" panose="020B0A04020102020204" pitchFamily="34" charset="0"/>
              </a:rPr>
              <a:t>español</a:t>
            </a:r>
            <a:endParaRPr lang="en-GB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effectLst/>
              <a:latin typeface="Arial Black" panose="020B0A040201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968B833-E1B4-4B93-823B-7A6F815FC28D}"/>
              </a:ext>
            </a:extLst>
          </p:cNvPr>
          <p:cNvSpPr/>
          <p:nvPr/>
        </p:nvSpPr>
        <p:spPr>
          <a:xfrm rot="20389237">
            <a:off x="250982" y="469973"/>
            <a:ext cx="2172390" cy="78483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GB" sz="45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Arial Black" panose="020B0A04020102020204" pitchFamily="34" charset="0"/>
              </a:rPr>
              <a:t>QUIZ! </a:t>
            </a:r>
            <a:endParaRPr lang="en-GB" sz="45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1800BF3-1637-4BBD-85AD-05904D8B8E2F}"/>
              </a:ext>
            </a:extLst>
          </p:cNvPr>
          <p:cNvSpPr/>
          <p:nvPr/>
        </p:nvSpPr>
        <p:spPr>
          <a:xfrm>
            <a:off x="2916023" y="1728878"/>
            <a:ext cx="8160471" cy="48013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indent="228600">
              <a:spcAft>
                <a:spcPts val="0"/>
              </a:spcAft>
            </a:pPr>
            <a:r>
              <a:rPr lang="en-GB" kern="0" dirty="0">
                <a:latin typeface="Times New Roman" panose="02020603050405020304" pitchFamily="18" charset="0"/>
              </a:rPr>
              <a:t>101 </a:t>
            </a:r>
            <a:r>
              <a:rPr lang="en-GB" kern="0" dirty="0" err="1">
                <a:latin typeface="Times New Roman" panose="02020603050405020304" pitchFamily="18" charset="0"/>
              </a:rPr>
              <a:t>Dalmatas</a:t>
            </a:r>
            <a:r>
              <a:rPr lang="en-GB" kern="0" dirty="0">
                <a:latin typeface="Times New Roman" panose="02020603050405020304" pitchFamily="18" charset="0"/>
              </a:rPr>
              <a:t>					</a:t>
            </a:r>
            <a:endParaRPr lang="en-GB" sz="2800" kern="0" dirty="0">
              <a:effectLst/>
              <a:latin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</a:rPr>
              <a:t>Algo </a:t>
            </a:r>
            <a:r>
              <a:rPr lang="en-GB" dirty="0" err="1">
                <a:latin typeface="Times New Roman" panose="02020603050405020304" pitchFamily="18" charset="0"/>
              </a:rPr>
              <a:t>Pasa</a:t>
            </a:r>
            <a:r>
              <a:rPr lang="en-GB" dirty="0">
                <a:latin typeface="Times New Roman" panose="02020603050405020304" pitchFamily="18" charset="0"/>
              </a:rPr>
              <a:t> con Mary			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</a:rPr>
              <a:t>Como </a:t>
            </a:r>
            <a:r>
              <a:rPr lang="en-GB" dirty="0" err="1">
                <a:latin typeface="Times New Roman" panose="02020603050405020304" pitchFamily="18" charset="0"/>
              </a:rPr>
              <a:t>Perder</a:t>
            </a:r>
            <a:r>
              <a:rPr lang="en-GB" dirty="0">
                <a:latin typeface="Times New Roman" panose="02020603050405020304" pitchFamily="18" charset="0"/>
              </a:rPr>
              <a:t> a un Chico </a:t>
            </a:r>
            <a:r>
              <a:rPr lang="en-GB" dirty="0" err="1">
                <a:latin typeface="Times New Roman" panose="02020603050405020304" pitchFamily="18" charset="0"/>
              </a:rPr>
              <a:t>en</a:t>
            </a:r>
            <a:r>
              <a:rPr lang="en-GB" dirty="0">
                <a:latin typeface="Times New Roman" panose="02020603050405020304" pitchFamily="18" charset="0"/>
              </a:rPr>
              <a:t> 10 </a:t>
            </a:r>
            <a:r>
              <a:rPr lang="en-GB" dirty="0" err="1">
                <a:latin typeface="Times New Roman" panose="02020603050405020304" pitchFamily="18" charset="0"/>
              </a:rPr>
              <a:t>Días</a:t>
            </a:r>
            <a:r>
              <a:rPr lang="en-GB" dirty="0">
                <a:latin typeface="Times New Roman" panose="02020603050405020304" pitchFamily="18" charset="0"/>
              </a:rPr>
              <a:t>		 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Diario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Bridget Jones			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Libro de la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Selva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Mañana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Nunca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Muere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Padrino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Planeta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los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Simios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Rey Leon					</a:t>
            </a:r>
          </a:p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Señor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los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Anillos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Bella y la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Bestia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Edad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de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Hielo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			 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La Guerra de las Galaxias			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Miss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Agente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Especial			</a:t>
            </a:r>
          </a:p>
          <a:p>
            <a:pPr>
              <a:spcAft>
                <a:spcPts val="0"/>
              </a:spcAft>
            </a:pPr>
            <a:r>
              <a:rPr lang="en-GB" dirty="0" err="1">
                <a:latin typeface="Times New Roman" panose="02020603050405020304" pitchFamily="18" charset="0"/>
              </a:rPr>
              <a:t>Piratas</a:t>
            </a:r>
            <a:r>
              <a:rPr lang="en-GB" dirty="0">
                <a:latin typeface="Times New Roman" panose="02020603050405020304" pitchFamily="18" charset="0"/>
              </a:rPr>
              <a:t> del Caribe					</a:t>
            </a:r>
          </a:p>
          <a:p>
            <a:pPr>
              <a:spcAft>
                <a:spcPts val="0"/>
              </a:spcAft>
            </a:pP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Misión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Imposible</a:t>
            </a: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793CEE3-CEA3-47E9-B0F2-97F97CE6085B}"/>
              </a:ext>
            </a:extLst>
          </p:cNvPr>
          <p:cNvSpPr txBox="1"/>
          <p:nvPr/>
        </p:nvSpPr>
        <p:spPr>
          <a:xfrm>
            <a:off x="2658359" y="1167527"/>
            <a:ext cx="3230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What are these films in English?</a:t>
            </a:r>
          </a:p>
        </p:txBody>
      </p:sp>
      <p:pic>
        <p:nvPicPr>
          <p:cNvPr id="7" name="Picture 4" descr="MCj03681820000[1]">
            <a:extLst>
              <a:ext uri="{FF2B5EF4-FFF2-40B4-BE49-F238E27FC236}">
                <a16:creationId xmlns:a16="http://schemas.microsoft.com/office/drawing/2014/main" id="{EDE1DC48-7DCF-4591-B8DA-38E3A07A7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22" y="1804813"/>
            <a:ext cx="1984301" cy="197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350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71FC19BF-1665-487A-BBF4-8F32D10C7BDF}"/>
              </a:ext>
            </a:extLst>
          </p:cNvPr>
          <p:cNvSpPr/>
          <p:nvPr/>
        </p:nvSpPr>
        <p:spPr>
          <a:xfrm>
            <a:off x="8679872" y="676062"/>
            <a:ext cx="30668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u="sng" dirty="0">
                <a:latin typeface="Comic Sans MS"/>
              </a:rPr>
              <a:t>Term 5 Lesson 5</a:t>
            </a:r>
            <a:r>
              <a:rPr lang="en-US" sz="2800" dirty="0">
                <a:latin typeface="Comic Sans MS"/>
              </a:rPr>
              <a:t> 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6F77AC-55FC-4C4E-9F04-07AE624CD41F}"/>
              </a:ext>
            </a:extLst>
          </p:cNvPr>
          <p:cNvSpPr txBox="1"/>
          <p:nvPr/>
        </p:nvSpPr>
        <p:spPr>
          <a:xfrm>
            <a:off x="2399706" y="2445557"/>
            <a:ext cx="8444752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latin typeface="Comic Sans MS"/>
              </a:rPr>
              <a:t>		</a:t>
            </a:r>
            <a:r>
              <a:rPr lang="en-US" sz="2800" u="sng" dirty="0">
                <a:latin typeface="Comic Sans MS"/>
              </a:rPr>
              <a:t>Films</a:t>
            </a:r>
          </a:p>
          <a:p>
            <a:endParaRPr lang="en-US" sz="2800" u="sng" dirty="0">
              <a:latin typeface="Comic Sans MS"/>
              <a:cs typeface="Calibri"/>
            </a:endParaRPr>
          </a:p>
          <a:p>
            <a:r>
              <a:rPr lang="en-US" sz="2800" u="sng" dirty="0">
                <a:latin typeface="Comic Sans MS"/>
                <a:cs typeface="Calibri"/>
              </a:rPr>
              <a:t>LO</a:t>
            </a:r>
            <a:r>
              <a:rPr lang="en-US" sz="2800" dirty="0">
                <a:latin typeface="Comic Sans MS"/>
                <a:cs typeface="Calibri"/>
              </a:rPr>
              <a:t>:  to discuss films</a:t>
            </a:r>
          </a:p>
          <a:p>
            <a:r>
              <a:rPr lang="en-US" sz="2800" dirty="0">
                <a:latin typeface="Comic Sans MS"/>
                <a:cs typeface="Calibri"/>
              </a:rPr>
              <a:t>	</a:t>
            </a:r>
          </a:p>
          <a:p>
            <a:r>
              <a:rPr lang="en-US" sz="2800" dirty="0">
                <a:latin typeface="Comic Sans MS"/>
                <a:cs typeface="Calibri"/>
              </a:rPr>
              <a:t>       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C1C927B-7029-4641-914D-0EC77FEA47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7147" y="330711"/>
            <a:ext cx="2114846" cy="2114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90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910A78-D14B-4CC7-B340-FB7DB1D14F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080" y="541708"/>
            <a:ext cx="7238268" cy="54287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3537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11675" y="36562"/>
            <a:ext cx="3240088" cy="863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tipo</a:t>
            </a:r>
            <a:r>
              <a:rPr lang="en-US" b="1" dirty="0"/>
              <a:t> de </a:t>
            </a:r>
            <a:br>
              <a:rPr lang="en-US" b="1" dirty="0"/>
            </a:br>
            <a:r>
              <a:rPr lang="en-US" b="1" dirty="0" err="1"/>
              <a:t>película</a:t>
            </a:r>
            <a:r>
              <a:rPr lang="en-US" b="1" dirty="0"/>
              <a:t> </a:t>
            </a:r>
            <a:r>
              <a:rPr lang="en-US" b="1" dirty="0" err="1"/>
              <a:t>es</a:t>
            </a:r>
            <a:r>
              <a:rPr lang="en-US" b="1" dirty="0"/>
              <a:t>?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2000" b="1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>
            <a:off x="10267482" y="382164"/>
            <a:ext cx="1509195" cy="37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latin typeface="Arial" charset="0"/>
              </a:rPr>
              <a:t>rom</a:t>
            </a:r>
            <a:r>
              <a:rPr lang="en-US" dirty="0">
                <a:latin typeface="Arial" charset="0"/>
                <a:cs typeface="Arial" charset="0"/>
              </a:rPr>
              <a:t>á</a:t>
            </a:r>
            <a:r>
              <a:rPr lang="en-GB" dirty="0" err="1">
                <a:latin typeface="Arial" charset="0"/>
              </a:rPr>
              <a:t>ntica</a:t>
            </a:r>
            <a:endParaRPr lang="en-GB" dirty="0">
              <a:latin typeface="Arial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10121966" y="944175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err="1">
                <a:latin typeface="Arial" charset="0"/>
              </a:rPr>
              <a:t>hist</a:t>
            </a:r>
            <a:r>
              <a:rPr lang="en-US" dirty="0">
                <a:latin typeface="Arial" charset="0"/>
                <a:cs typeface="Arial" charset="0"/>
              </a:rPr>
              <a:t>ó</a:t>
            </a:r>
            <a:r>
              <a:rPr lang="en-GB" dirty="0" err="1">
                <a:latin typeface="Arial" charset="0"/>
              </a:rPr>
              <a:t>rica</a:t>
            </a:r>
            <a:endParaRPr lang="en-GB" dirty="0">
              <a:latin typeface="Arial" charset="0"/>
            </a:endParaRP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0353499" y="3420782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latin typeface="Arial" charset="0"/>
              </a:rPr>
              <a:t>de </a:t>
            </a:r>
            <a:r>
              <a:rPr lang="en-GB" dirty="0" err="1">
                <a:latin typeface="Arial" charset="0"/>
              </a:rPr>
              <a:t>acci</a:t>
            </a:r>
            <a:r>
              <a:rPr lang="en-US" dirty="0">
                <a:latin typeface="Arial" charset="0"/>
                <a:cs typeface="Arial" charset="0"/>
              </a:rPr>
              <a:t>ó</a:t>
            </a:r>
            <a:r>
              <a:rPr lang="en-GB" dirty="0">
                <a:latin typeface="Arial" charset="0"/>
              </a:rPr>
              <a:t>n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>
            <a:off x="9691032" y="1872650"/>
            <a:ext cx="2303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de ciencia ficci</a:t>
            </a:r>
            <a:r>
              <a:rPr lang="en-US">
                <a:latin typeface="Arial" charset="0"/>
                <a:cs typeface="Arial" charset="0"/>
              </a:rPr>
              <a:t>ó</a:t>
            </a:r>
            <a:r>
              <a:rPr lang="en-GB">
                <a:latin typeface="Arial" charset="0"/>
              </a:rPr>
              <a:t>n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0389634" y="2886869"/>
            <a:ext cx="1547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latin typeface="Arial" charset="0"/>
              </a:rPr>
              <a:t>de </a:t>
            </a:r>
            <a:r>
              <a:rPr lang="en-GB" dirty="0" err="1">
                <a:latin typeface="Arial" charset="0"/>
              </a:rPr>
              <a:t>miedo</a:t>
            </a:r>
            <a:endParaRPr lang="en-GB" dirty="0">
              <a:latin typeface="Arial" charset="0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0475978" y="3998248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Arial" charset="0"/>
              </a:rPr>
              <a:t>Una </a:t>
            </a:r>
            <a:r>
              <a:rPr lang="en-GB" dirty="0" err="1">
                <a:latin typeface="Arial" charset="0"/>
              </a:rPr>
              <a:t>comedia</a:t>
            </a:r>
            <a:endParaRPr lang="en-GB" dirty="0">
              <a:latin typeface="Arial" charset="0"/>
            </a:endParaRP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0669845" y="2364827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err="1">
                <a:latin typeface="Arial" charset="0"/>
              </a:rPr>
              <a:t>polic</a:t>
            </a:r>
            <a:r>
              <a:rPr lang="en-US" dirty="0">
                <a:latin typeface="Arial" charset="0"/>
                <a:cs typeface="Arial" charset="0"/>
              </a:rPr>
              <a:t>í</a:t>
            </a:r>
            <a:r>
              <a:rPr lang="en-GB" dirty="0">
                <a:latin typeface="Arial" charset="0"/>
              </a:rPr>
              <a:t>aca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>
            <a:off x="10669845" y="4578351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 err="1">
                <a:latin typeface="Arial" charset="0"/>
              </a:rPr>
              <a:t>animada</a:t>
            </a:r>
            <a:endParaRPr lang="en-GB" dirty="0">
              <a:latin typeface="Arial" charset="0"/>
            </a:endParaRP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>
            <a:off x="10121966" y="1413041"/>
            <a:ext cx="1938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>
                <a:latin typeface="Arial" charset="0"/>
              </a:rPr>
              <a:t>Un documental</a:t>
            </a:r>
          </a:p>
        </p:txBody>
      </p:sp>
      <p:grpSp>
        <p:nvGrpSpPr>
          <p:cNvPr id="76812" name="Group 12"/>
          <p:cNvGrpSpPr>
            <a:grpSpLocks/>
          </p:cNvGrpSpPr>
          <p:nvPr/>
        </p:nvGrpSpPr>
        <p:grpSpPr bwMode="auto">
          <a:xfrm>
            <a:off x="1766888" y="1265239"/>
            <a:ext cx="1782762" cy="1838325"/>
            <a:chOff x="153" y="797"/>
            <a:chExt cx="1123" cy="1158"/>
          </a:xfrm>
        </p:grpSpPr>
        <p:pic>
          <p:nvPicPr>
            <p:cNvPr id="76813" name="Picture 13" descr="leoandkateki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82031">
              <a:off x="340" y="799"/>
              <a:ext cx="936" cy="1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1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53" y="797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1</a:t>
              </a:r>
            </a:p>
          </p:txBody>
        </p:sp>
      </p:grpSp>
      <p:grpSp>
        <p:nvGrpSpPr>
          <p:cNvPr id="76815" name="Group 15"/>
          <p:cNvGrpSpPr>
            <a:grpSpLocks/>
          </p:cNvGrpSpPr>
          <p:nvPr/>
        </p:nvGrpSpPr>
        <p:grpSpPr bwMode="auto">
          <a:xfrm>
            <a:off x="3403463" y="244050"/>
            <a:ext cx="1584325" cy="1095375"/>
            <a:chOff x="1202" y="164"/>
            <a:chExt cx="998" cy="690"/>
          </a:xfrm>
        </p:grpSpPr>
        <p:pic>
          <p:nvPicPr>
            <p:cNvPr id="76816" name="Picture 16" descr="Finding%20Nemo%2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40055">
              <a:off x="1338" y="164"/>
              <a:ext cx="862" cy="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1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202" y="164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2</a:t>
              </a:r>
            </a:p>
          </p:txBody>
        </p:sp>
      </p:grpSp>
      <p:grpSp>
        <p:nvGrpSpPr>
          <p:cNvPr id="76818" name="Group 18"/>
          <p:cNvGrpSpPr>
            <a:grpSpLocks/>
          </p:cNvGrpSpPr>
          <p:nvPr/>
        </p:nvGrpSpPr>
        <p:grpSpPr bwMode="auto">
          <a:xfrm>
            <a:off x="7535863" y="260350"/>
            <a:ext cx="2019300" cy="1803400"/>
            <a:chOff x="3787" y="164"/>
            <a:chExt cx="1272" cy="1136"/>
          </a:xfrm>
        </p:grpSpPr>
        <p:pic>
          <p:nvPicPr>
            <p:cNvPr id="76819" name="Picture 19" descr="1906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9585">
              <a:off x="3787" y="436"/>
              <a:ext cx="1272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2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923" y="164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3</a:t>
              </a:r>
            </a:p>
          </p:txBody>
        </p:sp>
      </p:grpSp>
      <p:grpSp>
        <p:nvGrpSpPr>
          <p:cNvPr id="76821" name="Group 21"/>
          <p:cNvGrpSpPr>
            <a:grpSpLocks/>
          </p:cNvGrpSpPr>
          <p:nvPr/>
        </p:nvGrpSpPr>
        <p:grpSpPr bwMode="auto">
          <a:xfrm>
            <a:off x="4511675" y="1628775"/>
            <a:ext cx="2376488" cy="1500188"/>
            <a:chOff x="6282" y="-183"/>
            <a:chExt cx="1497" cy="945"/>
          </a:xfrm>
        </p:grpSpPr>
        <p:pic>
          <p:nvPicPr>
            <p:cNvPr id="76822" name="Picture 22" descr="alex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75658">
              <a:off x="6373" y="-153"/>
              <a:ext cx="1406" cy="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2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6282" y="-183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4</a:t>
              </a:r>
            </a:p>
          </p:txBody>
        </p:sp>
      </p:grpSp>
      <p:grpSp>
        <p:nvGrpSpPr>
          <p:cNvPr id="76824" name="Group 24"/>
          <p:cNvGrpSpPr>
            <a:grpSpLocks/>
          </p:cNvGrpSpPr>
          <p:nvPr/>
        </p:nvGrpSpPr>
        <p:grpSpPr bwMode="auto">
          <a:xfrm>
            <a:off x="2208214" y="3933826"/>
            <a:ext cx="1616075" cy="2125663"/>
            <a:chOff x="431" y="2478"/>
            <a:chExt cx="1018" cy="1339"/>
          </a:xfrm>
        </p:grpSpPr>
        <p:pic>
          <p:nvPicPr>
            <p:cNvPr id="76825" name="Picture 25" descr="shsh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55773">
              <a:off x="567" y="2478"/>
              <a:ext cx="882" cy="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26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431" y="2478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5</a:t>
              </a:r>
            </a:p>
          </p:txBody>
        </p:sp>
      </p:grpSp>
      <p:grpSp>
        <p:nvGrpSpPr>
          <p:cNvPr id="76827" name="Group 27"/>
          <p:cNvGrpSpPr>
            <a:grpSpLocks/>
          </p:cNvGrpSpPr>
          <p:nvPr/>
        </p:nvGrpSpPr>
        <p:grpSpPr bwMode="auto">
          <a:xfrm>
            <a:off x="4943475" y="4365625"/>
            <a:ext cx="1619250" cy="1773238"/>
            <a:chOff x="2154" y="2750"/>
            <a:chExt cx="1020" cy="1117"/>
          </a:xfrm>
        </p:grpSpPr>
        <p:pic>
          <p:nvPicPr>
            <p:cNvPr id="76828" name="Picture 28" descr="freddy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9564">
              <a:off x="2154" y="2931"/>
              <a:ext cx="1020" cy="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2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200" y="2750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6</a:t>
              </a:r>
            </a:p>
          </p:txBody>
        </p:sp>
      </p:grpSp>
      <p:grpSp>
        <p:nvGrpSpPr>
          <p:cNvPr id="76830" name="Group 30"/>
          <p:cNvGrpSpPr>
            <a:grpSpLocks/>
          </p:cNvGrpSpPr>
          <p:nvPr/>
        </p:nvGrpSpPr>
        <p:grpSpPr bwMode="auto">
          <a:xfrm>
            <a:off x="6600826" y="2924176"/>
            <a:ext cx="1744663" cy="1293813"/>
            <a:chOff x="6373" y="1661"/>
            <a:chExt cx="1099" cy="815"/>
          </a:xfrm>
        </p:grpSpPr>
        <p:pic>
          <p:nvPicPr>
            <p:cNvPr id="76831" name="Picture 31" descr="patrull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" y="1661"/>
              <a:ext cx="1099" cy="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3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6418" y="1706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7</a:t>
              </a:r>
            </a:p>
          </p:txBody>
        </p:sp>
      </p:grpSp>
      <p:grpSp>
        <p:nvGrpSpPr>
          <p:cNvPr id="76833" name="Group 33"/>
          <p:cNvGrpSpPr>
            <a:grpSpLocks/>
          </p:cNvGrpSpPr>
          <p:nvPr/>
        </p:nvGrpSpPr>
        <p:grpSpPr bwMode="auto">
          <a:xfrm>
            <a:off x="9048751" y="2349501"/>
            <a:ext cx="1177925" cy="1393825"/>
            <a:chOff x="4740" y="1480"/>
            <a:chExt cx="742" cy="878"/>
          </a:xfrm>
        </p:grpSpPr>
        <p:pic>
          <p:nvPicPr>
            <p:cNvPr id="76834" name="Picture 34" descr="affiche390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3985">
              <a:off x="4740" y="1570"/>
              <a:ext cx="742" cy="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3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785" y="1480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8</a:t>
              </a:r>
            </a:p>
          </p:txBody>
        </p:sp>
      </p:grpSp>
      <p:grpSp>
        <p:nvGrpSpPr>
          <p:cNvPr id="76836" name="Group 36"/>
          <p:cNvGrpSpPr>
            <a:grpSpLocks/>
          </p:cNvGrpSpPr>
          <p:nvPr/>
        </p:nvGrpSpPr>
        <p:grpSpPr bwMode="auto">
          <a:xfrm>
            <a:off x="8112125" y="3789364"/>
            <a:ext cx="2255838" cy="2054225"/>
            <a:chOff x="4150" y="2387"/>
            <a:chExt cx="1421" cy="1294"/>
          </a:xfrm>
        </p:grpSpPr>
        <p:pic>
          <p:nvPicPr>
            <p:cNvPr id="76837" name="Picture 37" descr="matrix-102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2113">
              <a:off x="4150" y="2614"/>
              <a:ext cx="1421" cy="1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38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4286" y="2387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9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D1E79C9-8CAB-4D5E-A976-76D0D4F3D9FF}"/>
              </a:ext>
            </a:extLst>
          </p:cNvPr>
          <p:cNvSpPr txBox="1"/>
          <p:nvPr/>
        </p:nvSpPr>
        <p:spPr>
          <a:xfrm>
            <a:off x="323340" y="207319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Match up</a:t>
            </a:r>
          </a:p>
        </p:txBody>
      </p:sp>
    </p:spTree>
    <p:extLst>
      <p:ext uri="{BB962C8B-B14F-4D97-AF65-F5344CB8AC3E}">
        <p14:creationId xmlns:p14="http://schemas.microsoft.com/office/powerpoint/2010/main" val="39717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04" grpId="0"/>
      <p:bldP spid="76805" grpId="0"/>
      <p:bldP spid="76806" grpId="0"/>
      <p:bldP spid="76807" grpId="0"/>
      <p:bldP spid="76808" grpId="0"/>
      <p:bldP spid="76809" grpId="0"/>
      <p:bldP spid="76810" grpId="0"/>
      <p:bldP spid="768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11675" y="36562"/>
            <a:ext cx="3240088" cy="863600"/>
          </a:xfrm>
        </p:spPr>
        <p:txBody>
          <a:bodyPr/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en-US" b="1" dirty="0"/>
              <a:t>¿</a:t>
            </a:r>
            <a:r>
              <a:rPr lang="en-US" b="1" dirty="0" err="1"/>
              <a:t>Qué</a:t>
            </a:r>
            <a:r>
              <a:rPr lang="en-US" b="1" dirty="0"/>
              <a:t> </a:t>
            </a:r>
            <a:r>
              <a:rPr lang="en-US" b="1" dirty="0" err="1"/>
              <a:t>tipo</a:t>
            </a:r>
            <a:r>
              <a:rPr lang="en-US" b="1" dirty="0"/>
              <a:t> de </a:t>
            </a:r>
            <a:br>
              <a:rPr lang="en-US" b="1" dirty="0"/>
            </a:br>
            <a:r>
              <a:rPr lang="en-US" b="1" dirty="0" err="1"/>
              <a:t>película</a:t>
            </a:r>
            <a:r>
              <a:rPr lang="en-US" b="1" dirty="0"/>
              <a:t> </a:t>
            </a:r>
            <a:r>
              <a:rPr lang="en-US" b="1" dirty="0" err="1"/>
              <a:t>es</a:t>
            </a:r>
            <a:r>
              <a:rPr lang="en-US" b="1" dirty="0"/>
              <a:t>?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GB" sz="2000" b="1" dirty="0"/>
          </a:p>
        </p:txBody>
      </p:sp>
      <p:sp>
        <p:nvSpPr>
          <p:cNvPr id="76803" name="Text Box 3"/>
          <p:cNvSpPr txBox="1">
            <a:spLocks noChangeArrowheads="1"/>
          </p:cNvSpPr>
          <p:nvPr/>
        </p:nvSpPr>
        <p:spPr bwMode="auto">
          <a:xfrm rot="-1020417">
            <a:off x="2377195" y="3017472"/>
            <a:ext cx="15128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latin typeface="Arial" charset="0"/>
              </a:rPr>
              <a:t>rom</a:t>
            </a:r>
            <a:r>
              <a:rPr lang="en-US" dirty="0">
                <a:latin typeface="Arial" charset="0"/>
                <a:cs typeface="Arial" charset="0"/>
              </a:rPr>
              <a:t>á</a:t>
            </a:r>
            <a:r>
              <a:rPr lang="en-GB" dirty="0" err="1">
                <a:latin typeface="Arial" charset="0"/>
              </a:rPr>
              <a:t>ntica</a:t>
            </a:r>
            <a:endParaRPr lang="en-GB" dirty="0">
              <a:latin typeface="Arial" charset="0"/>
            </a:endParaRPr>
          </a:p>
        </p:txBody>
      </p:sp>
      <p:sp>
        <p:nvSpPr>
          <p:cNvPr id="76804" name="Text Box 4"/>
          <p:cNvSpPr txBox="1">
            <a:spLocks noChangeArrowheads="1"/>
          </p:cNvSpPr>
          <p:nvPr/>
        </p:nvSpPr>
        <p:spPr bwMode="auto">
          <a:xfrm rot="-1198987">
            <a:off x="5016501" y="3068638"/>
            <a:ext cx="1800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hist</a:t>
            </a:r>
            <a:r>
              <a:rPr lang="en-US">
                <a:latin typeface="Arial" charset="0"/>
                <a:cs typeface="Arial" charset="0"/>
              </a:rPr>
              <a:t>ó</a:t>
            </a:r>
            <a:r>
              <a:rPr lang="en-GB">
                <a:latin typeface="Arial" charset="0"/>
              </a:rPr>
              <a:t>rica</a:t>
            </a:r>
          </a:p>
        </p:txBody>
      </p:sp>
      <p:sp>
        <p:nvSpPr>
          <p:cNvPr id="76805" name="Text Box 5"/>
          <p:cNvSpPr txBox="1">
            <a:spLocks noChangeArrowheads="1"/>
          </p:cNvSpPr>
          <p:nvPr/>
        </p:nvSpPr>
        <p:spPr bwMode="auto">
          <a:xfrm rot="1043924">
            <a:off x="7391401" y="2125663"/>
            <a:ext cx="16557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de acci</a:t>
            </a:r>
            <a:r>
              <a:rPr lang="en-US">
                <a:latin typeface="Arial" charset="0"/>
                <a:cs typeface="Arial" charset="0"/>
              </a:rPr>
              <a:t>ó</a:t>
            </a:r>
            <a:r>
              <a:rPr lang="en-GB">
                <a:latin typeface="Arial" charset="0"/>
              </a:rPr>
              <a:t>n</a:t>
            </a:r>
          </a:p>
        </p:txBody>
      </p:sp>
      <p:sp>
        <p:nvSpPr>
          <p:cNvPr id="76806" name="Text Box 6"/>
          <p:cNvSpPr txBox="1">
            <a:spLocks noChangeArrowheads="1"/>
          </p:cNvSpPr>
          <p:nvPr/>
        </p:nvSpPr>
        <p:spPr bwMode="auto">
          <a:xfrm rot="864647">
            <a:off x="7824788" y="5949951"/>
            <a:ext cx="230346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de ciencia ficci</a:t>
            </a:r>
            <a:r>
              <a:rPr lang="en-US">
                <a:latin typeface="Arial" charset="0"/>
                <a:cs typeface="Arial" charset="0"/>
              </a:rPr>
              <a:t>ó</a:t>
            </a:r>
            <a:r>
              <a:rPr lang="en-GB">
                <a:latin typeface="Arial" charset="0"/>
              </a:rPr>
              <a:t>n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 rot="929340">
            <a:off x="4764088" y="6092826"/>
            <a:ext cx="15478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dirty="0">
                <a:latin typeface="Arial" charset="0"/>
              </a:rPr>
              <a:t>de </a:t>
            </a:r>
            <a:r>
              <a:rPr lang="en-GB" dirty="0" err="1">
                <a:latin typeface="Arial" charset="0"/>
              </a:rPr>
              <a:t>miedo</a:t>
            </a:r>
            <a:endParaRPr lang="en-GB" dirty="0">
              <a:latin typeface="Arial" charset="0"/>
            </a:endParaRP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 rot="-713319">
            <a:off x="2640014" y="5949951"/>
            <a:ext cx="15843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Una comedia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6816726" y="4221163"/>
            <a:ext cx="11525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polic</a:t>
            </a:r>
            <a:r>
              <a:rPr lang="en-US">
                <a:latin typeface="Arial" charset="0"/>
                <a:cs typeface="Arial" charset="0"/>
              </a:rPr>
              <a:t>í</a:t>
            </a:r>
            <a:r>
              <a:rPr lang="en-GB">
                <a:latin typeface="Arial" charset="0"/>
              </a:rPr>
              <a:t>aca</a:t>
            </a:r>
          </a:p>
        </p:txBody>
      </p:sp>
      <p:sp>
        <p:nvSpPr>
          <p:cNvPr id="76810" name="Text Box 10"/>
          <p:cNvSpPr txBox="1">
            <a:spLocks noChangeArrowheads="1"/>
          </p:cNvSpPr>
          <p:nvPr/>
        </p:nvSpPr>
        <p:spPr bwMode="auto">
          <a:xfrm rot="-1052556">
            <a:off x="3935414" y="1268413"/>
            <a:ext cx="13684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>
                <a:latin typeface="Arial" charset="0"/>
              </a:rPr>
              <a:t>animada</a:t>
            </a:r>
          </a:p>
        </p:txBody>
      </p:sp>
      <p:sp>
        <p:nvSpPr>
          <p:cNvPr id="76811" name="Text Box 11"/>
          <p:cNvSpPr txBox="1">
            <a:spLocks noChangeArrowheads="1"/>
          </p:cNvSpPr>
          <p:nvPr/>
        </p:nvSpPr>
        <p:spPr bwMode="auto">
          <a:xfrm rot="1149879">
            <a:off x="8453439" y="3756026"/>
            <a:ext cx="19383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>
                <a:latin typeface="Arial" charset="0"/>
              </a:rPr>
              <a:t>Un documental</a:t>
            </a:r>
          </a:p>
        </p:txBody>
      </p:sp>
      <p:grpSp>
        <p:nvGrpSpPr>
          <p:cNvPr id="76812" name="Group 12"/>
          <p:cNvGrpSpPr>
            <a:grpSpLocks/>
          </p:cNvGrpSpPr>
          <p:nvPr/>
        </p:nvGrpSpPr>
        <p:grpSpPr bwMode="auto">
          <a:xfrm>
            <a:off x="1766888" y="1265239"/>
            <a:ext cx="1782762" cy="1838325"/>
            <a:chOff x="153" y="797"/>
            <a:chExt cx="1123" cy="1158"/>
          </a:xfrm>
        </p:grpSpPr>
        <p:pic>
          <p:nvPicPr>
            <p:cNvPr id="76813" name="Picture 13" descr="leoandkatekiss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982031">
              <a:off x="340" y="799"/>
              <a:ext cx="936" cy="11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14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153" y="797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1</a:t>
              </a:r>
            </a:p>
          </p:txBody>
        </p:sp>
      </p:grpSp>
      <p:grpSp>
        <p:nvGrpSpPr>
          <p:cNvPr id="76815" name="Group 15"/>
          <p:cNvGrpSpPr>
            <a:grpSpLocks/>
          </p:cNvGrpSpPr>
          <p:nvPr/>
        </p:nvGrpSpPr>
        <p:grpSpPr bwMode="auto">
          <a:xfrm>
            <a:off x="3432176" y="260351"/>
            <a:ext cx="1584325" cy="1095375"/>
            <a:chOff x="1202" y="164"/>
            <a:chExt cx="998" cy="690"/>
          </a:xfrm>
        </p:grpSpPr>
        <p:pic>
          <p:nvPicPr>
            <p:cNvPr id="76816" name="Picture 16" descr="Finding%20Nemo%2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40055">
              <a:off x="1338" y="164"/>
              <a:ext cx="862" cy="6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1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1202" y="164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2</a:t>
              </a:r>
            </a:p>
          </p:txBody>
        </p:sp>
      </p:grpSp>
      <p:grpSp>
        <p:nvGrpSpPr>
          <p:cNvPr id="76818" name="Group 18"/>
          <p:cNvGrpSpPr>
            <a:grpSpLocks/>
          </p:cNvGrpSpPr>
          <p:nvPr/>
        </p:nvGrpSpPr>
        <p:grpSpPr bwMode="auto">
          <a:xfrm>
            <a:off x="7535863" y="260350"/>
            <a:ext cx="2019300" cy="1803400"/>
            <a:chOff x="3787" y="164"/>
            <a:chExt cx="1272" cy="1136"/>
          </a:xfrm>
        </p:grpSpPr>
        <p:pic>
          <p:nvPicPr>
            <p:cNvPr id="76819" name="Picture 19" descr="1906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9585">
              <a:off x="3787" y="436"/>
              <a:ext cx="1272" cy="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20" name="WordArt 20"/>
            <p:cNvSpPr>
              <a:spLocks noChangeArrowheads="1" noChangeShapeType="1" noTextEdit="1"/>
            </p:cNvSpPr>
            <p:nvPr/>
          </p:nvSpPr>
          <p:spPr bwMode="auto">
            <a:xfrm>
              <a:off x="3923" y="164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3</a:t>
              </a:r>
            </a:p>
          </p:txBody>
        </p:sp>
      </p:grpSp>
      <p:grpSp>
        <p:nvGrpSpPr>
          <p:cNvPr id="76821" name="Group 21"/>
          <p:cNvGrpSpPr>
            <a:grpSpLocks/>
          </p:cNvGrpSpPr>
          <p:nvPr/>
        </p:nvGrpSpPr>
        <p:grpSpPr bwMode="auto">
          <a:xfrm>
            <a:off x="4511675" y="1628775"/>
            <a:ext cx="2376488" cy="1500188"/>
            <a:chOff x="6282" y="-183"/>
            <a:chExt cx="1497" cy="945"/>
          </a:xfrm>
        </p:grpSpPr>
        <p:pic>
          <p:nvPicPr>
            <p:cNvPr id="76822" name="Picture 22" descr="alex1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75658">
              <a:off x="6373" y="-153"/>
              <a:ext cx="1406" cy="9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23" name="WordArt 23"/>
            <p:cNvSpPr>
              <a:spLocks noChangeArrowheads="1" noChangeShapeType="1" noTextEdit="1"/>
            </p:cNvSpPr>
            <p:nvPr/>
          </p:nvSpPr>
          <p:spPr bwMode="auto">
            <a:xfrm>
              <a:off x="6282" y="-183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4</a:t>
              </a:r>
            </a:p>
          </p:txBody>
        </p:sp>
      </p:grpSp>
      <p:grpSp>
        <p:nvGrpSpPr>
          <p:cNvPr id="76824" name="Group 24"/>
          <p:cNvGrpSpPr>
            <a:grpSpLocks/>
          </p:cNvGrpSpPr>
          <p:nvPr/>
        </p:nvGrpSpPr>
        <p:grpSpPr bwMode="auto">
          <a:xfrm>
            <a:off x="2208214" y="3933826"/>
            <a:ext cx="1616075" cy="2125663"/>
            <a:chOff x="431" y="2478"/>
            <a:chExt cx="1018" cy="1339"/>
          </a:xfrm>
        </p:grpSpPr>
        <p:pic>
          <p:nvPicPr>
            <p:cNvPr id="76825" name="Picture 25" descr="shsh11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55773">
              <a:off x="567" y="2478"/>
              <a:ext cx="882" cy="13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26" name="WordArt 26"/>
            <p:cNvSpPr>
              <a:spLocks noChangeArrowheads="1" noChangeShapeType="1" noTextEdit="1"/>
            </p:cNvSpPr>
            <p:nvPr/>
          </p:nvSpPr>
          <p:spPr bwMode="auto">
            <a:xfrm>
              <a:off x="431" y="2478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5</a:t>
              </a:r>
            </a:p>
          </p:txBody>
        </p:sp>
      </p:grpSp>
      <p:grpSp>
        <p:nvGrpSpPr>
          <p:cNvPr id="76827" name="Group 27"/>
          <p:cNvGrpSpPr>
            <a:grpSpLocks/>
          </p:cNvGrpSpPr>
          <p:nvPr/>
        </p:nvGrpSpPr>
        <p:grpSpPr bwMode="auto">
          <a:xfrm>
            <a:off x="4943475" y="4365625"/>
            <a:ext cx="1619250" cy="1773238"/>
            <a:chOff x="2154" y="2750"/>
            <a:chExt cx="1020" cy="1117"/>
          </a:xfrm>
        </p:grpSpPr>
        <p:pic>
          <p:nvPicPr>
            <p:cNvPr id="76828" name="Picture 28" descr="freddy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39564">
              <a:off x="2154" y="2931"/>
              <a:ext cx="1020" cy="9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29" name="WordArt 29"/>
            <p:cNvSpPr>
              <a:spLocks noChangeArrowheads="1" noChangeShapeType="1" noTextEdit="1"/>
            </p:cNvSpPr>
            <p:nvPr/>
          </p:nvSpPr>
          <p:spPr bwMode="auto">
            <a:xfrm>
              <a:off x="2200" y="2750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6</a:t>
              </a:r>
            </a:p>
          </p:txBody>
        </p:sp>
      </p:grpSp>
      <p:grpSp>
        <p:nvGrpSpPr>
          <p:cNvPr id="76830" name="Group 30"/>
          <p:cNvGrpSpPr>
            <a:grpSpLocks/>
          </p:cNvGrpSpPr>
          <p:nvPr/>
        </p:nvGrpSpPr>
        <p:grpSpPr bwMode="auto">
          <a:xfrm>
            <a:off x="6600826" y="2924176"/>
            <a:ext cx="1744663" cy="1293813"/>
            <a:chOff x="6373" y="1661"/>
            <a:chExt cx="1099" cy="815"/>
          </a:xfrm>
        </p:grpSpPr>
        <p:pic>
          <p:nvPicPr>
            <p:cNvPr id="76831" name="Picture 31" descr="patrulla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73" y="1661"/>
              <a:ext cx="1099" cy="8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32" name="WordArt 32"/>
            <p:cNvSpPr>
              <a:spLocks noChangeArrowheads="1" noChangeShapeType="1" noTextEdit="1"/>
            </p:cNvSpPr>
            <p:nvPr/>
          </p:nvSpPr>
          <p:spPr bwMode="auto">
            <a:xfrm>
              <a:off x="6418" y="1706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7</a:t>
              </a:r>
            </a:p>
          </p:txBody>
        </p:sp>
      </p:grpSp>
      <p:grpSp>
        <p:nvGrpSpPr>
          <p:cNvPr id="76833" name="Group 33"/>
          <p:cNvGrpSpPr>
            <a:grpSpLocks/>
          </p:cNvGrpSpPr>
          <p:nvPr/>
        </p:nvGrpSpPr>
        <p:grpSpPr bwMode="auto">
          <a:xfrm>
            <a:off x="9048751" y="2349501"/>
            <a:ext cx="1177925" cy="1393825"/>
            <a:chOff x="4740" y="1480"/>
            <a:chExt cx="742" cy="878"/>
          </a:xfrm>
        </p:grpSpPr>
        <p:pic>
          <p:nvPicPr>
            <p:cNvPr id="76834" name="Picture 34" descr="affiche390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163985">
              <a:off x="4740" y="1570"/>
              <a:ext cx="742" cy="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35" name="WordArt 35"/>
            <p:cNvSpPr>
              <a:spLocks noChangeArrowheads="1" noChangeShapeType="1" noTextEdit="1"/>
            </p:cNvSpPr>
            <p:nvPr/>
          </p:nvSpPr>
          <p:spPr bwMode="auto">
            <a:xfrm>
              <a:off x="4785" y="1480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8</a:t>
              </a:r>
            </a:p>
          </p:txBody>
        </p:sp>
      </p:grpSp>
      <p:grpSp>
        <p:nvGrpSpPr>
          <p:cNvPr id="76836" name="Group 36"/>
          <p:cNvGrpSpPr>
            <a:grpSpLocks/>
          </p:cNvGrpSpPr>
          <p:nvPr/>
        </p:nvGrpSpPr>
        <p:grpSpPr bwMode="auto">
          <a:xfrm>
            <a:off x="8112125" y="3789364"/>
            <a:ext cx="2255838" cy="2054225"/>
            <a:chOff x="4150" y="2387"/>
            <a:chExt cx="1421" cy="1294"/>
          </a:xfrm>
        </p:grpSpPr>
        <p:pic>
          <p:nvPicPr>
            <p:cNvPr id="76837" name="Picture 37" descr="matrix-102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2113">
              <a:off x="4150" y="2614"/>
              <a:ext cx="1421" cy="1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838" name="WordArt 38"/>
            <p:cNvSpPr>
              <a:spLocks noChangeArrowheads="1" noChangeShapeType="1" noTextEdit="1"/>
            </p:cNvSpPr>
            <p:nvPr/>
          </p:nvSpPr>
          <p:spPr bwMode="auto">
            <a:xfrm>
              <a:off x="4286" y="2387"/>
              <a:ext cx="187" cy="365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GB" sz="3600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CC0099"/>
                      </a:gs>
                      <a:gs pos="100000">
                        <a:srgbClr val="FF0000"/>
                      </a:gs>
                    </a:gsLst>
                    <a:lin ang="5400000" scaled="1"/>
                  </a:gradFill>
                  <a:latin typeface="Arial Black"/>
                </a:rPr>
                <a:t>9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EB5AFC2-B0E7-4C0A-8FBE-CEEEABA544F1}"/>
              </a:ext>
            </a:extLst>
          </p:cNvPr>
          <p:cNvSpPr txBox="1"/>
          <p:nvPr/>
        </p:nvSpPr>
        <p:spPr>
          <a:xfrm>
            <a:off x="323340" y="207319"/>
            <a:ext cx="29979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Check your answers</a:t>
            </a:r>
          </a:p>
        </p:txBody>
      </p:sp>
    </p:spTree>
    <p:extLst>
      <p:ext uri="{BB962C8B-B14F-4D97-AF65-F5344CB8AC3E}">
        <p14:creationId xmlns:p14="http://schemas.microsoft.com/office/powerpoint/2010/main" val="3365531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768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768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/>
      <p:bldP spid="76804" grpId="0"/>
      <p:bldP spid="76805" grpId="0"/>
      <p:bldP spid="76806" grpId="0"/>
      <p:bldP spid="76807" grpId="0"/>
      <p:bldP spid="76808" grpId="0"/>
      <p:bldP spid="76809" grpId="0"/>
      <p:bldP spid="76810" grpId="0"/>
      <p:bldP spid="768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7CB7FB48-9722-44C1-868C-37F5B4EA5F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28964" y="12975"/>
            <a:ext cx="9144000" cy="119697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¿</a:t>
            </a:r>
            <a:r>
              <a:rPr lang="en-US" altLang="en-US" sz="3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Qué</a:t>
            </a:r>
            <a:r>
              <a:rPr lang="en-US" altLang="en-US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opinas</a:t>
            </a:r>
            <a:r>
              <a:rPr lang="en-US" altLang="en-US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de </a:t>
            </a:r>
            <a:r>
              <a:rPr lang="en-US" altLang="en-US" sz="3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estas</a:t>
            </a:r>
            <a:r>
              <a:rPr lang="en-US" altLang="en-US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en-US" altLang="en-US" sz="3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películas</a:t>
            </a:r>
            <a:r>
              <a:rPr lang="en-US" altLang="en-US" sz="3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?</a:t>
            </a:r>
          </a:p>
        </p:txBody>
      </p:sp>
      <p:sp>
        <p:nvSpPr>
          <p:cNvPr id="9219" name="Text Box 3">
            <a:extLst>
              <a:ext uri="{FF2B5EF4-FFF2-40B4-BE49-F238E27FC236}">
                <a16:creationId xmlns:a16="http://schemas.microsoft.com/office/drawing/2014/main" id="{80C7F82E-2A97-40FB-B118-936CCAD75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8714" y="1189038"/>
            <a:ext cx="2377574" cy="5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20000"/>
              </a:spcBef>
            </a:pPr>
            <a:r>
              <a:rPr lang="en-GB" altLang="en-US" sz="24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emocionante</a:t>
            </a:r>
            <a:endParaRPr lang="en-GB" altLang="en-US" sz="24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gracioso</a:t>
            </a:r>
          </a:p>
          <a:p>
            <a:pPr algn="r" eaLnBrk="1" hangingPunct="1">
              <a:spcBef>
                <a:spcPct val="20000"/>
              </a:spcBef>
            </a:pPr>
            <a:r>
              <a:rPr lang="en-GB" altLang="en-US" sz="24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informativo</a:t>
            </a:r>
            <a:endParaRPr lang="en-GB" altLang="en-US" sz="24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n-GB" altLang="en-US" sz="24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importante</a:t>
            </a:r>
            <a:endParaRPr lang="en-GB" altLang="en-US" sz="24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in</a:t>
            </a:r>
            <a:r>
              <a:rPr lang="en-US" altLang="en-US" sz="24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útil</a:t>
            </a:r>
            <a:endParaRPr lang="en-US" altLang="en-US" sz="24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n-GB" altLang="en-US" sz="24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interesante</a:t>
            </a:r>
            <a:endParaRPr lang="en-GB" altLang="en-US" sz="24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n-GB" altLang="en-US" sz="24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est</a:t>
            </a:r>
            <a:r>
              <a:rPr lang="en-US" altLang="en-US" sz="24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úpido</a:t>
            </a:r>
            <a:r>
              <a:rPr lang="en-US" altLang="en-US" sz="2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/tonto</a:t>
            </a:r>
          </a:p>
          <a:p>
            <a:pPr algn="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útil</a:t>
            </a:r>
            <a:endParaRPr lang="en-US" altLang="en-US" sz="24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divertido</a:t>
            </a:r>
            <a:endParaRPr lang="en-US" altLang="en-US" sz="24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pueril</a:t>
            </a:r>
            <a:r>
              <a:rPr lang="en-US" altLang="en-US" sz="2400" b="1" dirty="0">
                <a:solidFill>
                  <a:srgbClr val="0000FF"/>
                </a:solidFill>
                <a:latin typeface="Century Gothic" panose="020B0502020202020204" pitchFamily="34" charset="0"/>
              </a:rPr>
              <a:t>/</a:t>
            </a:r>
            <a:r>
              <a:rPr lang="en-US" altLang="en-US" sz="24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infantil</a:t>
            </a:r>
            <a:endParaRPr lang="en-US" altLang="en-US" sz="24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aburrido</a:t>
            </a:r>
            <a:endParaRPr lang="en-GB" altLang="en-US" sz="24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  <a:p>
            <a:pPr algn="r" eaLnBrk="1" hangingPunct="1">
              <a:spcBef>
                <a:spcPct val="20000"/>
              </a:spcBef>
            </a:pPr>
            <a:r>
              <a:rPr lang="en-US" altLang="en-US" sz="2400" b="1" dirty="0" err="1">
                <a:solidFill>
                  <a:srgbClr val="0000FF"/>
                </a:solidFill>
                <a:latin typeface="Century Gothic" panose="020B0502020202020204" pitchFamily="34" charset="0"/>
              </a:rPr>
              <a:t>impresionante</a:t>
            </a:r>
            <a:endParaRPr lang="en-US" altLang="en-US" sz="2400" b="1" dirty="0">
              <a:solidFill>
                <a:srgbClr val="0000FF"/>
              </a:solidFill>
              <a:latin typeface="Century Gothic" panose="020B0502020202020204" pitchFamily="34" charset="0"/>
            </a:endParaRP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B2F4FA85-F90D-45CB-81F6-017882C421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00964" y="1189038"/>
            <a:ext cx="1988045" cy="5336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funny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unimportant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useful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interesting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boring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exciting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childish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stupid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impressive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informative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important</a:t>
            </a:r>
          </a:p>
          <a:p>
            <a:pPr eaLnBrk="1" hangingPunct="1">
              <a:spcBef>
                <a:spcPct val="20000"/>
              </a:spcBef>
            </a:pPr>
            <a:r>
              <a:rPr lang="en-GB" altLang="en-US" sz="2400" b="1" dirty="0">
                <a:solidFill>
                  <a:srgbClr val="660033"/>
                </a:solidFill>
                <a:latin typeface="Century Gothic" panose="020B0502020202020204" pitchFamily="34" charset="0"/>
              </a:rPr>
              <a:t>entertaining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47B63F-9434-40A5-9938-B7CDC94DB925}"/>
              </a:ext>
            </a:extLst>
          </p:cNvPr>
          <p:cNvSpPr txBox="1"/>
          <p:nvPr/>
        </p:nvSpPr>
        <p:spPr>
          <a:xfrm>
            <a:off x="138259" y="134410"/>
            <a:ext cx="247296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Match up the adjectives</a:t>
            </a:r>
          </a:p>
          <a:p>
            <a:endParaRPr lang="en-GB" sz="2000" dirty="0">
              <a:latin typeface="Comic Sans MS" panose="030F0702030302020204" pitchFamily="66" charset="0"/>
            </a:endParaRPr>
          </a:p>
          <a:p>
            <a:r>
              <a:rPr lang="en-GB" sz="2000" dirty="0">
                <a:latin typeface="Comic Sans MS" panose="030F0702030302020204" pitchFamily="66" charset="0"/>
              </a:rPr>
              <a:t>Draw lines 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or write down</a:t>
            </a:r>
          </a:p>
          <a:p>
            <a:r>
              <a:rPr lang="en-GB" sz="2000" dirty="0">
                <a:latin typeface="Comic Sans MS" panose="030F0702030302020204" pitchFamily="66" charset="0"/>
              </a:rPr>
              <a:t>two lists</a:t>
            </a:r>
            <a:endParaRPr lang="en-GB" sz="28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ine">
            <a:extLst>
              <a:ext uri="{FF2B5EF4-FFF2-40B4-BE49-F238E27FC236}">
                <a16:creationId xmlns:a16="http://schemas.microsoft.com/office/drawing/2014/main" id="{A920259F-240E-41C9-8674-5B9AD2008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07" y="2102176"/>
            <a:ext cx="2905503" cy="2021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13">
            <a:extLst>
              <a:ext uri="{FF2B5EF4-FFF2-40B4-BE49-F238E27FC236}">
                <a16:creationId xmlns:a16="http://schemas.microsoft.com/office/drawing/2014/main" id="{CADB874E-5EA1-483C-AD84-FEE7FEC88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1837" y="4931483"/>
            <a:ext cx="3981455" cy="16004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7030A0"/>
                </a:solidFill>
              </a:rPr>
              <a:t>Me da </a:t>
            </a:r>
            <a:r>
              <a:rPr lang="en-GB" altLang="en-US" sz="1400" dirty="0" err="1">
                <a:solidFill>
                  <a:srgbClr val="7030A0"/>
                </a:solidFill>
              </a:rPr>
              <a:t>miedo</a:t>
            </a:r>
            <a:r>
              <a:rPr lang="en-GB" altLang="en-US" sz="1400" dirty="0">
                <a:solidFill>
                  <a:srgbClr val="7030A0"/>
                </a:solidFill>
              </a:rPr>
              <a:t> = it scares me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7030A0"/>
                </a:solidFill>
              </a:rPr>
              <a:t>Me </a:t>
            </a:r>
            <a:r>
              <a:rPr lang="en-GB" altLang="en-US" sz="1400" dirty="0" err="1">
                <a:solidFill>
                  <a:srgbClr val="7030A0"/>
                </a:solidFill>
              </a:rPr>
              <a:t>hace</a:t>
            </a:r>
            <a:r>
              <a:rPr lang="en-GB" altLang="en-US" sz="1400" dirty="0">
                <a:solidFill>
                  <a:srgbClr val="7030A0"/>
                </a:solidFill>
              </a:rPr>
              <a:t> </a:t>
            </a:r>
            <a:r>
              <a:rPr lang="en-GB" altLang="en-US" sz="1400" dirty="0" err="1">
                <a:solidFill>
                  <a:srgbClr val="7030A0"/>
                </a:solidFill>
              </a:rPr>
              <a:t>reír</a:t>
            </a:r>
            <a:r>
              <a:rPr lang="en-GB" altLang="en-US" sz="1400" dirty="0">
                <a:solidFill>
                  <a:srgbClr val="7030A0"/>
                </a:solidFill>
              </a:rPr>
              <a:t> = it makes me laugh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7030A0"/>
                </a:solidFill>
              </a:rPr>
              <a:t>Me </a:t>
            </a:r>
            <a:r>
              <a:rPr lang="en-GB" altLang="en-US" sz="1400" dirty="0" err="1">
                <a:solidFill>
                  <a:srgbClr val="7030A0"/>
                </a:solidFill>
              </a:rPr>
              <a:t>hace</a:t>
            </a:r>
            <a:r>
              <a:rPr lang="en-GB" altLang="en-US" sz="1400" dirty="0">
                <a:solidFill>
                  <a:srgbClr val="7030A0"/>
                </a:solidFill>
              </a:rPr>
              <a:t> </a:t>
            </a:r>
            <a:r>
              <a:rPr lang="en-GB" altLang="en-US" sz="1400" dirty="0" err="1">
                <a:solidFill>
                  <a:srgbClr val="7030A0"/>
                </a:solidFill>
              </a:rPr>
              <a:t>pensar</a:t>
            </a:r>
            <a:r>
              <a:rPr lang="en-GB" altLang="en-US" sz="1400" dirty="0">
                <a:solidFill>
                  <a:srgbClr val="7030A0"/>
                </a:solidFill>
              </a:rPr>
              <a:t> = it makes me think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400" dirty="0">
                <a:solidFill>
                  <a:srgbClr val="7030A0"/>
                </a:solidFill>
              </a:rPr>
              <a:t>es una </a:t>
            </a:r>
            <a:r>
              <a:rPr lang="en-GB" altLang="en-US" sz="1400" dirty="0" err="1">
                <a:solidFill>
                  <a:srgbClr val="7030A0"/>
                </a:solidFill>
              </a:rPr>
              <a:t>historia</a:t>
            </a:r>
            <a:r>
              <a:rPr lang="en-GB" altLang="en-US" sz="1400" dirty="0">
                <a:solidFill>
                  <a:srgbClr val="7030A0"/>
                </a:solidFill>
              </a:rPr>
              <a:t> de…………….</a:t>
            </a:r>
          </a:p>
          <a:p>
            <a:pPr eaLnBrk="1" hangingPunct="1">
              <a:spcBef>
                <a:spcPct val="50000"/>
              </a:spcBef>
            </a:pPr>
            <a:r>
              <a:rPr lang="en-GB" altLang="en-US" sz="1400" dirty="0" err="1">
                <a:solidFill>
                  <a:srgbClr val="7030A0"/>
                </a:solidFill>
              </a:rPr>
              <a:t>cuenta</a:t>
            </a:r>
            <a:r>
              <a:rPr lang="en-GB" altLang="en-US" sz="1400" dirty="0">
                <a:solidFill>
                  <a:srgbClr val="7030A0"/>
                </a:solidFill>
              </a:rPr>
              <a:t> la </a:t>
            </a:r>
            <a:r>
              <a:rPr lang="en-GB" altLang="en-US" sz="1400" dirty="0" err="1">
                <a:solidFill>
                  <a:srgbClr val="7030A0"/>
                </a:solidFill>
              </a:rPr>
              <a:t>historia</a:t>
            </a:r>
            <a:r>
              <a:rPr lang="en-GB" altLang="en-US" sz="1400" dirty="0">
                <a:solidFill>
                  <a:srgbClr val="7030A0"/>
                </a:solidFill>
              </a:rPr>
              <a:t> de…………/se </a:t>
            </a:r>
            <a:r>
              <a:rPr lang="en-GB" altLang="en-US" sz="1400" dirty="0" err="1">
                <a:solidFill>
                  <a:srgbClr val="7030A0"/>
                </a:solidFill>
              </a:rPr>
              <a:t>trata</a:t>
            </a:r>
            <a:r>
              <a:rPr lang="en-GB" altLang="en-US" sz="1400" dirty="0">
                <a:solidFill>
                  <a:srgbClr val="7030A0"/>
                </a:solidFill>
              </a:rPr>
              <a:t> de………</a:t>
            </a:r>
            <a:endParaRPr lang="en-US" altLang="en-US" sz="1400" dirty="0">
              <a:solidFill>
                <a:srgbClr val="7030A0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D734C4-2E32-41F6-BE3E-36AA6EEDBAED}"/>
              </a:ext>
            </a:extLst>
          </p:cNvPr>
          <p:cNvSpPr txBox="1"/>
          <p:nvPr/>
        </p:nvSpPr>
        <p:spPr>
          <a:xfrm>
            <a:off x="3731720" y="1223822"/>
            <a:ext cx="2864439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¿</a:t>
            </a:r>
            <a:r>
              <a:rPr lang="en-GB" dirty="0" err="1"/>
              <a:t>Cuál</a:t>
            </a:r>
            <a:r>
              <a:rPr lang="en-GB" dirty="0"/>
              <a:t> es </a:t>
            </a:r>
            <a:r>
              <a:rPr lang="en-GB" dirty="0" err="1"/>
              <a:t>tu</a:t>
            </a:r>
            <a:r>
              <a:rPr lang="en-GB" dirty="0"/>
              <a:t> </a:t>
            </a:r>
            <a:r>
              <a:rPr lang="en-GB" dirty="0" err="1"/>
              <a:t>película</a:t>
            </a:r>
            <a:r>
              <a:rPr lang="en-GB" dirty="0"/>
              <a:t> </a:t>
            </a:r>
            <a:r>
              <a:rPr lang="en-GB" dirty="0" err="1"/>
              <a:t>favorita</a:t>
            </a:r>
            <a:r>
              <a:rPr lang="en-GB" dirty="0"/>
              <a:t>?</a:t>
            </a:r>
          </a:p>
          <a:p>
            <a:r>
              <a:rPr lang="en-GB" i="1" dirty="0"/>
              <a:t>What is your favourite film?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547598-A00D-4689-A710-A7AE7E5E271C}"/>
              </a:ext>
            </a:extLst>
          </p:cNvPr>
          <p:cNvSpPr txBox="1"/>
          <p:nvPr/>
        </p:nvSpPr>
        <p:spPr>
          <a:xfrm>
            <a:off x="451528" y="279686"/>
            <a:ext cx="61446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Answer these questions about films</a:t>
            </a:r>
          </a:p>
          <a:p>
            <a:endParaRPr lang="en-GB" sz="2800" u="sng" dirty="0"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396D91-9DA4-48CC-81A7-9A0752B660E8}"/>
              </a:ext>
            </a:extLst>
          </p:cNvPr>
          <p:cNvSpPr txBox="1"/>
          <p:nvPr/>
        </p:nvSpPr>
        <p:spPr>
          <a:xfrm>
            <a:off x="8288621" y="710444"/>
            <a:ext cx="3289234" cy="147732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Mi </a:t>
            </a:r>
            <a:r>
              <a:rPr lang="en-GB" dirty="0" err="1"/>
              <a:t>película</a:t>
            </a:r>
            <a:r>
              <a:rPr lang="en-GB" dirty="0"/>
              <a:t> </a:t>
            </a:r>
            <a:r>
              <a:rPr lang="en-GB" dirty="0" err="1"/>
              <a:t>favorita</a:t>
            </a:r>
            <a:r>
              <a:rPr lang="en-GB" dirty="0"/>
              <a:t> se llama ……..</a:t>
            </a:r>
          </a:p>
          <a:p>
            <a:r>
              <a:rPr lang="en-GB" i="1" dirty="0"/>
              <a:t>My favourite film is called ……</a:t>
            </a:r>
          </a:p>
          <a:p>
            <a:endParaRPr lang="en-GB" dirty="0"/>
          </a:p>
          <a:p>
            <a:r>
              <a:rPr lang="en-GB" dirty="0"/>
              <a:t>Me </a:t>
            </a:r>
            <a:r>
              <a:rPr lang="en-GB" dirty="0" err="1"/>
              <a:t>gusta</a:t>
            </a:r>
            <a:r>
              <a:rPr lang="en-GB" dirty="0"/>
              <a:t> </a:t>
            </a:r>
            <a:r>
              <a:rPr lang="en-GB" dirty="0" err="1"/>
              <a:t>porque</a:t>
            </a:r>
            <a:r>
              <a:rPr lang="en-GB" dirty="0"/>
              <a:t>……..</a:t>
            </a:r>
          </a:p>
          <a:p>
            <a:r>
              <a:rPr lang="en-GB" dirty="0"/>
              <a:t>I like it because…….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BE3E2F-F680-4362-A605-3490D4945F48}"/>
              </a:ext>
            </a:extLst>
          </p:cNvPr>
          <p:cNvSpPr txBox="1"/>
          <p:nvPr/>
        </p:nvSpPr>
        <p:spPr>
          <a:xfrm>
            <a:off x="3699498" y="2937401"/>
            <a:ext cx="380969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¿Hay </a:t>
            </a:r>
            <a:r>
              <a:rPr lang="en-GB" dirty="0" err="1"/>
              <a:t>alguna</a:t>
            </a:r>
            <a:r>
              <a:rPr lang="en-GB" dirty="0"/>
              <a:t> </a:t>
            </a:r>
            <a:r>
              <a:rPr lang="en-GB" dirty="0" err="1"/>
              <a:t>película</a:t>
            </a:r>
            <a:r>
              <a:rPr lang="en-GB" dirty="0"/>
              <a:t> que no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gusta</a:t>
            </a:r>
            <a:r>
              <a:rPr lang="en-GB" dirty="0"/>
              <a:t>?</a:t>
            </a:r>
          </a:p>
          <a:p>
            <a:r>
              <a:rPr lang="en-GB" i="1" dirty="0"/>
              <a:t>Is there a film you don’t like?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685CB-8BE6-4B96-9F43-2331C700D79C}"/>
              </a:ext>
            </a:extLst>
          </p:cNvPr>
          <p:cNvSpPr txBox="1"/>
          <p:nvPr/>
        </p:nvSpPr>
        <p:spPr>
          <a:xfrm>
            <a:off x="8393464" y="2928980"/>
            <a:ext cx="179671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/>
              <a:t>No me </a:t>
            </a:r>
            <a:r>
              <a:rPr lang="en-GB" dirty="0" err="1"/>
              <a:t>gusta</a:t>
            </a:r>
            <a:r>
              <a:rPr lang="en-GB" dirty="0"/>
              <a:t>……..</a:t>
            </a:r>
          </a:p>
          <a:p>
            <a:r>
              <a:rPr lang="en-GB" i="1" dirty="0"/>
              <a:t>I don’t like……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F02C6CB-AC04-485E-9E6A-3957C4DA8BDA}"/>
              </a:ext>
            </a:extLst>
          </p:cNvPr>
          <p:cNvSpPr/>
          <p:nvPr/>
        </p:nvSpPr>
        <p:spPr>
          <a:xfrm rot="20596568">
            <a:off x="4714803" y="4813151"/>
            <a:ext cx="1181414" cy="369332"/>
          </a:xfrm>
          <a:prstGeom prst="rect">
            <a:avLst/>
          </a:prstGeom>
          <a:solidFill>
            <a:srgbClr val="CC99FF"/>
          </a:solidFill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/>
              <a:t>Challenge!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AB943BC-42C4-40EF-AC39-ADD22017D564}"/>
              </a:ext>
            </a:extLst>
          </p:cNvPr>
          <p:cNvSpPr/>
          <p:nvPr/>
        </p:nvSpPr>
        <p:spPr>
          <a:xfrm>
            <a:off x="3731720" y="5391444"/>
            <a:ext cx="6096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dirty="0"/>
              <a:t>Try to give longer answers</a:t>
            </a:r>
          </a:p>
          <a:p>
            <a:pPr>
              <a:spcBef>
                <a:spcPct val="50000"/>
              </a:spcBef>
            </a:pPr>
            <a:r>
              <a:rPr lang="en-GB" altLang="en-US" dirty="0"/>
              <a:t>Try and use these expressions</a:t>
            </a:r>
          </a:p>
        </p:txBody>
      </p:sp>
    </p:spTree>
    <p:extLst>
      <p:ext uri="{BB962C8B-B14F-4D97-AF65-F5344CB8AC3E}">
        <p14:creationId xmlns:p14="http://schemas.microsoft.com/office/powerpoint/2010/main" val="673290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CC6726-A6B2-47C2-AE65-3778A1D05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356" y="1281093"/>
            <a:ext cx="4263059" cy="48589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6ADB663-3C84-4585-AB69-7C417E7EE8E7}"/>
              </a:ext>
            </a:extLst>
          </p:cNvPr>
          <p:cNvSpPr/>
          <p:nvPr/>
        </p:nvSpPr>
        <p:spPr>
          <a:xfrm>
            <a:off x="312147" y="263378"/>
            <a:ext cx="114239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u="sng" dirty="0">
                <a:latin typeface="Comic Sans MS" panose="030F0702030302020204" pitchFamily="66" charset="0"/>
              </a:rPr>
              <a:t>Leer 1</a:t>
            </a:r>
            <a:r>
              <a:rPr lang="en-GB" sz="2800" dirty="0">
                <a:latin typeface="Comic Sans MS" panose="030F0702030302020204" pitchFamily="66" charset="0"/>
              </a:rPr>
              <a:t>  </a:t>
            </a:r>
            <a:r>
              <a:rPr lang="en-GB" sz="2000" dirty="0">
                <a:latin typeface="Comic Sans MS" panose="030F0702030302020204" pitchFamily="66" charset="0"/>
              </a:rPr>
              <a:t>Read the film programme below. Then for each sentence (a-f) choose a film from the programme.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BE803D-E39B-4D45-B04A-431AA58284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135" y="1347582"/>
            <a:ext cx="5350809" cy="26022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9FFAA99-A149-4AE2-B2EF-6AB4C7695B96}"/>
              </a:ext>
            </a:extLst>
          </p:cNvPr>
          <p:cNvSpPr txBox="1"/>
          <p:nvPr/>
        </p:nvSpPr>
        <p:spPr>
          <a:xfrm>
            <a:off x="6024134" y="4364610"/>
            <a:ext cx="53508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a.</a:t>
            </a:r>
          </a:p>
          <a:p>
            <a:r>
              <a:rPr lang="en-GB" dirty="0"/>
              <a:t>b.</a:t>
            </a:r>
          </a:p>
          <a:p>
            <a:r>
              <a:rPr lang="en-GB" dirty="0"/>
              <a:t>c.</a:t>
            </a:r>
          </a:p>
          <a:p>
            <a:r>
              <a:rPr lang="en-GB" dirty="0"/>
              <a:t>d.</a:t>
            </a:r>
          </a:p>
          <a:p>
            <a:r>
              <a:rPr lang="en-GB" dirty="0"/>
              <a:t>e.</a:t>
            </a:r>
          </a:p>
          <a:p>
            <a:r>
              <a:rPr lang="en-GB" dirty="0"/>
              <a:t>f.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7414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1E39AE-C0E7-456C-9E6A-AEFDE48DA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941" y="838732"/>
            <a:ext cx="4940642" cy="56312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988DFFE-F2B8-4E19-B953-2B426D441B02}"/>
              </a:ext>
            </a:extLst>
          </p:cNvPr>
          <p:cNvSpPr txBox="1"/>
          <p:nvPr/>
        </p:nvSpPr>
        <p:spPr>
          <a:xfrm>
            <a:off x="5598374" y="680928"/>
            <a:ext cx="6009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omic Sans MS" panose="030F0702030302020204" pitchFamily="66" charset="0"/>
              </a:rPr>
              <a:t>Now write down the following words in Spanish from the text (they are in bold);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ADAAE0-2312-46DE-889D-29F4D11735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765498"/>
            <a:ext cx="914400" cy="571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E15FA55-2BAF-4E62-AA91-F08A0BB2BB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6429" y="3560599"/>
            <a:ext cx="1638300" cy="5905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64113B-C6D9-4C1F-A4D9-B5D7684190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381954"/>
            <a:ext cx="1390650" cy="6096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2DDC7-0103-44BC-A8BC-8EB883A31B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6429" y="5143594"/>
            <a:ext cx="1495425" cy="5619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F81A4FF-6CA7-4DC5-A57F-B158E853B0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99279" y="1911329"/>
            <a:ext cx="1695450" cy="6096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2BB4C7-6D2A-4F1A-B3F2-1BA011478BCF}"/>
              </a:ext>
            </a:extLst>
          </p:cNvPr>
          <p:cNvSpPr/>
          <p:nvPr/>
        </p:nvSpPr>
        <p:spPr>
          <a:xfrm>
            <a:off x="584613" y="219263"/>
            <a:ext cx="1208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Leer 2</a:t>
            </a:r>
            <a:r>
              <a:rPr lang="en-GB" sz="2400" dirty="0">
                <a:latin typeface="Comic Sans MS" panose="030F0702030302020204" pitchFamily="66" charset="0"/>
              </a:rPr>
              <a:t>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6695721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255CA32996F44B9A175EBFBFC6325C" ma:contentTypeVersion="12" ma:contentTypeDescription="Create a new document." ma:contentTypeScope="" ma:versionID="ad73bcd18e1416b1bce2f0bed00d6f29">
  <xsd:schema xmlns:xsd="http://www.w3.org/2001/XMLSchema" xmlns:xs="http://www.w3.org/2001/XMLSchema" xmlns:p="http://schemas.microsoft.com/office/2006/metadata/properties" xmlns:ns3="16478a8f-2fa9-487e-8953-8f9469af2f14" xmlns:ns4="806e0320-5824-4f3b-9a19-42a16ec08098" targetNamespace="http://schemas.microsoft.com/office/2006/metadata/properties" ma:root="true" ma:fieldsID="e216d9bd05980e10af286fbd1c551460" ns3:_="" ns4:_="">
    <xsd:import namespace="16478a8f-2fa9-487e-8953-8f9469af2f14"/>
    <xsd:import namespace="806e0320-5824-4f3b-9a19-42a16ec0809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478a8f-2fa9-487e-8953-8f9469af2f1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6e0320-5824-4f3b-9a19-42a16ec08098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53973D3-1BE5-47E8-9672-FC38DCB9A8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3B7575-0669-4EEF-865A-D2CFE9D5AD9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6478a8f-2fa9-487e-8953-8f9469af2f14"/>
    <ds:schemaRef ds:uri="806e0320-5824-4f3b-9a19-42a16ec0809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67C6A76-1164-4C21-A225-F278FA13DF3D}">
  <ds:schemaRefs>
    <ds:schemaRef ds:uri="http://purl.org/dc/terms/"/>
    <ds:schemaRef ds:uri="16478a8f-2fa9-487e-8953-8f9469af2f14"/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806e0320-5824-4f3b-9a19-42a16ec0809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545</Words>
  <Application>Microsoft Office PowerPoint</Application>
  <PresentationFormat>Widescreen</PresentationFormat>
  <Paragraphs>139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Century Gothic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¿Qué opinas de estas películas?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&amp; Jackie king</dc:creator>
  <cp:lastModifiedBy>Toni-Louise Younger</cp:lastModifiedBy>
  <cp:revision>8</cp:revision>
  <dcterms:created xsi:type="dcterms:W3CDTF">2020-05-05T11:23:40Z</dcterms:created>
  <dcterms:modified xsi:type="dcterms:W3CDTF">2020-05-07T07:13:57Z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0x01010055255CA32996F44B9A175EBFBFC6325C</vt:lpwstr>
  </property>
</Properties>
</file>