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58" r:id="rId7"/>
    <p:sldId id="259" r:id="rId8"/>
    <p:sldId id="260" r:id="rId9"/>
    <p:sldId id="257" r:id="rId10"/>
    <p:sldId id="256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D32-5865-4CA2-A620-557AFDF6C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DC4DC-AEDF-43D7-997D-BB39F1C43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A3DF2-97A1-40D9-9838-B17DF9BB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5607-B8A3-4514-9874-67ECE249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B5CD-9C9B-47A1-ABAA-F6756043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1488-3A7F-4562-A27D-0DA9B9DF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97F36-14EE-477C-9046-0FB64C194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F424-EF5C-46BF-B082-74EB282F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6CEB-603E-461C-9742-CC9C9A07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13BC-6199-4725-A926-0509CC62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0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F0B62-29C8-4CAF-BB0F-C991663A3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C66C2-4B65-44AA-B9C9-9585BB34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FBA8-3FF2-4C58-B438-754ADE24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55EC-3E5F-4920-8300-2DFADD44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FD07-565A-4334-8BE8-99E3707A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6F19-EC9D-465B-A861-F7DDCC2B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FF9E-3E08-4860-AB37-21D3304A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80DB-CB8A-4D04-8E86-D9EEDEC7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A647-540B-4B47-ADB6-3F63F7AD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9A3CF-89CC-4FC1-90A0-18AF2A95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A90A-4F9D-4056-BC06-4AB3D1D4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54A1-F1C7-4989-B4E8-B3D3527F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E49F-3B8B-49DD-ACFE-95D9E578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D0A0C-ED0D-4801-9D36-19C58202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6A44-B87D-4C03-88A2-886ABA2E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1B95-CD55-4101-B5DC-D18B73A6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F418-C92E-4CC7-9BBB-B57749B9C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2EC6C-0FE6-425A-ABF1-681C52090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529F-F8CB-4084-93C6-5546B3DB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6931F-C81B-4F66-94A8-9C298EFD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D53F1-9394-4FE0-AD0F-B928C645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2276-400E-423C-9E0E-C785316E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CEB5-CB7B-4BA0-B613-4ACDAB51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CA028-6A32-4A56-8EBE-AE2AD1337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7B407-BECD-45A8-BB7F-EF886C714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F2C87-574D-4616-8EF6-E0ECC1F29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32155-25CD-4999-A2FA-CDCB5CB2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4588E-18A4-41B0-B855-FCDFDA80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BCBF5-6384-4AD0-816D-DB0EB4B4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7CCE-DF2B-4627-A6B7-C71E085B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8F3EB-E3D2-4BA2-8D89-465FBA26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11881-5EEB-425D-AB6E-5B9F292A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3FC5B-2CE6-4481-B32A-82C9C9DB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1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BC06-9F09-45F0-AC4D-789C960E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E30A1-67BB-474A-88F2-7AACEA9E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66175-1641-4C33-9522-8777F5F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7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C443-665D-481B-9178-DD45E179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9DB2-211B-449F-B652-AC446B49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B54E2-571B-4149-BDD6-ECB6F6DB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A8440-05FE-4282-A888-32019DB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01287-00A0-4156-9B81-9B3DA8D5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15150-D623-4812-B04D-CB88E675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5F39-B97A-4603-A9DB-92BB94DD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1FF7F-779B-47E9-B373-FBC570A8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E8076-DFC2-4883-9B2A-2A59D6DEF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00FE8-62B1-41CD-9F5F-337B2C0E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C0EA3-36C4-4225-B20B-2424258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AF46C-6D33-4D6C-9FE6-8C71F9D3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72638-C257-4C68-9FEC-3353D901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B5290-1DBF-4ED3-B850-B8D99C41A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A9C10-F92A-423D-8CC6-1FBC08AD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FD2A-98D5-4371-85C1-6FC3DF375CA1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A10B-5A09-4A74-BC24-AE128776D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C2F8-C6EF-4A2B-A582-5E7ABE2E1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1F71-9D4E-4B9C-8BAB-85D0D5106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Spanish_films_of_20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m%C3%BAsica-clave-de-sol-som-concerto-1089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652B3-364E-4A67-9780-07D518A67ED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C4B3C-0310-4DB4-82FC-967BEA9EE37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E7746C0-5881-4032-B721-A0D55E4478E6}"/>
              </a:ext>
            </a:extLst>
          </p:cNvPr>
          <p:cNvSpPr/>
          <p:nvPr/>
        </p:nvSpPr>
        <p:spPr>
          <a:xfrm>
            <a:off x="263717" y="1320730"/>
            <a:ext cx="5832283" cy="1572160"/>
          </a:xfrm>
          <a:prstGeom prst="wedgeEllipseCallout">
            <a:avLst>
              <a:gd name="adj1" fmla="val 39791"/>
              <a:gd name="adj2" fmla="val 529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Cual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película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FBC9821-58B3-48B0-A31A-20167F76D7C7}"/>
              </a:ext>
            </a:extLst>
          </p:cNvPr>
          <p:cNvSpPr/>
          <p:nvPr/>
        </p:nvSpPr>
        <p:spPr>
          <a:xfrm>
            <a:off x="453223" y="3266204"/>
            <a:ext cx="5064982" cy="1377361"/>
          </a:xfrm>
          <a:prstGeom prst="wedgeEllipseCallout">
            <a:avLst>
              <a:gd name="adj1" fmla="val 44814"/>
              <a:gd name="adj2" fmla="val 667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Comic Sans MS" panose="030F0702030302020204" pitchFamily="66" charset="0"/>
              </a:rPr>
              <a:t>¿Por que?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02093-492D-49EF-B3E5-77E16FEF2061}"/>
              </a:ext>
            </a:extLst>
          </p:cNvPr>
          <p:cNvSpPr txBox="1"/>
          <p:nvPr/>
        </p:nvSpPr>
        <p:spPr>
          <a:xfrm>
            <a:off x="1499561" y="185865"/>
            <a:ext cx="2000537" cy="37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Speaking starter!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0132D3D-ADAD-476D-BEC8-8FCC9CA1E4B4}"/>
              </a:ext>
            </a:extLst>
          </p:cNvPr>
          <p:cNvSpPr/>
          <p:nvPr/>
        </p:nvSpPr>
        <p:spPr>
          <a:xfrm>
            <a:off x="6443210" y="1282852"/>
            <a:ext cx="5748790" cy="1572160"/>
          </a:xfrm>
          <a:prstGeom prst="wedgeEllipseCallout">
            <a:avLst>
              <a:gd name="adj1" fmla="val -45176"/>
              <a:gd name="adj2" fmla="val 500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Mi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película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es……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F62EF33-EF44-4949-A98F-0675C5527439}"/>
              </a:ext>
            </a:extLst>
          </p:cNvPr>
          <p:cNvSpPr/>
          <p:nvPr/>
        </p:nvSpPr>
        <p:spPr>
          <a:xfrm>
            <a:off x="263717" y="5143113"/>
            <a:ext cx="6179492" cy="1377362"/>
          </a:xfrm>
          <a:prstGeom prst="wedgeEllipseCallout">
            <a:avLst>
              <a:gd name="adj1" fmla="val 36531"/>
              <a:gd name="adj2" fmla="val 62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¿Hay una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película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que no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gusta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DE1FDAF-91C1-4BC3-BECC-D20422E4B084}"/>
              </a:ext>
            </a:extLst>
          </p:cNvPr>
          <p:cNvSpPr/>
          <p:nvPr/>
        </p:nvSpPr>
        <p:spPr>
          <a:xfrm>
            <a:off x="7024315" y="3079760"/>
            <a:ext cx="4809215" cy="1572160"/>
          </a:xfrm>
          <a:prstGeom prst="wedgeEllipseCallout">
            <a:avLst>
              <a:gd name="adj1" fmla="val -62230"/>
              <a:gd name="adj2" fmla="val 542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Porque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……..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4E118AF-1CDB-43CC-9E8B-E9CF82D9DD1F}"/>
              </a:ext>
            </a:extLst>
          </p:cNvPr>
          <p:cNvSpPr/>
          <p:nvPr/>
        </p:nvSpPr>
        <p:spPr>
          <a:xfrm>
            <a:off x="7024315" y="4948315"/>
            <a:ext cx="4998720" cy="1572160"/>
          </a:xfrm>
          <a:prstGeom prst="wedgeEllipseCallout">
            <a:avLst>
              <a:gd name="adj1" fmla="val -62230"/>
              <a:gd name="adj2" fmla="val 5425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me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gusta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6F86C6-B320-4507-A44F-FEC4E30BE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706" y="120147"/>
            <a:ext cx="1162705" cy="11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5 Lesson 6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2399706" y="2445557"/>
            <a:ext cx="844475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Music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 to discuss musical tastes</a:t>
            </a:r>
          </a:p>
          <a:p>
            <a:r>
              <a:rPr lang="en-US" sz="2800" dirty="0">
                <a:latin typeface="Comic Sans MS"/>
                <a:cs typeface="Calibri"/>
              </a:rPr>
              <a:t>	</a:t>
            </a:r>
          </a:p>
          <a:p>
            <a:r>
              <a:rPr lang="en-US" sz="2800" dirty="0">
                <a:latin typeface="Comic Sans MS"/>
                <a:cs typeface="Calibri"/>
              </a:rPr>
              <a:t>      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D4C17-1365-47AB-BD18-962B6F2F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471" y="245557"/>
            <a:ext cx="2700814" cy="19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3575D5-F8EB-4486-AEA9-51E0E88E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73" y="1105648"/>
            <a:ext cx="5321742" cy="5183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85B1A-236E-4368-8105-D7ACD32E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00" y="1335820"/>
            <a:ext cx="4946849" cy="1440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59345-ECF5-45F6-9E91-11F72B19BD18}"/>
              </a:ext>
            </a:extLst>
          </p:cNvPr>
          <p:cNvSpPr txBox="1"/>
          <p:nvPr/>
        </p:nvSpPr>
        <p:spPr>
          <a:xfrm>
            <a:off x="864373" y="341906"/>
            <a:ext cx="1078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000" dirty="0">
                <a:latin typeface="Comic Sans MS" panose="030F0702030302020204" pitchFamily="66" charset="0"/>
              </a:rPr>
              <a:t>Match up the instruments to the pictures. </a:t>
            </a:r>
            <a:r>
              <a:rPr lang="en-GB" sz="2000" i="1" dirty="0">
                <a:latin typeface="Comic Sans MS" panose="030F0702030302020204" pitchFamily="66" charset="0"/>
              </a:rPr>
              <a:t>(Write the letter in the box)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C4FD7-E4D5-4570-8693-DADE634E3D44}"/>
              </a:ext>
            </a:extLst>
          </p:cNvPr>
          <p:cNvSpPr txBox="1"/>
          <p:nvPr/>
        </p:nvSpPr>
        <p:spPr>
          <a:xfrm>
            <a:off x="6818100" y="3103612"/>
            <a:ext cx="2695492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8.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A4788-9D50-414F-95D2-433E9062AB9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C35A-BA36-4B12-95B1-3FEF457BF1A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72474-5202-44A7-A0F8-FE72F15FC8F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67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661E9-EE12-4FEE-8E8F-5ABD88F0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8" y="1870503"/>
            <a:ext cx="5881632" cy="3116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9FF44-F4E4-4042-9527-6A90A86959E9}"/>
              </a:ext>
            </a:extLst>
          </p:cNvPr>
          <p:cNvSpPr txBox="1"/>
          <p:nvPr/>
        </p:nvSpPr>
        <p:spPr>
          <a:xfrm>
            <a:off x="985230" y="723568"/>
            <a:ext cx="3169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Useful vocabulary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Write it 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19A1F-1A09-4EA2-8FCF-235DB99D3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09" y="1767715"/>
            <a:ext cx="457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BFF99-F6D2-44D4-BCAA-02B397C1D2A8}"/>
              </a:ext>
            </a:extLst>
          </p:cNvPr>
          <p:cNvSpPr txBox="1"/>
          <p:nvPr/>
        </p:nvSpPr>
        <p:spPr>
          <a:xfrm>
            <a:off x="1232452" y="556591"/>
            <a:ext cx="879760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Traduce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Write these sentences in English – be careful with the different tenses!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59A86-3624-4564-9FCD-FDA13D0CEAC9}"/>
              </a:ext>
            </a:extLst>
          </p:cNvPr>
          <p:cNvSpPr txBox="1"/>
          <p:nvPr/>
        </p:nvSpPr>
        <p:spPr>
          <a:xfrm>
            <a:off x="1168842" y="1526650"/>
            <a:ext cx="8786191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Toco</a:t>
            </a:r>
            <a:r>
              <a:rPr lang="en-GB" dirty="0">
                <a:latin typeface="Comic Sans MS" panose="030F0702030302020204" pitchFamily="66" charset="0"/>
              </a:rPr>
              <a:t> la flauta.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Mi </a:t>
            </a:r>
            <a:r>
              <a:rPr lang="en-GB" dirty="0" err="1">
                <a:latin typeface="Comic Sans MS" panose="030F0702030302020204" pitchFamily="66" charset="0"/>
              </a:rPr>
              <a:t>hermana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toca</a:t>
            </a:r>
            <a:r>
              <a:rPr lang="en-GB" dirty="0">
                <a:latin typeface="Comic Sans MS" panose="030F0702030302020204" pitchFamily="66" charset="0"/>
              </a:rPr>
              <a:t> la </a:t>
            </a:r>
            <a:r>
              <a:rPr lang="en-GB" dirty="0" err="1">
                <a:latin typeface="Comic Sans MS" panose="030F0702030302020204" pitchFamily="66" charset="0"/>
              </a:rPr>
              <a:t>batería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Toco</a:t>
            </a:r>
            <a:r>
              <a:rPr lang="en-GB" dirty="0">
                <a:latin typeface="Comic Sans MS" panose="030F0702030302020204" pitchFamily="66" charset="0"/>
              </a:rPr>
              <a:t> la </a:t>
            </a:r>
            <a:r>
              <a:rPr lang="en-GB" dirty="0" err="1">
                <a:latin typeface="Comic Sans MS" panose="030F0702030302020204" pitchFamily="66" charset="0"/>
              </a:rPr>
              <a:t>guitarra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desde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hace</a:t>
            </a:r>
            <a:r>
              <a:rPr lang="en-GB" dirty="0">
                <a:latin typeface="Comic Sans MS" panose="030F0702030302020204" pitchFamily="66" charset="0"/>
              </a:rPr>
              <a:t> dos </a:t>
            </a:r>
            <a:r>
              <a:rPr lang="en-GB" dirty="0" err="1">
                <a:latin typeface="Comic Sans MS" panose="030F0702030302020204" pitchFamily="66" charset="0"/>
              </a:rPr>
              <a:t>años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semana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pasada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toqué</a:t>
            </a:r>
            <a:r>
              <a:rPr lang="en-GB" dirty="0">
                <a:latin typeface="Comic Sans MS" panose="030F0702030302020204" pitchFamily="66" charset="0"/>
              </a:rPr>
              <a:t> el piano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un </a:t>
            </a:r>
            <a:r>
              <a:rPr lang="en-GB" dirty="0" err="1">
                <a:latin typeface="Comic Sans MS" panose="030F0702030302020204" pitchFamily="66" charset="0"/>
              </a:rPr>
              <a:t>concierto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Esta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noche</a:t>
            </a:r>
            <a:r>
              <a:rPr lang="en-GB" dirty="0">
                <a:latin typeface="Comic Sans MS" panose="030F0702030302020204" pitchFamily="66" charset="0"/>
              </a:rPr>
              <a:t> mi amigo </a:t>
            </a:r>
            <a:r>
              <a:rPr lang="en-GB" dirty="0" err="1">
                <a:latin typeface="Comic Sans MS" panose="030F0702030302020204" pitchFamily="66" charset="0"/>
              </a:rPr>
              <a:t>va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tocar</a:t>
            </a:r>
            <a:r>
              <a:rPr lang="en-GB" dirty="0">
                <a:latin typeface="Comic Sans MS" panose="030F0702030302020204" pitchFamily="66" charset="0"/>
              </a:rPr>
              <a:t> la </a:t>
            </a:r>
            <a:r>
              <a:rPr lang="en-GB" dirty="0" err="1">
                <a:latin typeface="Comic Sans MS" panose="030F0702030302020204" pitchFamily="66" charset="0"/>
              </a:rPr>
              <a:t>batería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su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grupo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Mi padre </a:t>
            </a:r>
            <a:r>
              <a:rPr lang="en-GB" dirty="0" err="1">
                <a:latin typeface="Comic Sans MS" panose="030F0702030302020204" pitchFamily="66" charset="0"/>
              </a:rPr>
              <a:t>tocaba</a:t>
            </a:r>
            <a:r>
              <a:rPr lang="en-GB" dirty="0">
                <a:latin typeface="Comic Sans MS" panose="030F0702030302020204" pitchFamily="66" charset="0"/>
              </a:rPr>
              <a:t> la </a:t>
            </a:r>
            <a:r>
              <a:rPr lang="en-GB" dirty="0" err="1">
                <a:latin typeface="Comic Sans MS" panose="030F0702030302020204" pitchFamily="66" charset="0"/>
              </a:rPr>
              <a:t>trompeta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cuando</a:t>
            </a:r>
            <a:r>
              <a:rPr lang="en-GB" dirty="0">
                <a:latin typeface="Comic Sans MS" panose="030F0702030302020204" pitchFamily="66" charset="0"/>
              </a:rPr>
              <a:t> era </a:t>
            </a:r>
            <a:r>
              <a:rPr lang="en-GB" dirty="0" err="1">
                <a:latin typeface="Comic Sans MS" panose="030F0702030302020204" pitchFamily="66" charset="0"/>
              </a:rPr>
              <a:t>joven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304C0-6B9A-4B2B-860B-42513A83E396}"/>
              </a:ext>
            </a:extLst>
          </p:cNvPr>
          <p:cNvSpPr txBox="1"/>
          <p:nvPr/>
        </p:nvSpPr>
        <p:spPr>
          <a:xfrm>
            <a:off x="11147729" y="6074797"/>
            <a:ext cx="391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7037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0DFFD9-4258-4C7D-8080-6D8B70C07492}"/>
              </a:ext>
            </a:extLst>
          </p:cNvPr>
          <p:cNvGrpSpPr/>
          <p:nvPr/>
        </p:nvGrpSpPr>
        <p:grpSpPr>
          <a:xfrm>
            <a:off x="82549" y="1548093"/>
            <a:ext cx="11211339" cy="2243317"/>
            <a:chOff x="0" y="0"/>
            <a:chExt cx="5930129" cy="1079500"/>
          </a:xfrm>
        </p:grpSpPr>
        <p:sp>
          <p:nvSpPr>
            <p:cNvPr id="3" name="Rounded Rectangular Callout 44">
              <a:extLst>
                <a:ext uri="{FF2B5EF4-FFF2-40B4-BE49-F238E27FC236}">
                  <a16:creationId xmlns:a16="http://schemas.microsoft.com/office/drawing/2014/main" id="{E6B00230-2EC4-4753-8082-612BFDE10D13}"/>
                </a:ext>
              </a:extLst>
            </p:cNvPr>
            <p:cNvSpPr/>
            <p:nvPr/>
          </p:nvSpPr>
          <p:spPr>
            <a:xfrm>
              <a:off x="0" y="0"/>
              <a:ext cx="1656080" cy="1079500"/>
            </a:xfrm>
            <a:prstGeom prst="wedgeRoundRectCallout">
              <a:avLst>
                <a:gd name="adj1" fmla="val -38392"/>
                <a:gd name="adj2" fmla="val 61104"/>
                <a:gd name="adj3" fmla="val 16667"/>
              </a:avLst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_tradnl" sz="2000" u="sng" dirty="0" err="1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Bonny</a:t>
              </a:r>
              <a:endParaRPr lang="es-ES_tradnl" sz="20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s-ES_tradnl" sz="20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_tradnl" sz="20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Personalmente, odio la música pop porque me aburre. ¿Qué tipo de música te gusta más, Peter?</a:t>
              </a:r>
              <a:endParaRPr lang="en-GB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ounded Rectangular Callout 56">
              <a:extLst>
                <a:ext uri="{FF2B5EF4-FFF2-40B4-BE49-F238E27FC236}">
                  <a16:creationId xmlns:a16="http://schemas.microsoft.com/office/drawing/2014/main" id="{7257B217-61AD-4063-BE45-036B656533D2}"/>
                </a:ext>
              </a:extLst>
            </p:cNvPr>
            <p:cNvSpPr/>
            <p:nvPr/>
          </p:nvSpPr>
          <p:spPr>
            <a:xfrm>
              <a:off x="2042443" y="0"/>
              <a:ext cx="1821089" cy="1079500"/>
            </a:xfrm>
            <a:prstGeom prst="wedgeRoundRectCallout">
              <a:avLst>
                <a:gd name="adj1" fmla="val 38536"/>
                <a:gd name="adj2" fmla="val 61368"/>
                <a:gd name="adj3" fmla="val 16667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_tradnl" sz="2000" u="sng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Peter</a:t>
              </a:r>
            </a:p>
            <a:p>
              <a:pPr algn="ctr">
                <a:spcAft>
                  <a:spcPts val="0"/>
                </a:spcAft>
              </a:pPr>
              <a:endParaRPr lang="es-ES_tradnl" sz="2000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_tradnl" sz="20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Actualmente me gusta mucho escuchar jazz. </a:t>
              </a:r>
            </a:p>
            <a:p>
              <a:pPr algn="ctr">
                <a:spcAft>
                  <a:spcPts val="0"/>
                </a:spcAft>
              </a:pPr>
              <a:r>
                <a:rPr lang="es-ES_tradnl" sz="20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¿Y tú, Sophie, qué prefieres?</a:t>
              </a:r>
              <a:endParaRPr lang="en-GB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ounded Rectangular Callout 45">
              <a:extLst>
                <a:ext uri="{FF2B5EF4-FFF2-40B4-BE49-F238E27FC236}">
                  <a16:creationId xmlns:a16="http://schemas.microsoft.com/office/drawing/2014/main" id="{A3FAA023-A970-4C9D-B653-124BC627E7ED}"/>
                </a:ext>
              </a:extLst>
            </p:cNvPr>
            <p:cNvSpPr/>
            <p:nvPr/>
          </p:nvSpPr>
          <p:spPr>
            <a:xfrm>
              <a:off x="4274049" y="0"/>
              <a:ext cx="1656080" cy="1079500"/>
            </a:xfrm>
            <a:prstGeom prst="wedgeRoundRectCallout">
              <a:avLst>
                <a:gd name="adj1" fmla="val 38536"/>
                <a:gd name="adj2" fmla="val 61368"/>
                <a:gd name="adj3" fmla="val 16667"/>
              </a:avLst>
            </a:prstGeom>
            <a:ln w="1905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s-ES_tradnl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_tradnl" sz="20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Me encanta la música clásica. Sin embargo, no voy a conciertos de música clásica porque generalmente son muy caros.</a:t>
              </a:r>
              <a:endParaRPr lang="en-GB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67939BA-D71F-428B-A386-795A772CD361}"/>
              </a:ext>
            </a:extLst>
          </p:cNvPr>
          <p:cNvSpPr/>
          <p:nvPr/>
        </p:nvSpPr>
        <p:spPr>
          <a:xfrm>
            <a:off x="82549" y="4639662"/>
            <a:ext cx="3662515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¿Qué opina </a:t>
            </a:r>
            <a:r>
              <a:rPr lang="es-E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Bonny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la música?</a:t>
            </a:r>
          </a:p>
          <a:p>
            <a:pPr indent="252095">
              <a:spcAft>
                <a:spcPts val="600"/>
              </a:spcAft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encantan todos los tipos de música.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gusta la música pop.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le gusta escuchar música pop.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C64E2-1663-46EF-AB3F-01F99D5148E2}"/>
              </a:ext>
            </a:extLst>
          </p:cNvPr>
          <p:cNvSpPr/>
          <p:nvPr/>
        </p:nvSpPr>
        <p:spPr>
          <a:xfrm>
            <a:off x="3960770" y="4639661"/>
            <a:ext cx="352537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¿Qué tipo de música le gusta Peter?</a:t>
            </a:r>
          </a:p>
          <a:p>
            <a:pPr indent="252095">
              <a:spcAft>
                <a:spcPts val="600"/>
              </a:spcAft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música pop.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jazz.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música pop y el jazz.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43D03-45CA-4CAB-A4A0-F679DEEE960C}"/>
              </a:ext>
            </a:extLst>
          </p:cNvPr>
          <p:cNvSpPr/>
          <p:nvPr/>
        </p:nvSpPr>
        <p:spPr>
          <a:xfrm>
            <a:off x="7667318" y="4347274"/>
            <a:ext cx="4465984" cy="17697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>
              <a:spcAft>
                <a:spcPts val="600"/>
              </a:spcAft>
            </a:pP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¿Qué dice Sophie sobre la música clásica?</a:t>
            </a:r>
          </a:p>
          <a:p>
            <a:pPr indent="252095">
              <a:spcAft>
                <a:spcPts val="600"/>
              </a:spcAft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gusta ir a conciertos de música clásica.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música clásica es aburrida. 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52095">
              <a:spcAft>
                <a:spcPts val="600"/>
              </a:spcAft>
            </a:pP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conciertos de música clásica no son baratos.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BB76F-1BB9-45D5-AD76-57955FA2D78A}"/>
              </a:ext>
            </a:extLst>
          </p:cNvPr>
          <p:cNvSpPr txBox="1"/>
          <p:nvPr/>
        </p:nvSpPr>
        <p:spPr>
          <a:xfrm>
            <a:off x="310101" y="325511"/>
            <a:ext cx="945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Read the opinions then answer the questions. </a:t>
            </a:r>
            <a:r>
              <a:rPr lang="en-GB" sz="2000" i="1" dirty="0">
                <a:latin typeface="Comic Sans MS" panose="030F0702030302020204" pitchFamily="66" charset="0"/>
              </a:rPr>
              <a:t>(Highlight or underline a, b or 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AD9B6-35D8-4566-9C1F-EF5213EAD6AE}"/>
              </a:ext>
            </a:extLst>
          </p:cNvPr>
          <p:cNvSpPr txBox="1"/>
          <p:nvPr/>
        </p:nvSpPr>
        <p:spPr>
          <a:xfrm>
            <a:off x="11293888" y="6361043"/>
            <a:ext cx="391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63800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64A227-A097-477C-B70E-368466B360C5}"/>
              </a:ext>
            </a:extLst>
          </p:cNvPr>
          <p:cNvSpPr txBox="1"/>
          <p:nvPr/>
        </p:nvSpPr>
        <p:spPr>
          <a:xfrm>
            <a:off x="3443313" y="1168843"/>
            <a:ext cx="144975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39222-48D2-46D8-B0DF-825CF203E8B8}"/>
              </a:ext>
            </a:extLst>
          </p:cNvPr>
          <p:cNvSpPr/>
          <p:nvPr/>
        </p:nvSpPr>
        <p:spPr>
          <a:xfrm>
            <a:off x="646705" y="1494039"/>
            <a:ext cx="735230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 b="1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Luis</a:t>
            </a:r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Soy </a:t>
            </a:r>
            <a:r>
              <a:rPr lang="es-ES_tradnl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supermelómano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prefiero 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un instrumento a salir con mis amigos. Toco la guitarra  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                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trompeta.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highlight>
                  <a:srgbClr val="FF00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Carmen</a:t>
            </a:r>
            <a:endParaRPr lang="en-GB" sz="1600" dirty="0">
              <a:highlight>
                <a:srgbClr val="FF00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mi opinión, los instrumentos musicales son todos muy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, pero me encanta escuchar música. Mi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favorita es Spotify porque hay una gran selección de música.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Vicente</a:t>
            </a:r>
            <a:endParaRPr lang="en-GB" sz="1600" dirty="0">
              <a:highlight>
                <a:srgbClr val="00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Toco tres instrumentos: el piano, la guitarra y la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. Veo cursos de piano y guitarra en YouTube todos los días. ¡Son muy útiles y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!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Pancho</a:t>
            </a:r>
            <a:endParaRPr lang="en-GB" sz="1600" dirty="0"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toco instrumentos, pero me chifla escuchar todo tipo de música. Mi hermano y yo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ver vídeos musicales en Internet a ir a conciertos, porque son demasiado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s-ES_tradnl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03FFD-9B2F-4769-9E63-6AE31FABBB7E}"/>
              </a:ext>
            </a:extLst>
          </p:cNvPr>
          <p:cNvSpPr/>
          <p:nvPr/>
        </p:nvSpPr>
        <p:spPr>
          <a:xfrm>
            <a:off x="9466601" y="2521257"/>
            <a:ext cx="6976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F670E-21B3-4046-AD5C-BCC6B9524246}"/>
              </a:ext>
            </a:extLst>
          </p:cNvPr>
          <p:cNvSpPr/>
          <p:nvPr/>
        </p:nvSpPr>
        <p:spPr>
          <a:xfrm>
            <a:off x="9459424" y="1172818"/>
            <a:ext cx="10438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8480D4-3CA0-4B77-8005-AC4367151A9F}"/>
              </a:ext>
            </a:extLst>
          </p:cNvPr>
          <p:cNvSpPr/>
          <p:nvPr/>
        </p:nvSpPr>
        <p:spPr>
          <a:xfrm>
            <a:off x="9459424" y="3195912"/>
            <a:ext cx="9541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difíciles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6DD79-3F4D-41CE-BF7D-B204551EE53E}"/>
              </a:ext>
            </a:extLst>
          </p:cNvPr>
          <p:cNvSpPr/>
          <p:nvPr/>
        </p:nvSpPr>
        <p:spPr>
          <a:xfrm>
            <a:off x="9466601" y="3870567"/>
            <a:ext cx="12105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32542-F4B4-4FEC-AAED-18BEAD7D9F13}"/>
              </a:ext>
            </a:extLst>
          </p:cNvPr>
          <p:cNvSpPr/>
          <p:nvPr/>
        </p:nvSpPr>
        <p:spPr>
          <a:xfrm>
            <a:off x="9466601" y="497728"/>
            <a:ext cx="7489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flauta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EE825-CEF8-44E2-961D-02D4D354B249}"/>
              </a:ext>
            </a:extLst>
          </p:cNvPr>
          <p:cNvSpPr/>
          <p:nvPr/>
        </p:nvSpPr>
        <p:spPr>
          <a:xfrm>
            <a:off x="9478056" y="1846602"/>
            <a:ext cx="7489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gratis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FE2667-6588-45F5-9E63-7B50D8FCF752}"/>
              </a:ext>
            </a:extLst>
          </p:cNvPr>
          <p:cNvSpPr/>
          <p:nvPr/>
        </p:nvSpPr>
        <p:spPr>
          <a:xfrm>
            <a:off x="9466601" y="4545222"/>
            <a:ext cx="12747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preferimos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F3554D-AEF0-40CE-AABC-4729C1F92FF3}"/>
              </a:ext>
            </a:extLst>
          </p:cNvPr>
          <p:cNvSpPr/>
          <p:nvPr/>
        </p:nvSpPr>
        <p:spPr>
          <a:xfrm>
            <a:off x="9478057" y="5218489"/>
            <a:ext cx="7489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B3738-BB4C-4A7A-A081-97E39E0835AF}"/>
              </a:ext>
            </a:extLst>
          </p:cNvPr>
          <p:cNvSpPr txBox="1"/>
          <p:nvPr/>
        </p:nvSpPr>
        <p:spPr>
          <a:xfrm>
            <a:off x="326003" y="113007"/>
            <a:ext cx="875111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Read the texts about these students musical tastes and fill in the gaps.</a:t>
            </a:r>
          </a:p>
          <a:p>
            <a:r>
              <a:rPr lang="en-GB" sz="2000" i="1" dirty="0">
                <a:latin typeface="Comic Sans MS" panose="030F0702030302020204" pitchFamily="66" charset="0"/>
              </a:rPr>
              <a:t>(Drag the box to the correct number)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D5379-C492-48EA-BC55-55795D8E62EA}"/>
              </a:ext>
            </a:extLst>
          </p:cNvPr>
          <p:cNvSpPr txBox="1"/>
          <p:nvPr/>
        </p:nvSpPr>
        <p:spPr>
          <a:xfrm>
            <a:off x="11314706" y="6241774"/>
            <a:ext cx="391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45324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7D418-AB4F-4464-B61F-36D878D2E6F6}"/>
              </a:ext>
            </a:extLst>
          </p:cNvPr>
          <p:cNvSpPr txBox="1"/>
          <p:nvPr/>
        </p:nvSpPr>
        <p:spPr>
          <a:xfrm>
            <a:off x="572494" y="214685"/>
            <a:ext cx="7576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Answer these questions about </a:t>
            </a:r>
            <a:r>
              <a:rPr lang="en-GB" sz="2000" b="1" u="sng" dirty="0">
                <a:latin typeface="Comic Sans MS" panose="030F0702030302020204" pitchFamily="66" charset="0"/>
              </a:rPr>
              <a:t>your</a:t>
            </a:r>
            <a:r>
              <a:rPr lang="en-GB" sz="2000" dirty="0">
                <a:latin typeface="Comic Sans MS" panose="030F0702030302020204" pitchFamily="66" charset="0"/>
              </a:rPr>
              <a:t> musical tastes in Spanish. </a:t>
            </a:r>
          </a:p>
          <a:p>
            <a:r>
              <a:rPr lang="en-GB" sz="2000" i="1" dirty="0">
                <a:latin typeface="Comic Sans MS" panose="030F0702030302020204" pitchFamily="66" charset="0"/>
              </a:rPr>
              <a:t>(Write your answers in full in the box at the bottom)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AD298-18B5-4EE1-A578-006BC1F137B8}"/>
              </a:ext>
            </a:extLst>
          </p:cNvPr>
          <p:cNvSpPr txBox="1"/>
          <p:nvPr/>
        </p:nvSpPr>
        <p:spPr>
          <a:xfrm>
            <a:off x="262394" y="1693628"/>
            <a:ext cx="622478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1. ¿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Tocas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algún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instrumento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2. ¿Que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tipo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música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prefieres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3. ¿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Quién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es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tu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artista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favorita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4. ¿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Qúe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aplicación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usas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para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escuchar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música</a:t>
            </a:r>
            <a:r>
              <a:rPr lang="en-GB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4EEFF-E161-48C4-A3C1-3F5561B28EB6}"/>
              </a:ext>
            </a:extLst>
          </p:cNvPr>
          <p:cNvSpPr txBox="1"/>
          <p:nvPr/>
        </p:nvSpPr>
        <p:spPr>
          <a:xfrm>
            <a:off x="6927911" y="1693627"/>
            <a:ext cx="450796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Si,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toco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……/No, no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toco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………</a:t>
            </a:r>
          </a:p>
          <a:p>
            <a:pPr marL="342900" indent="-342900">
              <a:buAutoNum type="arabicPeriod"/>
            </a:pPr>
            <a:endParaRPr lang="en-GB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Prefiero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……..</a:t>
            </a:r>
          </a:p>
          <a:p>
            <a:pPr marL="342900" indent="-342900">
              <a:buAutoNum type="arabicPeriod"/>
            </a:pPr>
            <a:endParaRPr lang="en-GB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artista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favorita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es ……..</a:t>
            </a:r>
          </a:p>
          <a:p>
            <a:pPr marL="342900" indent="-342900">
              <a:buAutoNum type="arabicPeriod"/>
            </a:pPr>
            <a:endParaRPr lang="en-GB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Uso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……. para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escuchar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música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BAE4A-E895-4E3F-A402-4B6B67995CEB}"/>
              </a:ext>
            </a:extLst>
          </p:cNvPr>
          <p:cNvSpPr txBox="1"/>
          <p:nvPr/>
        </p:nvSpPr>
        <p:spPr>
          <a:xfrm>
            <a:off x="715618" y="4334991"/>
            <a:ext cx="971649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27860-8086-4503-9F0C-A38F3A93A5E9}"/>
              </a:ext>
            </a:extLst>
          </p:cNvPr>
          <p:cNvSpPr txBox="1"/>
          <p:nvPr/>
        </p:nvSpPr>
        <p:spPr>
          <a:xfrm>
            <a:off x="11569148" y="6313336"/>
            <a:ext cx="391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402901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563A0E-C82D-4DDD-AA0A-3BB0837835C1}"/>
              </a:ext>
            </a:extLst>
          </p:cNvPr>
          <p:cNvSpPr txBox="1"/>
          <p:nvPr/>
        </p:nvSpPr>
        <p:spPr>
          <a:xfrm>
            <a:off x="455683" y="461495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6B8AF-61ED-4A79-A8BA-504BE28BAA17}"/>
              </a:ext>
            </a:extLst>
          </p:cNvPr>
          <p:cNvSpPr txBox="1"/>
          <p:nvPr/>
        </p:nvSpPr>
        <p:spPr>
          <a:xfrm>
            <a:off x="455683" y="1173283"/>
            <a:ext cx="93554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Research traditional Hispanic music and write down what you have found out.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do you know about Mexican music?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about Cuban music?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influences have there been over the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Can you find out about traditional instruments from Latin America?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traditional music originates in Spain?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Find out about the ‘Buena Vista Social Club’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Who are the Mariachi?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Which instrument is famously played in the Andes mountains in Peru?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2601B-8A6C-4444-87B5-33CDADC4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17" y="4889307"/>
            <a:ext cx="2414050" cy="1813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61851-1376-46AF-8542-7AF194F49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92" y="5303520"/>
            <a:ext cx="3675270" cy="1399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BD7D5-342E-424E-800F-BBE772312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41" y="5252209"/>
            <a:ext cx="2955824" cy="1502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67F6F-E968-4700-A9FC-15B2B1A89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37" y="2064312"/>
            <a:ext cx="1700460" cy="2729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AF2C31-08E6-46EF-947F-494B742D3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" y="4954471"/>
            <a:ext cx="2524970" cy="16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3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FA4491-D16A-4CF9-836F-866138270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3637F-E625-4A46-AD71-D99E45B7307F}">
  <ds:schemaRefs>
    <ds:schemaRef ds:uri="http://purl.org/dc/elements/1.1/"/>
    <ds:schemaRef ds:uri="16478a8f-2fa9-487e-8953-8f9469af2f14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06e0320-5824-4f3b-9a19-42a16ec08098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546A9E-7652-410A-9EB1-EFD0F5E10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684</Words>
  <Application>Microsoft Office PowerPoint</Application>
  <PresentationFormat>Widescreen</PresentationFormat>
  <Paragraphs>136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9</cp:revision>
  <dcterms:created xsi:type="dcterms:W3CDTF">2020-05-09T09:28:31Z</dcterms:created>
  <dcterms:modified xsi:type="dcterms:W3CDTF">2020-05-11T08:07:21Z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