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58" r:id="rId4"/>
    <p:sldId id="259" r:id="rId5"/>
    <p:sldId id="260" r:id="rId6"/>
    <p:sldId id="257" r:id="rId7"/>
    <p:sldId id="264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List_of_Spanish_films_of_201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t/m%C3%BAsica-clave-de-sol-som-concerto-108916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e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B652B3-364E-4A67-9780-07D518A67ED5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2C4B3C-0310-4DB4-82FC-967BEA9EE372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BE7746C0-5881-4032-B721-A0D55E4478E6}"/>
              </a:ext>
            </a:extLst>
          </p:cNvPr>
          <p:cNvSpPr/>
          <p:nvPr/>
        </p:nvSpPr>
        <p:spPr>
          <a:xfrm>
            <a:off x="263717" y="1320730"/>
            <a:ext cx="5832283" cy="1572160"/>
          </a:xfrm>
          <a:prstGeom prst="wedgeEllipseCallout">
            <a:avLst>
              <a:gd name="adj1" fmla="val 39791"/>
              <a:gd name="adj2" fmla="val 5295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¿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Cual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es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tu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película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favorita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?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4FBC9821-58B3-48B0-A31A-20167F76D7C7}"/>
              </a:ext>
            </a:extLst>
          </p:cNvPr>
          <p:cNvSpPr/>
          <p:nvPr/>
        </p:nvSpPr>
        <p:spPr>
          <a:xfrm>
            <a:off x="453223" y="3266204"/>
            <a:ext cx="5064982" cy="1377361"/>
          </a:xfrm>
          <a:prstGeom prst="wedgeEllipseCallout">
            <a:avLst>
              <a:gd name="adj1" fmla="val 44814"/>
              <a:gd name="adj2" fmla="val 66786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>
                <a:solidFill>
                  <a:schemeClr val="tx1"/>
                </a:solidFill>
                <a:latin typeface="Comic Sans MS" panose="030F0702030302020204" pitchFamily="66" charset="0"/>
              </a:rPr>
              <a:t>¿Por que?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802093-492D-49EF-B3E5-77E16FEF2061}"/>
              </a:ext>
            </a:extLst>
          </p:cNvPr>
          <p:cNvSpPr txBox="1"/>
          <p:nvPr/>
        </p:nvSpPr>
        <p:spPr>
          <a:xfrm>
            <a:off x="1499561" y="185865"/>
            <a:ext cx="2000537" cy="370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Speaking starter!</a:t>
            </a:r>
          </a:p>
        </p:txBody>
      </p:sp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70132D3D-ADAD-476D-BEC8-8FCC9CA1E4B4}"/>
              </a:ext>
            </a:extLst>
          </p:cNvPr>
          <p:cNvSpPr/>
          <p:nvPr/>
        </p:nvSpPr>
        <p:spPr>
          <a:xfrm>
            <a:off x="6443210" y="1282852"/>
            <a:ext cx="5748790" cy="1572160"/>
          </a:xfrm>
          <a:prstGeom prst="wedgeEllipseCallout">
            <a:avLst>
              <a:gd name="adj1" fmla="val -45176"/>
              <a:gd name="adj2" fmla="val 5005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película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favorita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es……</a:t>
            </a:r>
          </a:p>
        </p:txBody>
      </p:sp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id="{EF62EF33-EF44-4949-A98F-0675C5527439}"/>
              </a:ext>
            </a:extLst>
          </p:cNvPr>
          <p:cNvSpPr/>
          <p:nvPr/>
        </p:nvSpPr>
        <p:spPr>
          <a:xfrm>
            <a:off x="263717" y="5143113"/>
            <a:ext cx="6179492" cy="1377362"/>
          </a:xfrm>
          <a:prstGeom prst="wedgeEllipseCallout">
            <a:avLst>
              <a:gd name="adj1" fmla="val 36531"/>
              <a:gd name="adj2" fmla="val 62168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¿Hay una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película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que no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te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gusta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4" name="Speech Bubble: Oval 13">
            <a:extLst>
              <a:ext uri="{FF2B5EF4-FFF2-40B4-BE49-F238E27FC236}">
                <a16:creationId xmlns:a16="http://schemas.microsoft.com/office/drawing/2014/main" id="{ADE1FDAF-91C1-4BC3-BECC-D20422E4B084}"/>
              </a:ext>
            </a:extLst>
          </p:cNvPr>
          <p:cNvSpPr/>
          <p:nvPr/>
        </p:nvSpPr>
        <p:spPr>
          <a:xfrm>
            <a:off x="7024315" y="3079760"/>
            <a:ext cx="4809215" cy="1572160"/>
          </a:xfrm>
          <a:prstGeom prst="wedgeEllipseCallout">
            <a:avLst>
              <a:gd name="adj1" fmla="val -62230"/>
              <a:gd name="adj2" fmla="val 54254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Porque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……..</a:t>
            </a:r>
          </a:p>
        </p:txBody>
      </p:sp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74E118AF-1CDB-43CC-9E8B-E9CF82D9DD1F}"/>
              </a:ext>
            </a:extLst>
          </p:cNvPr>
          <p:cNvSpPr/>
          <p:nvPr/>
        </p:nvSpPr>
        <p:spPr>
          <a:xfrm>
            <a:off x="7024315" y="4948315"/>
            <a:ext cx="4998720" cy="1572160"/>
          </a:xfrm>
          <a:prstGeom prst="wedgeEllipseCallout">
            <a:avLst>
              <a:gd name="adj1" fmla="val -62230"/>
              <a:gd name="adj2" fmla="val 5425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No me </a:t>
            </a:r>
            <a:r>
              <a:rPr lang="en-GB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gusta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…….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06F86C6-B320-4507-A44F-FEC4E30BE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2706" y="120147"/>
            <a:ext cx="1162705" cy="116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364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1FC19BF-1665-487A-BBF4-8F32D10C7BDF}"/>
              </a:ext>
            </a:extLst>
          </p:cNvPr>
          <p:cNvSpPr/>
          <p:nvPr/>
        </p:nvSpPr>
        <p:spPr>
          <a:xfrm>
            <a:off x="8679872" y="676062"/>
            <a:ext cx="3066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latin typeface="Comic Sans MS"/>
              </a:rPr>
              <a:t>Term 5 Lesson 6</a:t>
            </a:r>
            <a:r>
              <a:rPr lang="en-US" sz="2800" dirty="0">
                <a:latin typeface="Comic Sans MS"/>
              </a:rPr>
              <a:t>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6F77AC-55FC-4C4E-9F04-07AE624CD41F}"/>
              </a:ext>
            </a:extLst>
          </p:cNvPr>
          <p:cNvSpPr txBox="1"/>
          <p:nvPr/>
        </p:nvSpPr>
        <p:spPr>
          <a:xfrm>
            <a:off x="2399706" y="2445557"/>
            <a:ext cx="8444752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Comic Sans MS"/>
              </a:rPr>
              <a:t>		</a:t>
            </a:r>
            <a:r>
              <a:rPr lang="en-US" sz="2800" u="sng" dirty="0">
                <a:latin typeface="Comic Sans MS"/>
              </a:rPr>
              <a:t>Music</a:t>
            </a:r>
          </a:p>
          <a:p>
            <a:endParaRPr lang="en-US" sz="2800" u="sng" dirty="0">
              <a:latin typeface="Comic Sans MS"/>
              <a:cs typeface="Calibri"/>
            </a:endParaRPr>
          </a:p>
          <a:p>
            <a:r>
              <a:rPr lang="en-US" sz="2800" u="sng" dirty="0">
                <a:latin typeface="Comic Sans MS"/>
                <a:cs typeface="Calibri"/>
              </a:rPr>
              <a:t>LO</a:t>
            </a:r>
            <a:r>
              <a:rPr lang="en-US" sz="2800" dirty="0">
                <a:latin typeface="Comic Sans MS"/>
                <a:cs typeface="Calibri"/>
              </a:rPr>
              <a:t>:  to discuss musical tastes</a:t>
            </a:r>
          </a:p>
          <a:p>
            <a:r>
              <a:rPr lang="en-US" sz="2800" dirty="0">
                <a:latin typeface="Comic Sans MS"/>
                <a:cs typeface="Calibri"/>
              </a:rPr>
              <a:t>	</a:t>
            </a:r>
          </a:p>
          <a:p>
            <a:r>
              <a:rPr lang="en-US" sz="2800" dirty="0">
                <a:latin typeface="Comic Sans MS"/>
                <a:cs typeface="Calibri"/>
              </a:rPr>
              <a:t>      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BD4C17-1365-47AB-BD18-962B6F2F84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98471" y="245557"/>
            <a:ext cx="2700814" cy="190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90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F3575D5-F8EB-4486-AEA9-51E0E88E0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373" y="1105648"/>
            <a:ext cx="5321742" cy="51833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0685B1A-236E-4368-8105-D7ACD32E4F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8100" y="1335820"/>
            <a:ext cx="4946849" cy="144022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F59345-ECF5-45F6-9E91-11F72B19BD18}"/>
              </a:ext>
            </a:extLst>
          </p:cNvPr>
          <p:cNvSpPr txBox="1"/>
          <p:nvPr/>
        </p:nvSpPr>
        <p:spPr>
          <a:xfrm>
            <a:off x="864373" y="341906"/>
            <a:ext cx="10783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 err="1">
                <a:latin typeface="Comic Sans MS" panose="030F0702030302020204" pitchFamily="66" charset="0"/>
              </a:rPr>
              <a:t>Empareja</a:t>
            </a:r>
            <a:r>
              <a:rPr lang="en-GB" sz="2800" dirty="0">
                <a:latin typeface="Comic Sans MS" panose="030F0702030302020204" pitchFamily="66" charset="0"/>
              </a:rPr>
              <a:t>    </a:t>
            </a:r>
            <a:r>
              <a:rPr lang="en-GB" sz="2000" dirty="0">
                <a:latin typeface="Comic Sans MS" panose="030F0702030302020204" pitchFamily="66" charset="0"/>
              </a:rPr>
              <a:t>Match up the instruments to the pictures. </a:t>
            </a:r>
            <a:r>
              <a:rPr lang="en-GB" sz="2000" i="1" dirty="0">
                <a:latin typeface="Comic Sans MS" panose="030F0702030302020204" pitchFamily="66" charset="0"/>
              </a:rPr>
              <a:t>(Write the letter in the box)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EC4FD7-E4D5-4570-8693-DADE634E3D44}"/>
              </a:ext>
            </a:extLst>
          </p:cNvPr>
          <p:cNvSpPr txBox="1"/>
          <p:nvPr/>
        </p:nvSpPr>
        <p:spPr>
          <a:xfrm>
            <a:off x="6818100" y="3103612"/>
            <a:ext cx="2695492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1. d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2. a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3. h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4. f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5. g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6. b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7. e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8. 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5A4788-9D50-414F-95D2-433E9062AB9B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AFC35A-BA36-4B12-95B1-3FEF457BF1A6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472474-5202-44A7-A0F8-FE72F15FC8F2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67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B8661E9-EE12-4FEE-8E8F-5ABD88F09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68" y="1870503"/>
            <a:ext cx="5881632" cy="31169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A19FF44-F4E4-4042-9527-6A90A86959E9}"/>
              </a:ext>
            </a:extLst>
          </p:cNvPr>
          <p:cNvSpPr txBox="1"/>
          <p:nvPr/>
        </p:nvSpPr>
        <p:spPr>
          <a:xfrm>
            <a:off x="985230" y="723568"/>
            <a:ext cx="31694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Useful vocabulary</a:t>
            </a: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Write it down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919A1F-1A09-4EA2-8FCF-235DB99D3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3909" y="1767715"/>
            <a:ext cx="45720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467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BBFF99-F6D2-44D4-BCAA-02B397C1D2A8}"/>
              </a:ext>
            </a:extLst>
          </p:cNvPr>
          <p:cNvSpPr txBox="1"/>
          <p:nvPr/>
        </p:nvSpPr>
        <p:spPr>
          <a:xfrm>
            <a:off x="1232452" y="556591"/>
            <a:ext cx="8797601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Traduce 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Write these sentences in English – be careful with the different tenses!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F59A86-3624-4564-9FCD-FDA13D0CEAC9}"/>
              </a:ext>
            </a:extLst>
          </p:cNvPr>
          <p:cNvSpPr txBox="1"/>
          <p:nvPr/>
        </p:nvSpPr>
        <p:spPr>
          <a:xfrm>
            <a:off x="1168842" y="1526650"/>
            <a:ext cx="8786191" cy="50783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err="1">
                <a:latin typeface="Comic Sans MS" panose="030F0702030302020204" pitchFamily="66" charset="0"/>
              </a:rPr>
              <a:t>Toco</a:t>
            </a:r>
            <a:r>
              <a:rPr lang="en-GB" dirty="0">
                <a:latin typeface="Comic Sans MS" panose="030F0702030302020204" pitchFamily="66" charset="0"/>
              </a:rPr>
              <a:t> la flauta.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I play the flute</a:t>
            </a:r>
          </a:p>
          <a:p>
            <a:pPr marL="342900" indent="-342900">
              <a:buAutoNum type="arabicPeriod"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2. Mi </a:t>
            </a:r>
            <a:r>
              <a:rPr lang="en-GB" dirty="0" err="1">
                <a:latin typeface="Comic Sans MS" panose="030F0702030302020204" pitchFamily="66" charset="0"/>
              </a:rPr>
              <a:t>hermana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toca</a:t>
            </a:r>
            <a:r>
              <a:rPr lang="en-GB" dirty="0">
                <a:latin typeface="Comic Sans MS" panose="030F0702030302020204" pitchFamily="66" charset="0"/>
              </a:rPr>
              <a:t> la </a:t>
            </a:r>
            <a:r>
              <a:rPr lang="en-GB" dirty="0" err="1">
                <a:latin typeface="Comic Sans MS" panose="030F0702030302020204" pitchFamily="66" charset="0"/>
              </a:rPr>
              <a:t>batería</a:t>
            </a:r>
            <a:r>
              <a:rPr lang="en-GB" dirty="0">
                <a:latin typeface="Comic Sans MS" panose="030F0702030302020204" pitchFamily="66" charset="0"/>
              </a:rPr>
              <a:t>.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My sister plays the drums</a:t>
            </a:r>
            <a:endParaRPr lang="en-GB" dirty="0"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3. </a:t>
            </a:r>
            <a:r>
              <a:rPr lang="en-GB" dirty="0" err="1">
                <a:latin typeface="Comic Sans MS" panose="030F0702030302020204" pitchFamily="66" charset="0"/>
              </a:rPr>
              <a:t>Toco</a:t>
            </a:r>
            <a:r>
              <a:rPr lang="en-GB" dirty="0">
                <a:latin typeface="Comic Sans MS" panose="030F0702030302020204" pitchFamily="66" charset="0"/>
              </a:rPr>
              <a:t> la </a:t>
            </a:r>
            <a:r>
              <a:rPr lang="en-GB" dirty="0" err="1">
                <a:latin typeface="Comic Sans MS" panose="030F0702030302020204" pitchFamily="66" charset="0"/>
              </a:rPr>
              <a:t>guitarra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desde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hace</a:t>
            </a:r>
            <a:r>
              <a:rPr lang="en-GB" dirty="0">
                <a:latin typeface="Comic Sans MS" panose="030F0702030302020204" pitchFamily="66" charset="0"/>
              </a:rPr>
              <a:t> dos </a:t>
            </a:r>
            <a:r>
              <a:rPr lang="en-GB" dirty="0" err="1">
                <a:latin typeface="Comic Sans MS" panose="030F0702030302020204" pitchFamily="66" charset="0"/>
              </a:rPr>
              <a:t>años</a:t>
            </a:r>
            <a:r>
              <a:rPr lang="en-GB" dirty="0">
                <a:latin typeface="Comic Sans MS" panose="030F0702030302020204" pitchFamily="66" charset="0"/>
              </a:rPr>
              <a:t>.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I have played the guitar for 2 years</a:t>
            </a:r>
          </a:p>
          <a:p>
            <a:pPr marL="342900" indent="-342900">
              <a:buAutoNum type="arabicPeriod"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4. La </a:t>
            </a:r>
            <a:r>
              <a:rPr lang="en-GB" dirty="0" err="1">
                <a:latin typeface="Comic Sans MS" panose="030F0702030302020204" pitchFamily="66" charset="0"/>
              </a:rPr>
              <a:t>semana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pasada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toqué</a:t>
            </a:r>
            <a:r>
              <a:rPr lang="en-GB" dirty="0">
                <a:latin typeface="Comic Sans MS" panose="030F0702030302020204" pitchFamily="66" charset="0"/>
              </a:rPr>
              <a:t> el piano </a:t>
            </a:r>
            <a:r>
              <a:rPr lang="en-GB" dirty="0" err="1">
                <a:latin typeface="Comic Sans MS" panose="030F0702030302020204" pitchFamily="66" charset="0"/>
              </a:rPr>
              <a:t>en</a:t>
            </a:r>
            <a:r>
              <a:rPr lang="en-GB" dirty="0">
                <a:latin typeface="Comic Sans MS" panose="030F0702030302020204" pitchFamily="66" charset="0"/>
              </a:rPr>
              <a:t> un </a:t>
            </a:r>
            <a:r>
              <a:rPr lang="en-GB" dirty="0" err="1">
                <a:latin typeface="Comic Sans MS" panose="030F0702030302020204" pitchFamily="66" charset="0"/>
              </a:rPr>
              <a:t>concierto</a:t>
            </a:r>
            <a:r>
              <a:rPr lang="en-GB" dirty="0">
                <a:latin typeface="Comic Sans MS" panose="030F0702030302020204" pitchFamily="66" charset="0"/>
              </a:rPr>
              <a:t>.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Last week I played the piano in a concert</a:t>
            </a:r>
          </a:p>
          <a:p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5. </a:t>
            </a:r>
            <a:r>
              <a:rPr lang="en-GB" dirty="0" err="1">
                <a:latin typeface="Comic Sans MS" panose="030F0702030302020204" pitchFamily="66" charset="0"/>
              </a:rPr>
              <a:t>Esta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noche</a:t>
            </a:r>
            <a:r>
              <a:rPr lang="en-GB" dirty="0">
                <a:latin typeface="Comic Sans MS" panose="030F0702030302020204" pitchFamily="66" charset="0"/>
              </a:rPr>
              <a:t> mi amigo </a:t>
            </a:r>
            <a:r>
              <a:rPr lang="en-GB" dirty="0" err="1">
                <a:latin typeface="Comic Sans MS" panose="030F0702030302020204" pitchFamily="66" charset="0"/>
              </a:rPr>
              <a:t>va</a:t>
            </a:r>
            <a:r>
              <a:rPr lang="en-GB" dirty="0">
                <a:latin typeface="Comic Sans MS" panose="030F0702030302020204" pitchFamily="66" charset="0"/>
              </a:rPr>
              <a:t> a </a:t>
            </a:r>
            <a:r>
              <a:rPr lang="en-GB" dirty="0" err="1">
                <a:latin typeface="Comic Sans MS" panose="030F0702030302020204" pitchFamily="66" charset="0"/>
              </a:rPr>
              <a:t>tocar</a:t>
            </a:r>
            <a:r>
              <a:rPr lang="en-GB" dirty="0">
                <a:latin typeface="Comic Sans MS" panose="030F0702030302020204" pitchFamily="66" charset="0"/>
              </a:rPr>
              <a:t> la </a:t>
            </a:r>
            <a:r>
              <a:rPr lang="en-GB" dirty="0" err="1">
                <a:latin typeface="Comic Sans MS" panose="030F0702030302020204" pitchFamily="66" charset="0"/>
              </a:rPr>
              <a:t>batería</a:t>
            </a:r>
            <a:r>
              <a:rPr lang="en-GB" dirty="0">
                <a:latin typeface="Comic Sans MS" panose="030F0702030302020204" pitchFamily="66" charset="0"/>
              </a:rPr>
              <a:t> con </a:t>
            </a:r>
            <a:r>
              <a:rPr lang="en-GB" dirty="0" err="1">
                <a:latin typeface="Comic Sans MS" panose="030F0702030302020204" pitchFamily="66" charset="0"/>
              </a:rPr>
              <a:t>su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grupo</a:t>
            </a:r>
            <a:r>
              <a:rPr lang="en-GB" dirty="0">
                <a:latin typeface="Comic Sans MS" panose="030F0702030302020204" pitchFamily="66" charset="0"/>
              </a:rPr>
              <a:t>.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Tonight my friend is going to play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thr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drums in his group</a:t>
            </a:r>
          </a:p>
          <a:p>
            <a:pPr marL="342900" indent="-342900">
              <a:buAutoNum type="arabicPeriod"/>
            </a:pP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6. Mi padre </a:t>
            </a:r>
            <a:r>
              <a:rPr lang="en-GB" dirty="0" err="1">
                <a:latin typeface="Comic Sans MS" panose="030F0702030302020204" pitchFamily="66" charset="0"/>
              </a:rPr>
              <a:t>tocaba</a:t>
            </a:r>
            <a:r>
              <a:rPr lang="en-GB" dirty="0">
                <a:latin typeface="Comic Sans MS" panose="030F0702030302020204" pitchFamily="66" charset="0"/>
              </a:rPr>
              <a:t> la </a:t>
            </a:r>
            <a:r>
              <a:rPr lang="en-GB" dirty="0" err="1">
                <a:latin typeface="Comic Sans MS" panose="030F0702030302020204" pitchFamily="66" charset="0"/>
              </a:rPr>
              <a:t>trompeta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cuando</a:t>
            </a:r>
            <a:r>
              <a:rPr lang="en-GB" dirty="0">
                <a:latin typeface="Comic Sans MS" panose="030F0702030302020204" pitchFamily="66" charset="0"/>
              </a:rPr>
              <a:t> era </a:t>
            </a:r>
            <a:r>
              <a:rPr lang="en-GB" dirty="0" err="1">
                <a:latin typeface="Comic Sans MS" panose="030F0702030302020204" pitchFamily="66" charset="0"/>
              </a:rPr>
              <a:t>joven</a:t>
            </a:r>
            <a:r>
              <a:rPr lang="en-GB" dirty="0">
                <a:latin typeface="Comic Sans MS" panose="030F0702030302020204" pitchFamily="66" charset="0"/>
              </a:rPr>
              <a:t>.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My dad used to play the trumpet when he was young</a:t>
            </a: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8304C0-6B9A-4B2B-860B-42513A83E396}"/>
              </a:ext>
            </a:extLst>
          </p:cNvPr>
          <p:cNvSpPr txBox="1"/>
          <p:nvPr/>
        </p:nvSpPr>
        <p:spPr>
          <a:xfrm>
            <a:off x="11147729" y="6074797"/>
            <a:ext cx="3914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/6</a:t>
            </a:r>
          </a:p>
        </p:txBody>
      </p:sp>
    </p:spTree>
    <p:extLst>
      <p:ext uri="{BB962C8B-B14F-4D97-AF65-F5344CB8AC3E}">
        <p14:creationId xmlns:p14="http://schemas.microsoft.com/office/powerpoint/2010/main" val="170371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90DFFD9-4258-4C7D-8080-6D8B70C07492}"/>
              </a:ext>
            </a:extLst>
          </p:cNvPr>
          <p:cNvGrpSpPr/>
          <p:nvPr/>
        </p:nvGrpSpPr>
        <p:grpSpPr>
          <a:xfrm>
            <a:off x="82549" y="1548093"/>
            <a:ext cx="11211339" cy="2243317"/>
            <a:chOff x="0" y="0"/>
            <a:chExt cx="5930129" cy="1079500"/>
          </a:xfrm>
        </p:grpSpPr>
        <p:sp>
          <p:nvSpPr>
            <p:cNvPr id="3" name="Rounded Rectangular Callout 44">
              <a:extLst>
                <a:ext uri="{FF2B5EF4-FFF2-40B4-BE49-F238E27FC236}">
                  <a16:creationId xmlns:a16="http://schemas.microsoft.com/office/drawing/2014/main" id="{E6B00230-2EC4-4753-8082-612BFDE10D13}"/>
                </a:ext>
              </a:extLst>
            </p:cNvPr>
            <p:cNvSpPr/>
            <p:nvPr/>
          </p:nvSpPr>
          <p:spPr>
            <a:xfrm>
              <a:off x="0" y="0"/>
              <a:ext cx="1656080" cy="1079500"/>
            </a:xfrm>
            <a:prstGeom prst="wedgeRoundRectCallout">
              <a:avLst>
                <a:gd name="adj1" fmla="val -38392"/>
                <a:gd name="adj2" fmla="val 61104"/>
                <a:gd name="adj3" fmla="val 16667"/>
              </a:avLst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2000" u="sng" dirty="0" err="1">
                  <a:effectLst/>
                  <a:latin typeface="Comic Sans MS" panose="030F0702030302020204" pitchFamily="66" charset="0"/>
                  <a:ea typeface="Times New Roman" panose="02020603050405020304" pitchFamily="18" charset="0"/>
                </a:rPr>
                <a:t>Bonny</a:t>
              </a:r>
              <a:endParaRPr lang="es-ES_tradnl" sz="2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endParaRPr lang="es-ES_tradnl" sz="2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es-ES_tradnl" sz="2000" dirty="0">
                  <a:effectLst/>
                  <a:latin typeface="Comic Sans MS" panose="030F0702030302020204" pitchFamily="66" charset="0"/>
                  <a:ea typeface="Times New Roman" panose="02020603050405020304" pitchFamily="18" charset="0"/>
                </a:rPr>
                <a:t>Personalmente, odio la música pop porque me aburre. ¿Qué tipo de música te gusta más, Peter?</a:t>
              </a:r>
              <a:endParaRPr lang="en-GB" sz="2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endParaRPr>
            </a:p>
          </p:txBody>
        </p:sp>
        <p:sp>
          <p:nvSpPr>
            <p:cNvPr id="4" name="Rounded Rectangular Callout 56">
              <a:extLst>
                <a:ext uri="{FF2B5EF4-FFF2-40B4-BE49-F238E27FC236}">
                  <a16:creationId xmlns:a16="http://schemas.microsoft.com/office/drawing/2014/main" id="{7257B217-61AD-4063-BE45-036B656533D2}"/>
                </a:ext>
              </a:extLst>
            </p:cNvPr>
            <p:cNvSpPr/>
            <p:nvPr/>
          </p:nvSpPr>
          <p:spPr>
            <a:xfrm>
              <a:off x="2042443" y="0"/>
              <a:ext cx="1821089" cy="1079500"/>
            </a:xfrm>
            <a:prstGeom prst="wedgeRoundRectCallout">
              <a:avLst>
                <a:gd name="adj1" fmla="val 38536"/>
                <a:gd name="adj2" fmla="val 61368"/>
                <a:gd name="adj3" fmla="val 16667"/>
              </a:avLst>
            </a:pr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2000" u="sng" dirty="0">
                  <a:effectLst/>
                  <a:latin typeface="Comic Sans MS" panose="030F0702030302020204" pitchFamily="66" charset="0"/>
                  <a:ea typeface="Times New Roman" panose="02020603050405020304" pitchFamily="18" charset="0"/>
                </a:rPr>
                <a:t>Peter</a:t>
              </a:r>
            </a:p>
            <a:p>
              <a:pPr algn="ctr">
                <a:spcAft>
                  <a:spcPts val="0"/>
                </a:spcAft>
              </a:pPr>
              <a:endParaRPr lang="es-ES_tradnl" sz="2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es-ES_tradnl" sz="2000" dirty="0">
                  <a:effectLst/>
                  <a:latin typeface="Comic Sans MS" panose="030F0702030302020204" pitchFamily="66" charset="0"/>
                  <a:ea typeface="Times New Roman" panose="02020603050405020304" pitchFamily="18" charset="0"/>
                </a:rPr>
                <a:t>Actualmente me gusta mucho escuchar jazz. </a:t>
              </a:r>
            </a:p>
            <a:p>
              <a:pPr algn="ctr">
                <a:spcAft>
                  <a:spcPts val="0"/>
                </a:spcAft>
              </a:pPr>
              <a:r>
                <a:rPr lang="es-ES_tradnl" sz="2000" dirty="0">
                  <a:effectLst/>
                  <a:latin typeface="Comic Sans MS" panose="030F0702030302020204" pitchFamily="66" charset="0"/>
                  <a:ea typeface="Times New Roman" panose="02020603050405020304" pitchFamily="18" charset="0"/>
                </a:rPr>
                <a:t>¿Y tú, Sophie, qué prefieres?</a:t>
              </a:r>
              <a:endParaRPr lang="en-GB" sz="2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Rounded Rectangular Callout 45">
              <a:extLst>
                <a:ext uri="{FF2B5EF4-FFF2-40B4-BE49-F238E27FC236}">
                  <a16:creationId xmlns:a16="http://schemas.microsoft.com/office/drawing/2014/main" id="{A3FAA023-A970-4C9D-B653-124BC627E7ED}"/>
                </a:ext>
              </a:extLst>
            </p:cNvPr>
            <p:cNvSpPr/>
            <p:nvPr/>
          </p:nvSpPr>
          <p:spPr>
            <a:xfrm>
              <a:off x="4274049" y="0"/>
              <a:ext cx="1656080" cy="1079500"/>
            </a:xfrm>
            <a:prstGeom prst="wedgeRoundRectCallout">
              <a:avLst>
                <a:gd name="adj1" fmla="val 38536"/>
                <a:gd name="adj2" fmla="val 61368"/>
                <a:gd name="adj3" fmla="val 16667"/>
              </a:avLst>
            </a:prstGeom>
            <a:ln w="19050">
              <a:solidFill>
                <a:srgbClr val="00B0F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endParaRPr lang="es-ES_tradnl" sz="2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es-ES_tradnl" sz="2000" dirty="0">
                  <a:effectLst/>
                  <a:latin typeface="Comic Sans MS" panose="030F0702030302020204" pitchFamily="66" charset="0"/>
                  <a:ea typeface="Times New Roman" panose="02020603050405020304" pitchFamily="18" charset="0"/>
                </a:rPr>
                <a:t>Me encanta la música clásica. Sin embargo, no voy a conciertos de música clásica porque generalmente son muy caros.</a:t>
              </a:r>
              <a:endParaRPr lang="en-GB" sz="2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267939BA-D71F-428B-A386-795A772CD361}"/>
              </a:ext>
            </a:extLst>
          </p:cNvPr>
          <p:cNvSpPr/>
          <p:nvPr/>
        </p:nvSpPr>
        <p:spPr>
          <a:xfrm>
            <a:off x="82549" y="4639662"/>
            <a:ext cx="3662515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¿Qué opina </a:t>
            </a:r>
            <a:r>
              <a:rPr lang="es-E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Bonny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de la música?</a:t>
            </a:r>
          </a:p>
          <a:p>
            <a:pPr indent="252095">
              <a:spcAft>
                <a:spcPts val="600"/>
              </a:spcAft>
            </a:pP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 encantan todos los tipos de música.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 gusta la música pop.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 </a:t>
            </a:r>
            <a:r>
              <a:rPr lang="es-ES" sz="1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No le gusta escuchar música pop.</a:t>
            </a:r>
            <a:endParaRPr lang="en-GB" sz="1400" dirty="0">
              <a:solidFill>
                <a:srgbClr val="000000"/>
              </a:solidFill>
              <a:highlight>
                <a:srgbClr val="FFFF00"/>
              </a:highlight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BC64E2-1663-46EF-AB3F-01F99D5148E2}"/>
              </a:ext>
            </a:extLst>
          </p:cNvPr>
          <p:cNvSpPr/>
          <p:nvPr/>
        </p:nvSpPr>
        <p:spPr>
          <a:xfrm>
            <a:off x="3960770" y="4639661"/>
            <a:ext cx="3525376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¿Qué tipo de música le gusta Peter?</a:t>
            </a:r>
          </a:p>
          <a:p>
            <a:pPr indent="252095">
              <a:spcAft>
                <a:spcPts val="600"/>
              </a:spcAft>
            </a:pP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 música pop.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 </a:t>
            </a:r>
            <a:r>
              <a:rPr lang="es-ES" sz="1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El jazz.</a:t>
            </a:r>
            <a:endParaRPr lang="en-GB" sz="1400" dirty="0">
              <a:solidFill>
                <a:srgbClr val="000000"/>
              </a:solidFill>
              <a:highlight>
                <a:srgbClr val="FFFF00"/>
              </a:highlight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 música pop y el jazz.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143D03-45CA-4CAB-A4A0-F679DEEE960C}"/>
              </a:ext>
            </a:extLst>
          </p:cNvPr>
          <p:cNvSpPr/>
          <p:nvPr/>
        </p:nvSpPr>
        <p:spPr>
          <a:xfrm>
            <a:off x="7667318" y="4347274"/>
            <a:ext cx="4465984" cy="17697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252095">
              <a:spcAft>
                <a:spcPts val="600"/>
              </a:spcAft>
            </a:pP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¿Qué dice Sophie sobre la música clásica?</a:t>
            </a:r>
          </a:p>
          <a:p>
            <a:pPr indent="252095">
              <a:spcAft>
                <a:spcPts val="600"/>
              </a:spcAft>
            </a:pP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 gusta ir a conciertos de música clásica.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 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 música clásica es aburrida. 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252095">
              <a:spcAft>
                <a:spcPts val="600"/>
              </a:spcAft>
            </a:pPr>
            <a:r>
              <a:rPr lang="es-ES" sz="1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c </a:t>
            </a:r>
            <a:r>
              <a:rPr lang="es-ES" sz="1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Los conciertos de música clásica no son baratos</a:t>
            </a:r>
            <a:r>
              <a:rPr lang="es-E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6BB76F-1BB9-45D5-AD76-57955FA2D78A}"/>
              </a:ext>
            </a:extLst>
          </p:cNvPr>
          <p:cNvSpPr txBox="1"/>
          <p:nvPr/>
        </p:nvSpPr>
        <p:spPr>
          <a:xfrm>
            <a:off x="310101" y="325511"/>
            <a:ext cx="94596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Leer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Read the opinions then answer the questions. </a:t>
            </a:r>
            <a:r>
              <a:rPr lang="en-GB" sz="2000" i="1" dirty="0">
                <a:latin typeface="Comic Sans MS" panose="030F0702030302020204" pitchFamily="66" charset="0"/>
              </a:rPr>
              <a:t>(Highlight or underline a, b or c)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DAD9B6-35D8-4566-9C1F-EF5213EAD6AE}"/>
              </a:ext>
            </a:extLst>
          </p:cNvPr>
          <p:cNvSpPr txBox="1"/>
          <p:nvPr/>
        </p:nvSpPr>
        <p:spPr>
          <a:xfrm>
            <a:off x="11293888" y="6361043"/>
            <a:ext cx="3914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638009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64A227-A097-477C-B70E-368466B360C5}"/>
              </a:ext>
            </a:extLst>
          </p:cNvPr>
          <p:cNvSpPr txBox="1"/>
          <p:nvPr/>
        </p:nvSpPr>
        <p:spPr>
          <a:xfrm>
            <a:off x="3443313" y="1168843"/>
            <a:ext cx="144975" cy="377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239222-48D2-46D8-B0DF-825CF203E8B8}"/>
              </a:ext>
            </a:extLst>
          </p:cNvPr>
          <p:cNvSpPr/>
          <p:nvPr/>
        </p:nvSpPr>
        <p:spPr>
          <a:xfrm>
            <a:off x="646705" y="1494039"/>
            <a:ext cx="7352307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_tradnl" sz="1600" b="1" dirty="0">
                <a:highlight>
                  <a:srgbClr val="00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Luis</a:t>
            </a:r>
            <a:r>
              <a:rPr lang="es-ES_tradnl" sz="16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Soy </a:t>
            </a:r>
            <a:r>
              <a:rPr lang="es-ES_tradnl" sz="16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supermelómano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prefiero  </a:t>
            </a:r>
            <a:r>
              <a:rPr lang="es-ES_tradnl" sz="16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un instrumento a salir con mis amigos. Toco la guitarra   </a:t>
            </a:r>
            <a:r>
              <a:rPr lang="es-ES_tradnl" sz="16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                  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la trompeta.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b="1" dirty="0">
                <a:highlight>
                  <a:srgbClr val="FF00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Carmen</a:t>
            </a:r>
            <a:endParaRPr lang="en-GB" sz="1600" dirty="0">
              <a:highlight>
                <a:srgbClr val="FF00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mi opinión, los instrumentos musicales son todos muy </a:t>
            </a:r>
            <a:r>
              <a:rPr lang="es-ES_tradnl" sz="16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, pero me encanta escuchar música. Mi </a:t>
            </a:r>
            <a:r>
              <a:rPr lang="es-ES_tradnl" sz="16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favorita es Spotify porque hay una gran selección de música.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b="1" dirty="0">
                <a:highlight>
                  <a:srgbClr val="00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Vicente</a:t>
            </a:r>
            <a:endParaRPr lang="en-GB" sz="1600" dirty="0">
              <a:highlight>
                <a:srgbClr val="00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Toco tres instrumentos: el piano, la guitarra y la </a:t>
            </a:r>
            <a:r>
              <a:rPr lang="es-ES_tradnl" sz="16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. Veo cursos de piano y guitarra en YouTube todos los días. ¡Son muy útiles y </a:t>
            </a:r>
            <a:r>
              <a:rPr lang="es-ES_tradnl" sz="16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!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b="1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Pancho</a:t>
            </a:r>
            <a:endParaRPr lang="en-GB" sz="1600" dirty="0"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Nunca toco instrumentos, pero me chifla escuchar todo tipo de música. Mi hermano y yo </a:t>
            </a:r>
            <a:r>
              <a:rPr lang="es-ES_tradnl" sz="16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ver vídeos musicales en Internet a ir a conciertos, porque son demasiado </a:t>
            </a:r>
            <a:r>
              <a:rPr lang="es-ES_tradnl" sz="16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.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16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503FFD-9B2F-4769-9E63-6AE31FABBB7E}"/>
              </a:ext>
            </a:extLst>
          </p:cNvPr>
          <p:cNvSpPr/>
          <p:nvPr/>
        </p:nvSpPr>
        <p:spPr>
          <a:xfrm>
            <a:off x="4095530" y="1651681"/>
            <a:ext cx="69762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tocar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5F670E-21B3-4046-AD5C-BCC6B9524246}"/>
              </a:ext>
            </a:extLst>
          </p:cNvPr>
          <p:cNvSpPr/>
          <p:nvPr/>
        </p:nvSpPr>
        <p:spPr>
          <a:xfrm>
            <a:off x="3278982" y="2122950"/>
            <a:ext cx="104387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eléctrica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8480D4-3CA0-4B77-8005-AC4367151A9F}"/>
              </a:ext>
            </a:extLst>
          </p:cNvPr>
          <p:cNvSpPr/>
          <p:nvPr/>
        </p:nvSpPr>
        <p:spPr>
          <a:xfrm>
            <a:off x="6417494" y="2668788"/>
            <a:ext cx="95410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difíciles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86DD79-3F4D-41CE-BF7D-B204551EE53E}"/>
              </a:ext>
            </a:extLst>
          </p:cNvPr>
          <p:cNvSpPr/>
          <p:nvPr/>
        </p:nvSpPr>
        <p:spPr>
          <a:xfrm>
            <a:off x="4701560" y="3030355"/>
            <a:ext cx="121058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aplicación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432542-F4B4-4FEC-AAED-18BEAD7D9F13}"/>
              </a:ext>
            </a:extLst>
          </p:cNvPr>
          <p:cNvSpPr/>
          <p:nvPr/>
        </p:nvSpPr>
        <p:spPr>
          <a:xfrm>
            <a:off x="5354049" y="3838203"/>
            <a:ext cx="74892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flauta</a:t>
            </a:r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1EE825-CEF8-44E2-961D-02D4D354B249}"/>
              </a:ext>
            </a:extLst>
          </p:cNvPr>
          <p:cNvSpPr/>
          <p:nvPr/>
        </p:nvSpPr>
        <p:spPr>
          <a:xfrm>
            <a:off x="6520085" y="4207535"/>
            <a:ext cx="74892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gratis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FE2667-6588-45F5-9E63-7B50D8FCF752}"/>
              </a:ext>
            </a:extLst>
          </p:cNvPr>
          <p:cNvSpPr/>
          <p:nvPr/>
        </p:nvSpPr>
        <p:spPr>
          <a:xfrm>
            <a:off x="2526212" y="5091481"/>
            <a:ext cx="127470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preferimos</a:t>
            </a:r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4F3554D-AEF0-40CE-AABC-4729C1F92FF3}"/>
              </a:ext>
            </a:extLst>
          </p:cNvPr>
          <p:cNvSpPr/>
          <p:nvPr/>
        </p:nvSpPr>
        <p:spPr>
          <a:xfrm>
            <a:off x="4322858" y="5495234"/>
            <a:ext cx="74892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caros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4B3738-BB4C-4A7A-A081-97E39E0835AF}"/>
              </a:ext>
            </a:extLst>
          </p:cNvPr>
          <p:cNvSpPr txBox="1"/>
          <p:nvPr/>
        </p:nvSpPr>
        <p:spPr>
          <a:xfrm>
            <a:off x="326003" y="113007"/>
            <a:ext cx="8751114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Leer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Read the texts about these students musical tastes and fill in the gaps.</a:t>
            </a:r>
          </a:p>
          <a:p>
            <a:r>
              <a:rPr lang="en-GB" sz="2000" i="1" dirty="0">
                <a:latin typeface="Comic Sans MS" panose="030F0702030302020204" pitchFamily="66" charset="0"/>
              </a:rPr>
              <a:t>(Drag the box to the correct number)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CD5379-C492-48EA-BC55-55795D8E62EA}"/>
              </a:ext>
            </a:extLst>
          </p:cNvPr>
          <p:cNvSpPr txBox="1"/>
          <p:nvPr/>
        </p:nvSpPr>
        <p:spPr>
          <a:xfrm>
            <a:off x="11314706" y="6241774"/>
            <a:ext cx="3914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/8</a:t>
            </a:r>
          </a:p>
        </p:txBody>
      </p:sp>
    </p:spTree>
    <p:extLst>
      <p:ext uri="{BB962C8B-B14F-4D97-AF65-F5344CB8AC3E}">
        <p14:creationId xmlns:p14="http://schemas.microsoft.com/office/powerpoint/2010/main" val="145324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E7D418-AB4F-4464-B61F-36D878D2E6F6}"/>
              </a:ext>
            </a:extLst>
          </p:cNvPr>
          <p:cNvSpPr txBox="1"/>
          <p:nvPr/>
        </p:nvSpPr>
        <p:spPr>
          <a:xfrm>
            <a:off x="572494" y="214685"/>
            <a:ext cx="75761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 err="1">
                <a:latin typeface="Comic Sans MS" panose="030F0702030302020204" pitchFamily="66" charset="0"/>
              </a:rPr>
              <a:t>Escribir</a:t>
            </a:r>
            <a:endParaRPr lang="en-GB" sz="2800" u="sng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Answer these questions about </a:t>
            </a:r>
            <a:r>
              <a:rPr lang="en-GB" sz="2000" b="1" u="sng" dirty="0">
                <a:latin typeface="Comic Sans MS" panose="030F0702030302020204" pitchFamily="66" charset="0"/>
              </a:rPr>
              <a:t>your</a:t>
            </a:r>
            <a:r>
              <a:rPr lang="en-GB" sz="2000" dirty="0">
                <a:latin typeface="Comic Sans MS" panose="030F0702030302020204" pitchFamily="66" charset="0"/>
              </a:rPr>
              <a:t> musical tastes in Spanish. </a:t>
            </a:r>
          </a:p>
          <a:p>
            <a:r>
              <a:rPr lang="en-GB" sz="2000" i="1" dirty="0">
                <a:latin typeface="Comic Sans MS" panose="030F0702030302020204" pitchFamily="66" charset="0"/>
              </a:rPr>
              <a:t>(Write your answers in full in the box at the bottom)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BAD298-18B5-4EE1-A578-006BC1F137B8}"/>
              </a:ext>
            </a:extLst>
          </p:cNvPr>
          <p:cNvSpPr txBox="1"/>
          <p:nvPr/>
        </p:nvSpPr>
        <p:spPr>
          <a:xfrm>
            <a:off x="262394" y="1693628"/>
            <a:ext cx="6224781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1. ¿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Tocas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algún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instrumento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  <a:p>
            <a:endParaRPr lang="en-GB" sz="22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2. ¿Que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tipo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de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música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prefieres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  <a:p>
            <a:endParaRPr lang="en-GB" sz="22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3. ¿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Quién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es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tu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artista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favorita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  <a:p>
            <a:endParaRPr lang="en-GB" sz="22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4. ¿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Qúe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aplicación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usas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para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escuchar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música</a:t>
            </a:r>
            <a:r>
              <a:rPr lang="en-GB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C4EEFF-E161-48C4-A3C1-3F5561B28EB6}"/>
              </a:ext>
            </a:extLst>
          </p:cNvPr>
          <p:cNvSpPr txBox="1"/>
          <p:nvPr/>
        </p:nvSpPr>
        <p:spPr>
          <a:xfrm>
            <a:off x="6927911" y="1693627"/>
            <a:ext cx="4507965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Si, </a:t>
            </a:r>
            <a:r>
              <a:rPr lang="en-GB" sz="2200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toco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……/No, no </a:t>
            </a:r>
            <a:r>
              <a:rPr lang="en-GB" sz="2200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toco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………</a:t>
            </a:r>
          </a:p>
          <a:p>
            <a:pPr marL="342900" indent="-342900">
              <a:buAutoNum type="arabicPeriod"/>
            </a:pPr>
            <a:endParaRPr lang="en-GB" sz="2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GB" sz="2200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Prefiero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……..</a:t>
            </a:r>
          </a:p>
          <a:p>
            <a:pPr marL="342900" indent="-342900">
              <a:buAutoNum type="arabicPeriod"/>
            </a:pPr>
            <a:endParaRPr lang="en-GB" sz="2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Mi </a:t>
            </a:r>
            <a:r>
              <a:rPr lang="en-GB" sz="2200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artista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favorita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es ……..</a:t>
            </a:r>
          </a:p>
          <a:p>
            <a:pPr marL="342900" indent="-342900">
              <a:buAutoNum type="arabicPeriod"/>
            </a:pPr>
            <a:endParaRPr lang="en-GB" sz="2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GB" sz="2200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Uso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……. para </a:t>
            </a:r>
            <a:r>
              <a:rPr lang="en-GB" sz="2200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escuchar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GB" sz="2200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música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3BAE4A-E895-4E3F-A402-4B6B67995CEB}"/>
              </a:ext>
            </a:extLst>
          </p:cNvPr>
          <p:cNvSpPr txBox="1"/>
          <p:nvPr/>
        </p:nvSpPr>
        <p:spPr>
          <a:xfrm>
            <a:off x="715618" y="4334991"/>
            <a:ext cx="9716493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1.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2.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3.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4.</a:t>
            </a: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327860-8086-4503-9F0C-A38F3A93A5E9}"/>
              </a:ext>
            </a:extLst>
          </p:cNvPr>
          <p:cNvSpPr txBox="1"/>
          <p:nvPr/>
        </p:nvSpPr>
        <p:spPr>
          <a:xfrm>
            <a:off x="11569148" y="6313336"/>
            <a:ext cx="3914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/8</a:t>
            </a:r>
          </a:p>
        </p:txBody>
      </p:sp>
    </p:spTree>
    <p:extLst>
      <p:ext uri="{BB962C8B-B14F-4D97-AF65-F5344CB8AC3E}">
        <p14:creationId xmlns:p14="http://schemas.microsoft.com/office/powerpoint/2010/main" val="4029014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563A0E-C82D-4DDD-AA0A-3BB0837835C1}"/>
              </a:ext>
            </a:extLst>
          </p:cNvPr>
          <p:cNvSpPr txBox="1"/>
          <p:nvPr/>
        </p:nvSpPr>
        <p:spPr>
          <a:xfrm>
            <a:off x="455683" y="461495"/>
            <a:ext cx="18277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Extension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96B8AF-61ED-4A79-A8BA-504BE28BAA17}"/>
              </a:ext>
            </a:extLst>
          </p:cNvPr>
          <p:cNvSpPr txBox="1"/>
          <p:nvPr/>
        </p:nvSpPr>
        <p:spPr>
          <a:xfrm>
            <a:off x="455683" y="1173283"/>
            <a:ext cx="9355446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Research traditional Hispanic music and write down what you have found out.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What do you know about Mexican music?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What about Cuban music?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What influences have there been over the years?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Can you find out about traditional instruments from Latin America?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What traditional music originates in Spain?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Find out about the ‘Buena Vista Social Club’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Who are the Mariachi?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Which instrument is famously played in the Andes mountains in Peru?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4E2601B-8A6C-4444-87B5-33CDADC4C0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4617" y="4889307"/>
            <a:ext cx="2414050" cy="18136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5361851-1376-46AF-8542-7AF194F497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2692" y="5303520"/>
            <a:ext cx="3675270" cy="13994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B3BD7D5-342E-424E-800F-BBE772312B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541" y="5252209"/>
            <a:ext cx="2955824" cy="15020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FC67F6F-E968-4700-A9FC-15B2B1A8939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037" y="2064312"/>
            <a:ext cx="1700460" cy="27293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FAF2C31-08E6-46EF-947F-494B742D3C6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1" y="4954471"/>
            <a:ext cx="2524970" cy="168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31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751</Words>
  <Application>Microsoft Office PowerPoint</Application>
  <PresentationFormat>Widescreen</PresentationFormat>
  <Paragraphs>137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Ruby Younger</dc:creator>
  <cp:lastModifiedBy>Toni-Louise Younger</cp:lastModifiedBy>
  <cp:revision>2</cp:revision>
  <dcterms:created xsi:type="dcterms:W3CDTF">2020-05-10T12:33:47Z</dcterms:created>
  <dcterms:modified xsi:type="dcterms:W3CDTF">2020-05-11T08:08:32Z</dcterms:modified>
</cp:coreProperties>
</file>