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227E0-A8E1-8FE6-0722-ACD146E5DB4F}" v="12" dt="2020-03-23T08:47:19.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D4ADFE-557F-471A-B6A1-1771874EC13F}"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299837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D4ADFE-557F-471A-B6A1-1771874EC13F}"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112424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D4ADFE-557F-471A-B6A1-1771874EC13F}"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304368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D4ADFE-557F-471A-B6A1-1771874EC13F}"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310887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4ADFE-557F-471A-B6A1-1771874EC13F}"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135123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5D4ADFE-557F-471A-B6A1-1771874EC13F}"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247009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D4ADFE-557F-471A-B6A1-1771874EC13F}" type="datetimeFigureOut">
              <a:rPr lang="en-GB" smtClean="0"/>
              <a:t>26/03/2020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38515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D4ADFE-557F-471A-B6A1-1771874EC13F}" type="datetimeFigureOut">
              <a:rPr lang="en-GB" smtClean="0"/>
              <a:t>26/03/2020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277873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4ADFE-557F-471A-B6A1-1771874EC13F}" type="datetimeFigureOut">
              <a:rPr lang="en-GB" smtClean="0"/>
              <a:t>26/03/2020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45261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4ADFE-557F-471A-B6A1-1771874EC13F}"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235999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4ADFE-557F-471A-B6A1-1771874EC13F}"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461CD4-3BB4-4F1D-A314-F12576C1A570}" type="slidenum">
              <a:rPr lang="en-GB" smtClean="0"/>
              <a:t>‹#›</a:t>
            </a:fld>
            <a:endParaRPr lang="en-GB"/>
          </a:p>
        </p:txBody>
      </p:sp>
    </p:spTree>
    <p:extLst>
      <p:ext uri="{BB962C8B-B14F-4D97-AF65-F5344CB8AC3E}">
        <p14:creationId xmlns:p14="http://schemas.microsoft.com/office/powerpoint/2010/main" val="70083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4ADFE-557F-471A-B6A1-1771874EC13F}" type="datetimeFigureOut">
              <a:rPr lang="en-GB" smtClean="0"/>
              <a:t>26/03/2020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61CD4-3BB4-4F1D-A314-F12576C1A570}" type="slidenum">
              <a:rPr lang="en-GB" smtClean="0"/>
              <a:t>‹#›</a:t>
            </a:fld>
            <a:endParaRPr lang="en-GB"/>
          </a:p>
        </p:txBody>
      </p:sp>
    </p:spTree>
    <p:extLst>
      <p:ext uri="{BB962C8B-B14F-4D97-AF65-F5344CB8AC3E}">
        <p14:creationId xmlns:p14="http://schemas.microsoft.com/office/powerpoint/2010/main" val="3970480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5"/>
            <a:ext cx="7920880" cy="720080"/>
          </a:xfrm>
        </p:spPr>
        <p:txBody>
          <a:bodyPr>
            <a:normAutofit fontScale="90000"/>
          </a:bodyPr>
          <a:lstStyle/>
          <a:p>
            <a:r>
              <a:rPr lang="en-US" b="1" u="sng" dirty="0"/>
              <a:t>Mass Spectrometry</a:t>
            </a:r>
            <a:endParaRPr lang="en-GB" b="1" u="sng" dirty="0"/>
          </a:p>
        </p:txBody>
      </p:sp>
      <p:sp>
        <p:nvSpPr>
          <p:cNvPr id="3" name="Subtitle 2"/>
          <p:cNvSpPr>
            <a:spLocks noGrp="1"/>
          </p:cNvSpPr>
          <p:nvPr>
            <p:ph type="subTitle" idx="1"/>
          </p:nvPr>
        </p:nvSpPr>
        <p:spPr>
          <a:xfrm>
            <a:off x="323528" y="1268760"/>
            <a:ext cx="8568952" cy="5040560"/>
          </a:xfrm>
        </p:spPr>
        <p:txBody>
          <a:bodyPr vert="horz" lIns="91440" tIns="45720" rIns="91440" bIns="45720" rtlCol="0" anchor="t">
            <a:normAutofit/>
          </a:bodyPr>
          <a:lstStyle/>
          <a:p>
            <a:pPr algn="l"/>
            <a:r>
              <a:rPr lang="en-US" b="1" u="sng" dirty="0">
                <a:solidFill>
                  <a:schemeClr val="tx1"/>
                </a:solidFill>
              </a:rPr>
              <a:t>Objectives:</a:t>
            </a:r>
          </a:p>
          <a:p>
            <a:pPr algn="l"/>
            <a:r>
              <a:rPr lang="en-GB" sz="2500" dirty="0">
                <a:solidFill>
                  <a:schemeClr val="tx1"/>
                </a:solidFill>
              </a:rPr>
              <a:t>Demonstrate an understanding of the basic principles of a mass spectrometer and interpret data from a mass spectrometer</a:t>
            </a:r>
          </a:p>
          <a:p>
            <a:pPr algn="l"/>
            <a:endParaRPr lang="en-US" sz="2500" dirty="0">
              <a:solidFill>
                <a:schemeClr val="tx1"/>
              </a:solidFill>
            </a:endParaRPr>
          </a:p>
          <a:p>
            <a:pPr algn="l"/>
            <a:r>
              <a:rPr lang="en-US" sz="2500" b="1" u="sng" dirty="0">
                <a:solidFill>
                  <a:schemeClr val="tx1"/>
                </a:solidFill>
              </a:rPr>
              <a:t>Outcomes:</a:t>
            </a:r>
          </a:p>
          <a:p>
            <a:pPr algn="l"/>
            <a:r>
              <a:rPr lang="en-US" sz="2500" b="1">
                <a:solidFill>
                  <a:schemeClr val="tx1"/>
                </a:solidFill>
              </a:rPr>
              <a:t>4: </a:t>
            </a:r>
            <a:r>
              <a:rPr lang="en-US" sz="2500" dirty="0">
                <a:solidFill>
                  <a:schemeClr val="tx1"/>
                </a:solidFill>
              </a:rPr>
              <a:t>Recall the basic principles of a mass spectrometer</a:t>
            </a:r>
            <a:endParaRPr lang="en-US" sz="2500" dirty="0">
              <a:solidFill>
                <a:schemeClr val="tx1"/>
              </a:solidFill>
              <a:cs typeface="Calibri"/>
            </a:endParaRPr>
          </a:p>
          <a:p>
            <a:pPr algn="l"/>
            <a:r>
              <a:rPr lang="en-US" sz="2500" b="1">
                <a:solidFill>
                  <a:schemeClr val="tx1"/>
                </a:solidFill>
              </a:rPr>
              <a:t>5-9:</a:t>
            </a:r>
            <a:endParaRPr lang="en-US" sz="2500" b="1">
              <a:solidFill>
                <a:schemeClr val="tx1"/>
              </a:solidFill>
              <a:cs typeface="Calibri"/>
            </a:endParaRPr>
          </a:p>
          <a:p>
            <a:pPr marL="342900" indent="-342900" algn="l">
              <a:buFontTx/>
              <a:buChar char="-"/>
            </a:pPr>
            <a:r>
              <a:rPr lang="en-US" sz="2500" dirty="0">
                <a:solidFill>
                  <a:schemeClr val="tx1"/>
                </a:solidFill>
              </a:rPr>
              <a:t>Use data from a mass spectrometer to work out:</a:t>
            </a:r>
          </a:p>
          <a:p>
            <a:pPr marL="800100" lvl="1" indent="-342900" algn="l">
              <a:buFontTx/>
              <a:buChar char="-"/>
            </a:pPr>
            <a:r>
              <a:rPr lang="en-US" sz="2100" dirty="0">
                <a:solidFill>
                  <a:schemeClr val="tx1"/>
                </a:solidFill>
              </a:rPr>
              <a:t>Relative atomic/molecular/isotopic mass</a:t>
            </a:r>
            <a:endParaRPr lang="en-GB" sz="2100" dirty="0">
              <a:solidFill>
                <a:schemeClr val="tx1"/>
              </a:solidFill>
            </a:endParaRPr>
          </a:p>
        </p:txBody>
      </p:sp>
    </p:spTree>
    <p:extLst>
      <p:ext uri="{BB962C8B-B14F-4D97-AF65-F5344CB8AC3E}">
        <p14:creationId xmlns:p14="http://schemas.microsoft.com/office/powerpoint/2010/main" val="247943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14414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2780928"/>
            <a:ext cx="5746050" cy="242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5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6000300" cy="21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322897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39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48" y="332656"/>
            <a:ext cx="6984776" cy="524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32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2190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8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538107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91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85725"/>
            <a:ext cx="4333875"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354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835123"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48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754051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8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4502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778098"/>
          </a:xfrm>
        </p:spPr>
        <p:txBody>
          <a:bodyPr/>
          <a:lstStyle/>
          <a:p>
            <a:r>
              <a:rPr lang="en-US" b="1" u="sng" dirty="0"/>
              <a:t>Mass Spectrometer</a:t>
            </a:r>
            <a:r>
              <a:rPr lang="en-US" dirty="0"/>
              <a:t>:</a:t>
            </a:r>
            <a:endParaRPr lang="en-GB" dirty="0"/>
          </a:p>
        </p:txBody>
      </p:sp>
      <p:sp>
        <p:nvSpPr>
          <p:cNvPr id="3" name="Content Placeholder 2"/>
          <p:cNvSpPr>
            <a:spLocks noGrp="1"/>
          </p:cNvSpPr>
          <p:nvPr>
            <p:ph idx="1"/>
          </p:nvPr>
        </p:nvSpPr>
        <p:spPr>
          <a:xfrm>
            <a:off x="251520" y="1124744"/>
            <a:ext cx="8640960" cy="5328592"/>
          </a:xfrm>
        </p:spPr>
        <p:txBody>
          <a:bodyPr/>
          <a:lstStyle/>
          <a:p>
            <a:pPr marL="0" indent="0">
              <a:buNone/>
            </a:pPr>
            <a:endParaRPr lang="en-US" sz="2800" i="1" dirty="0"/>
          </a:p>
          <a:p>
            <a:pPr marL="0" indent="0">
              <a:buNone/>
            </a:pPr>
            <a:r>
              <a:rPr lang="en-GB" sz="2800" b="1" dirty="0"/>
              <a:t>The basic principle</a:t>
            </a:r>
            <a:endParaRPr lang="en-GB" sz="2800" dirty="0"/>
          </a:p>
          <a:p>
            <a:r>
              <a:rPr lang="en-GB" sz="2800" dirty="0"/>
              <a:t>If something is moving and you subject it to a sideways force, instead of moving in a straight line, it will move in a curve - deflected out of its original path by the sideways force.</a:t>
            </a:r>
          </a:p>
          <a:p>
            <a:pPr marL="0" indent="0">
              <a:buNone/>
            </a:pPr>
            <a:endParaRPr lang="en-GB" sz="2800" i="1" dirty="0"/>
          </a:p>
        </p:txBody>
      </p:sp>
    </p:spTree>
    <p:extLst>
      <p:ext uri="{BB962C8B-B14F-4D97-AF65-F5344CB8AC3E}">
        <p14:creationId xmlns:p14="http://schemas.microsoft.com/office/powerpoint/2010/main" val="120925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94" t="9528" r="23893" b="17776"/>
          <a:stretch/>
        </p:blipFill>
        <p:spPr bwMode="auto">
          <a:xfrm>
            <a:off x="1547663" y="188640"/>
            <a:ext cx="602933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18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06090"/>
          </a:xfrm>
        </p:spPr>
        <p:txBody>
          <a:bodyPr>
            <a:normAutofit fontScale="90000"/>
          </a:bodyPr>
          <a:lstStyle/>
          <a:p>
            <a:r>
              <a:rPr lang="en-US" b="1" u="sng" dirty="0"/>
              <a:t>Steps:</a:t>
            </a:r>
            <a:endParaRPr lang="en-GB" b="1" u="sng" dirty="0"/>
          </a:p>
        </p:txBody>
      </p:sp>
      <p:sp>
        <p:nvSpPr>
          <p:cNvPr id="3" name="Content Placeholder 2"/>
          <p:cNvSpPr>
            <a:spLocks noGrp="1"/>
          </p:cNvSpPr>
          <p:nvPr>
            <p:ph idx="1"/>
          </p:nvPr>
        </p:nvSpPr>
        <p:spPr>
          <a:xfrm>
            <a:off x="251520" y="1124744"/>
            <a:ext cx="8496944" cy="5328592"/>
          </a:xfrm>
        </p:spPr>
        <p:txBody>
          <a:bodyPr>
            <a:normAutofit fontScale="55000" lnSpcReduction="20000"/>
          </a:bodyPr>
          <a:lstStyle/>
          <a:p>
            <a:pPr marL="0" indent="0">
              <a:buNone/>
            </a:pPr>
            <a:r>
              <a:rPr lang="en-GB" b="1" dirty="0"/>
              <a:t>Stage 1: Ionisation</a:t>
            </a:r>
          </a:p>
          <a:p>
            <a:r>
              <a:rPr lang="en-GB" dirty="0"/>
              <a:t>The atom is ionised by knocking one or more electrons off to give a positive ion. This is true even for things which you would normally expect to form negative ions (chlorine, for example) or never form ions at all (argon, for example). Mass spectrometers always work with positive ions.</a:t>
            </a:r>
          </a:p>
          <a:p>
            <a:endParaRPr lang="en-GB" dirty="0"/>
          </a:p>
          <a:p>
            <a:pPr marL="0" indent="0">
              <a:buNone/>
            </a:pPr>
            <a:r>
              <a:rPr lang="en-GB" b="1" dirty="0"/>
              <a:t>Stage 2: Acceleration</a:t>
            </a:r>
          </a:p>
          <a:p>
            <a:r>
              <a:rPr lang="en-GB" dirty="0"/>
              <a:t>The ions are accelerated so that they all have the same kinetic energy.</a:t>
            </a:r>
          </a:p>
          <a:p>
            <a:endParaRPr lang="en-GB" dirty="0"/>
          </a:p>
          <a:p>
            <a:pPr marL="0" indent="0">
              <a:buNone/>
            </a:pPr>
            <a:r>
              <a:rPr lang="en-GB" b="1" dirty="0"/>
              <a:t>Stage 3: Deflection</a:t>
            </a:r>
          </a:p>
          <a:p>
            <a:r>
              <a:rPr lang="en-GB" dirty="0"/>
              <a:t>The ions are then deflected by a magnetic field according to their masses. The lighter they are, the more they are deflected.</a:t>
            </a:r>
          </a:p>
          <a:p>
            <a:endParaRPr lang="en-GB" dirty="0"/>
          </a:p>
          <a:p>
            <a:r>
              <a:rPr lang="en-GB" dirty="0"/>
              <a:t>The amount of deflection also depends on the number of positive charges on the ion - in other words, on how many electrons were knocked off in the first stage. The more the ion is charged, the more it gets deflected.</a:t>
            </a:r>
          </a:p>
          <a:p>
            <a:endParaRPr lang="en-GB" dirty="0"/>
          </a:p>
          <a:p>
            <a:pPr marL="0" indent="0">
              <a:buNone/>
            </a:pPr>
            <a:r>
              <a:rPr lang="en-GB" b="1" dirty="0"/>
              <a:t>Stage 4: Detection</a:t>
            </a:r>
          </a:p>
          <a:p>
            <a:r>
              <a:rPr lang="en-GB" dirty="0"/>
              <a:t>The beam of ions passing through the machine is detected electrically.</a:t>
            </a:r>
          </a:p>
        </p:txBody>
      </p:sp>
      <p:sp>
        <p:nvSpPr>
          <p:cNvPr id="4" name="TextBox 3"/>
          <p:cNvSpPr txBox="1"/>
          <p:nvPr/>
        </p:nvSpPr>
        <p:spPr>
          <a:xfrm>
            <a:off x="7884368" y="6309320"/>
            <a:ext cx="1152128" cy="369332"/>
          </a:xfrm>
          <a:prstGeom prst="rect">
            <a:avLst/>
          </a:prstGeom>
          <a:noFill/>
        </p:spPr>
        <p:txBody>
          <a:bodyPr wrap="square" rtlCol="0">
            <a:spAutoFit/>
          </a:bodyPr>
          <a:lstStyle/>
          <a:p>
            <a:r>
              <a:rPr lang="en-US" dirty="0">
                <a:solidFill>
                  <a:srgbClr val="FF0000"/>
                </a:solidFill>
                <a:sym typeface="Wingdings" pitchFamily="2" charset="2"/>
              </a:rPr>
              <a:t> </a:t>
            </a:r>
            <a:r>
              <a:rPr lang="en-US" dirty="0" err="1">
                <a:solidFill>
                  <a:srgbClr val="FF0000"/>
                </a:solidFill>
              </a:rPr>
              <a:t>Pg</a:t>
            </a:r>
            <a:r>
              <a:rPr lang="en-US" dirty="0">
                <a:solidFill>
                  <a:srgbClr val="FF0000"/>
                </a:solidFill>
              </a:rPr>
              <a:t> 54</a:t>
            </a:r>
            <a:endParaRPr lang="en-GB" dirty="0">
              <a:solidFill>
                <a:srgbClr val="FF0000"/>
              </a:solidFill>
            </a:endParaRPr>
          </a:p>
        </p:txBody>
      </p:sp>
    </p:spTree>
    <p:extLst>
      <p:ext uri="{BB962C8B-B14F-4D97-AF65-F5344CB8AC3E}">
        <p14:creationId xmlns:p14="http://schemas.microsoft.com/office/powerpoint/2010/main" val="361152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39"/>
            <a:ext cx="8352928" cy="669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3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0"/>
            <a:ext cx="4680520" cy="654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29241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90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4437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97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54369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93096"/>
            <a:ext cx="849694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93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1" y="260648"/>
            <a:ext cx="845517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948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273</Words>
  <Application>Microsoft Office PowerPoint</Application>
  <PresentationFormat>On-screen Show (4:3)</PresentationFormat>
  <Paragraphs>28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Mass Spectrometry</vt:lpstr>
      <vt:lpstr>Mass Spectrometer:</vt:lpstr>
      <vt:lpstr>PowerPoint Presentation</vt:lpstr>
      <vt:lpstr>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Spectrometry</dc:title>
  <dc:creator>Tahnia Hafeez</dc:creator>
  <cp:lastModifiedBy>Toni-Louise Younger</cp:lastModifiedBy>
  <cp:revision>15</cp:revision>
  <dcterms:created xsi:type="dcterms:W3CDTF">2012-11-05T05:18:50Z</dcterms:created>
  <dcterms:modified xsi:type="dcterms:W3CDTF">2020-03-26T09:59:57Z</dcterms:modified>
</cp:coreProperties>
</file>