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9" r:id="rId5"/>
    <p:sldId id="270"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0BA049-F938-4961-9BEF-EB968A38F31A}" type="doc">
      <dgm:prSet loTypeId="urn:microsoft.com/office/officeart/2005/8/layout/arrow2" loCatId="process" qsTypeId="urn:microsoft.com/office/officeart/2005/8/quickstyle/simple1" qsCatId="simple" csTypeId="urn:microsoft.com/office/officeart/2005/8/colors/accent0_1" csCatId="mainScheme" phldr="1"/>
      <dgm:spPr/>
    </dgm:pt>
    <dgm:pt modelId="{FFEDEEF2-BA91-45BD-8D8E-C804AD41874F}">
      <dgm:prSet phldrT="[Text]"/>
      <dgm:spPr/>
      <dgm:t>
        <a:bodyPr/>
        <a:lstStyle/>
        <a:p>
          <a:r>
            <a:rPr lang="en-GB" dirty="0"/>
            <a:t>Identify</a:t>
          </a:r>
        </a:p>
      </dgm:t>
    </dgm:pt>
    <dgm:pt modelId="{18C25216-EB9F-424C-9925-75C7D1DD6C4A}" type="parTrans" cxnId="{55A130AE-4030-451D-909D-35585B83912B}">
      <dgm:prSet/>
      <dgm:spPr/>
      <dgm:t>
        <a:bodyPr/>
        <a:lstStyle/>
        <a:p>
          <a:endParaRPr lang="en-GB"/>
        </a:p>
      </dgm:t>
    </dgm:pt>
    <dgm:pt modelId="{7E083971-2732-479B-B2C6-C450FEA93DDF}" type="sibTrans" cxnId="{55A130AE-4030-451D-909D-35585B83912B}">
      <dgm:prSet/>
      <dgm:spPr/>
      <dgm:t>
        <a:bodyPr/>
        <a:lstStyle/>
        <a:p>
          <a:endParaRPr lang="en-GB"/>
        </a:p>
      </dgm:t>
    </dgm:pt>
    <dgm:pt modelId="{0500438D-48DF-4030-9507-8CF163A879DB}">
      <dgm:prSet phldrT="[Text]"/>
      <dgm:spPr/>
      <dgm:t>
        <a:bodyPr/>
        <a:lstStyle/>
        <a:p>
          <a:r>
            <a:rPr lang="en-GB" dirty="0"/>
            <a:t>Describe</a:t>
          </a:r>
        </a:p>
      </dgm:t>
    </dgm:pt>
    <dgm:pt modelId="{C889DA65-124C-4A7A-9B3E-AD9129B51530}" type="parTrans" cxnId="{82FBE49D-E318-49FF-856B-05D92EDC549B}">
      <dgm:prSet/>
      <dgm:spPr/>
      <dgm:t>
        <a:bodyPr/>
        <a:lstStyle/>
        <a:p>
          <a:endParaRPr lang="en-GB"/>
        </a:p>
      </dgm:t>
    </dgm:pt>
    <dgm:pt modelId="{ED8B2FBE-15EB-4317-B832-CF3F610E876D}" type="sibTrans" cxnId="{82FBE49D-E318-49FF-856B-05D92EDC549B}">
      <dgm:prSet/>
      <dgm:spPr/>
      <dgm:t>
        <a:bodyPr/>
        <a:lstStyle/>
        <a:p>
          <a:endParaRPr lang="en-GB"/>
        </a:p>
      </dgm:t>
    </dgm:pt>
    <dgm:pt modelId="{B4EF82A4-D753-44EB-88C4-5826601F3212}">
      <dgm:prSet phldrT="[Text]"/>
      <dgm:spPr/>
      <dgm:t>
        <a:bodyPr/>
        <a:lstStyle/>
        <a:p>
          <a:r>
            <a:rPr lang="en-GB" dirty="0"/>
            <a:t>Evaluate</a:t>
          </a:r>
        </a:p>
      </dgm:t>
    </dgm:pt>
    <dgm:pt modelId="{B8787C18-B30D-4890-97B3-7DDA356D51E9}" type="parTrans" cxnId="{CCFACC2F-B82C-4CA1-9C86-59C2380F18C6}">
      <dgm:prSet/>
      <dgm:spPr/>
      <dgm:t>
        <a:bodyPr/>
        <a:lstStyle/>
        <a:p>
          <a:endParaRPr lang="en-GB"/>
        </a:p>
      </dgm:t>
    </dgm:pt>
    <dgm:pt modelId="{4A091EC7-1F74-4163-A50B-B41FD780C655}" type="sibTrans" cxnId="{CCFACC2F-B82C-4CA1-9C86-59C2380F18C6}">
      <dgm:prSet/>
      <dgm:spPr/>
      <dgm:t>
        <a:bodyPr/>
        <a:lstStyle/>
        <a:p>
          <a:endParaRPr lang="en-GB"/>
        </a:p>
      </dgm:t>
    </dgm:pt>
    <dgm:pt modelId="{D63A8B59-DB30-499E-A742-F453DF99DC1D}">
      <dgm:prSet phldrT="[Text]"/>
      <dgm:spPr/>
      <dgm:t>
        <a:bodyPr/>
        <a:lstStyle/>
        <a:p>
          <a:r>
            <a:rPr lang="en-GB" dirty="0"/>
            <a:t>Justify</a:t>
          </a:r>
        </a:p>
      </dgm:t>
    </dgm:pt>
    <dgm:pt modelId="{CF4FDF4B-F3D0-43B6-B018-5782270591DD}" type="parTrans" cxnId="{56C8E41E-07CA-4C02-BFA4-E657C1130816}">
      <dgm:prSet/>
      <dgm:spPr/>
      <dgm:t>
        <a:bodyPr/>
        <a:lstStyle/>
        <a:p>
          <a:endParaRPr lang="en-GB"/>
        </a:p>
      </dgm:t>
    </dgm:pt>
    <dgm:pt modelId="{6D7891BE-8E21-4014-B41C-2236C04BF9F8}" type="sibTrans" cxnId="{56C8E41E-07CA-4C02-BFA4-E657C1130816}">
      <dgm:prSet/>
      <dgm:spPr/>
      <dgm:t>
        <a:bodyPr/>
        <a:lstStyle/>
        <a:p>
          <a:endParaRPr lang="en-GB"/>
        </a:p>
      </dgm:t>
    </dgm:pt>
    <dgm:pt modelId="{0836AEB3-DC95-4DD2-8704-3BB986333632}" type="pres">
      <dgm:prSet presAssocID="{490BA049-F938-4961-9BEF-EB968A38F31A}" presName="arrowDiagram" presStyleCnt="0">
        <dgm:presLayoutVars>
          <dgm:chMax val="5"/>
          <dgm:dir/>
          <dgm:resizeHandles val="exact"/>
        </dgm:presLayoutVars>
      </dgm:prSet>
      <dgm:spPr/>
    </dgm:pt>
    <dgm:pt modelId="{0CAC80AD-2D0C-4046-BBC3-ABDA7314FFBD}" type="pres">
      <dgm:prSet presAssocID="{490BA049-F938-4961-9BEF-EB968A38F31A}" presName="arrow" presStyleLbl="bgShp" presStyleIdx="0" presStyleCnt="1"/>
      <dgm:spPr/>
    </dgm:pt>
    <dgm:pt modelId="{092B3FE1-B912-4705-BC24-EA6D20740A55}" type="pres">
      <dgm:prSet presAssocID="{490BA049-F938-4961-9BEF-EB968A38F31A}" presName="arrowDiagram4" presStyleCnt="0"/>
      <dgm:spPr/>
    </dgm:pt>
    <dgm:pt modelId="{591CCA44-8075-46FF-A91F-B4DA40EB025B}" type="pres">
      <dgm:prSet presAssocID="{FFEDEEF2-BA91-45BD-8D8E-C804AD41874F}" presName="bullet4a" presStyleLbl="node1" presStyleIdx="0" presStyleCnt="4"/>
      <dgm:spPr>
        <a:solidFill>
          <a:srgbClr val="FF0000"/>
        </a:solidFill>
      </dgm:spPr>
    </dgm:pt>
    <dgm:pt modelId="{9A79A947-8E83-4DC0-9C4E-FE7FA1BD2964}" type="pres">
      <dgm:prSet presAssocID="{FFEDEEF2-BA91-45BD-8D8E-C804AD41874F}" presName="textBox4a" presStyleLbl="revTx" presStyleIdx="0" presStyleCnt="4">
        <dgm:presLayoutVars>
          <dgm:bulletEnabled val="1"/>
        </dgm:presLayoutVars>
      </dgm:prSet>
      <dgm:spPr/>
    </dgm:pt>
    <dgm:pt modelId="{557FE3A2-91C7-4257-8BCD-C68A74A4836D}" type="pres">
      <dgm:prSet presAssocID="{0500438D-48DF-4030-9507-8CF163A879DB}" presName="bullet4b" presStyleLbl="node1" presStyleIdx="1" presStyleCnt="4"/>
      <dgm:spPr>
        <a:solidFill>
          <a:srgbClr val="FFFF00"/>
        </a:solidFill>
      </dgm:spPr>
    </dgm:pt>
    <dgm:pt modelId="{874BD903-E076-4D80-9447-1B2B0BE8966D}" type="pres">
      <dgm:prSet presAssocID="{0500438D-48DF-4030-9507-8CF163A879DB}" presName="textBox4b" presStyleLbl="revTx" presStyleIdx="1" presStyleCnt="4">
        <dgm:presLayoutVars>
          <dgm:bulletEnabled val="1"/>
        </dgm:presLayoutVars>
      </dgm:prSet>
      <dgm:spPr/>
    </dgm:pt>
    <dgm:pt modelId="{1563AA89-A3DA-4704-AB66-D3CC1D83894B}" type="pres">
      <dgm:prSet presAssocID="{B4EF82A4-D753-44EB-88C4-5826601F3212}" presName="bullet4c" presStyleLbl="node1" presStyleIdx="2" presStyleCnt="4"/>
      <dgm:spPr>
        <a:solidFill>
          <a:srgbClr val="00B050"/>
        </a:solidFill>
      </dgm:spPr>
    </dgm:pt>
    <dgm:pt modelId="{637E0A61-00B1-49D1-91A7-E536FE848207}" type="pres">
      <dgm:prSet presAssocID="{B4EF82A4-D753-44EB-88C4-5826601F3212}" presName="textBox4c" presStyleLbl="revTx" presStyleIdx="2" presStyleCnt="4">
        <dgm:presLayoutVars>
          <dgm:bulletEnabled val="1"/>
        </dgm:presLayoutVars>
      </dgm:prSet>
      <dgm:spPr/>
    </dgm:pt>
    <dgm:pt modelId="{A79C4321-1445-4679-AF65-9522A8FC0426}" type="pres">
      <dgm:prSet presAssocID="{D63A8B59-DB30-499E-A742-F453DF99DC1D}" presName="bullet4d" presStyleLbl="node1" presStyleIdx="3" presStyleCnt="4"/>
      <dgm:spPr>
        <a:solidFill>
          <a:srgbClr val="00B0F0"/>
        </a:solidFill>
      </dgm:spPr>
    </dgm:pt>
    <dgm:pt modelId="{D7963520-9CFA-471E-B29F-BC7145FFB91E}" type="pres">
      <dgm:prSet presAssocID="{D63A8B59-DB30-499E-A742-F453DF99DC1D}" presName="textBox4d" presStyleLbl="revTx" presStyleIdx="3" presStyleCnt="4">
        <dgm:presLayoutVars>
          <dgm:bulletEnabled val="1"/>
        </dgm:presLayoutVars>
      </dgm:prSet>
      <dgm:spPr/>
    </dgm:pt>
  </dgm:ptLst>
  <dgm:cxnLst>
    <dgm:cxn modelId="{56C8E41E-07CA-4C02-BFA4-E657C1130816}" srcId="{490BA049-F938-4961-9BEF-EB968A38F31A}" destId="{D63A8B59-DB30-499E-A742-F453DF99DC1D}" srcOrd="3" destOrd="0" parTransId="{CF4FDF4B-F3D0-43B6-B018-5782270591DD}" sibTransId="{6D7891BE-8E21-4014-B41C-2236C04BF9F8}"/>
    <dgm:cxn modelId="{106AA326-68D1-476D-936A-F5C6C76453A0}" type="presOf" srcId="{490BA049-F938-4961-9BEF-EB968A38F31A}" destId="{0836AEB3-DC95-4DD2-8704-3BB986333632}" srcOrd="0" destOrd="0" presId="urn:microsoft.com/office/officeart/2005/8/layout/arrow2"/>
    <dgm:cxn modelId="{CCFACC2F-B82C-4CA1-9C86-59C2380F18C6}" srcId="{490BA049-F938-4961-9BEF-EB968A38F31A}" destId="{B4EF82A4-D753-44EB-88C4-5826601F3212}" srcOrd="2" destOrd="0" parTransId="{B8787C18-B30D-4890-97B3-7DDA356D51E9}" sibTransId="{4A091EC7-1F74-4163-A50B-B41FD780C655}"/>
    <dgm:cxn modelId="{A4512838-7778-42E7-9158-CCC43C034C37}" type="presOf" srcId="{FFEDEEF2-BA91-45BD-8D8E-C804AD41874F}" destId="{9A79A947-8E83-4DC0-9C4E-FE7FA1BD2964}" srcOrd="0" destOrd="0" presId="urn:microsoft.com/office/officeart/2005/8/layout/arrow2"/>
    <dgm:cxn modelId="{E0252B4C-D393-4949-A665-3505B590B09C}" type="presOf" srcId="{0500438D-48DF-4030-9507-8CF163A879DB}" destId="{874BD903-E076-4D80-9447-1B2B0BE8966D}" srcOrd="0" destOrd="0" presId="urn:microsoft.com/office/officeart/2005/8/layout/arrow2"/>
    <dgm:cxn modelId="{2096F781-BF49-4EE6-8C2C-813903FD6732}" type="presOf" srcId="{D63A8B59-DB30-499E-A742-F453DF99DC1D}" destId="{D7963520-9CFA-471E-B29F-BC7145FFB91E}" srcOrd="0" destOrd="0" presId="urn:microsoft.com/office/officeart/2005/8/layout/arrow2"/>
    <dgm:cxn modelId="{82FBE49D-E318-49FF-856B-05D92EDC549B}" srcId="{490BA049-F938-4961-9BEF-EB968A38F31A}" destId="{0500438D-48DF-4030-9507-8CF163A879DB}" srcOrd="1" destOrd="0" parTransId="{C889DA65-124C-4A7A-9B3E-AD9129B51530}" sibTransId="{ED8B2FBE-15EB-4317-B832-CF3F610E876D}"/>
    <dgm:cxn modelId="{55A130AE-4030-451D-909D-35585B83912B}" srcId="{490BA049-F938-4961-9BEF-EB968A38F31A}" destId="{FFEDEEF2-BA91-45BD-8D8E-C804AD41874F}" srcOrd="0" destOrd="0" parTransId="{18C25216-EB9F-424C-9925-75C7D1DD6C4A}" sibTransId="{7E083971-2732-479B-B2C6-C450FEA93DDF}"/>
    <dgm:cxn modelId="{615B04DF-2F61-4885-8300-8D07F644D1F1}" type="presOf" srcId="{B4EF82A4-D753-44EB-88C4-5826601F3212}" destId="{637E0A61-00B1-49D1-91A7-E536FE848207}" srcOrd="0" destOrd="0" presId="urn:microsoft.com/office/officeart/2005/8/layout/arrow2"/>
    <dgm:cxn modelId="{ADF304E3-D957-4CBC-8FFE-DA2EA9D4541F}" type="presParOf" srcId="{0836AEB3-DC95-4DD2-8704-3BB986333632}" destId="{0CAC80AD-2D0C-4046-BBC3-ABDA7314FFBD}" srcOrd="0" destOrd="0" presId="urn:microsoft.com/office/officeart/2005/8/layout/arrow2"/>
    <dgm:cxn modelId="{1A5DE3A8-2190-4917-9B02-FC275E7EEE13}" type="presParOf" srcId="{0836AEB3-DC95-4DD2-8704-3BB986333632}" destId="{092B3FE1-B912-4705-BC24-EA6D20740A55}" srcOrd="1" destOrd="0" presId="urn:microsoft.com/office/officeart/2005/8/layout/arrow2"/>
    <dgm:cxn modelId="{2CADCE57-E786-47D7-A09F-AC2F1F174A7C}" type="presParOf" srcId="{092B3FE1-B912-4705-BC24-EA6D20740A55}" destId="{591CCA44-8075-46FF-A91F-B4DA40EB025B}" srcOrd="0" destOrd="0" presId="urn:microsoft.com/office/officeart/2005/8/layout/arrow2"/>
    <dgm:cxn modelId="{7C9BBD7E-776E-46A8-800E-892AD38F67F1}" type="presParOf" srcId="{092B3FE1-B912-4705-BC24-EA6D20740A55}" destId="{9A79A947-8E83-4DC0-9C4E-FE7FA1BD2964}" srcOrd="1" destOrd="0" presId="urn:microsoft.com/office/officeart/2005/8/layout/arrow2"/>
    <dgm:cxn modelId="{E1F236FC-464D-4207-B2C7-A69B64D148DF}" type="presParOf" srcId="{092B3FE1-B912-4705-BC24-EA6D20740A55}" destId="{557FE3A2-91C7-4257-8BCD-C68A74A4836D}" srcOrd="2" destOrd="0" presId="urn:microsoft.com/office/officeart/2005/8/layout/arrow2"/>
    <dgm:cxn modelId="{C03E770B-2D19-4278-9C0C-31225EF8AB90}" type="presParOf" srcId="{092B3FE1-B912-4705-BC24-EA6D20740A55}" destId="{874BD903-E076-4D80-9447-1B2B0BE8966D}" srcOrd="3" destOrd="0" presId="urn:microsoft.com/office/officeart/2005/8/layout/arrow2"/>
    <dgm:cxn modelId="{B46765EB-4900-4EA9-AA70-D3B46ED8EB90}" type="presParOf" srcId="{092B3FE1-B912-4705-BC24-EA6D20740A55}" destId="{1563AA89-A3DA-4704-AB66-D3CC1D83894B}" srcOrd="4" destOrd="0" presId="urn:microsoft.com/office/officeart/2005/8/layout/arrow2"/>
    <dgm:cxn modelId="{F90F6AB4-737F-4211-BCC4-FED0C76801F2}" type="presParOf" srcId="{092B3FE1-B912-4705-BC24-EA6D20740A55}" destId="{637E0A61-00B1-49D1-91A7-E536FE848207}" srcOrd="5" destOrd="0" presId="urn:microsoft.com/office/officeart/2005/8/layout/arrow2"/>
    <dgm:cxn modelId="{3E621506-D6A3-4295-9C24-2C313232860E}" type="presParOf" srcId="{092B3FE1-B912-4705-BC24-EA6D20740A55}" destId="{A79C4321-1445-4679-AF65-9522A8FC0426}" srcOrd="6" destOrd="0" presId="urn:microsoft.com/office/officeart/2005/8/layout/arrow2"/>
    <dgm:cxn modelId="{57971453-092D-44B8-9537-DAB3EF23DABB}" type="presParOf" srcId="{092B3FE1-B912-4705-BC24-EA6D20740A55}" destId="{D7963520-9CFA-471E-B29F-BC7145FFB91E}"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C80AD-2D0C-4046-BBC3-ABDA7314FFBD}">
      <dsp:nvSpPr>
        <dsp:cNvPr id="0" name=""/>
        <dsp:cNvSpPr/>
      </dsp:nvSpPr>
      <dsp:spPr>
        <a:xfrm>
          <a:off x="494029" y="0"/>
          <a:ext cx="7241540" cy="4525963"/>
        </a:xfrm>
        <a:prstGeom prst="swooshArrow">
          <a:avLst>
            <a:gd name="adj1" fmla="val 25000"/>
            <a:gd name="adj2" fmla="val 25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1CCA44-8075-46FF-A91F-B4DA40EB025B}">
      <dsp:nvSpPr>
        <dsp:cNvPr id="0" name=""/>
        <dsp:cNvSpPr/>
      </dsp:nvSpPr>
      <dsp:spPr>
        <a:xfrm>
          <a:off x="1207321" y="3365506"/>
          <a:ext cx="166555" cy="166555"/>
        </a:xfrm>
        <a:prstGeom prst="ellipse">
          <a:avLst/>
        </a:prstGeom>
        <a:solidFill>
          <a:srgbClr val="FF000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79A947-8E83-4DC0-9C4E-FE7FA1BD2964}">
      <dsp:nvSpPr>
        <dsp:cNvPr id="0" name=""/>
        <dsp:cNvSpPr/>
      </dsp:nvSpPr>
      <dsp:spPr>
        <a:xfrm>
          <a:off x="1290599" y="3448783"/>
          <a:ext cx="1238303" cy="1077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254"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Identify</a:t>
          </a:r>
        </a:p>
      </dsp:txBody>
      <dsp:txXfrm>
        <a:off x="1290599" y="3448783"/>
        <a:ext cx="1238303" cy="1077179"/>
      </dsp:txXfrm>
    </dsp:sp>
    <dsp:sp modelId="{557FE3A2-91C7-4257-8BCD-C68A74A4836D}">
      <dsp:nvSpPr>
        <dsp:cNvPr id="0" name=""/>
        <dsp:cNvSpPr/>
      </dsp:nvSpPr>
      <dsp:spPr>
        <a:xfrm>
          <a:off x="2384071" y="2312767"/>
          <a:ext cx="289661" cy="289661"/>
        </a:xfrm>
        <a:prstGeom prst="ellipse">
          <a:avLst/>
        </a:prstGeom>
        <a:solidFill>
          <a:srgbClr val="FFFF0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4BD903-E076-4D80-9447-1B2B0BE8966D}">
      <dsp:nvSpPr>
        <dsp:cNvPr id="0" name=""/>
        <dsp:cNvSpPr/>
      </dsp:nvSpPr>
      <dsp:spPr>
        <a:xfrm>
          <a:off x="2528902" y="2457597"/>
          <a:ext cx="1520723" cy="20683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486"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Describe</a:t>
          </a:r>
        </a:p>
      </dsp:txBody>
      <dsp:txXfrm>
        <a:off x="2528902" y="2457597"/>
        <a:ext cx="1520723" cy="2068365"/>
      </dsp:txXfrm>
    </dsp:sp>
    <dsp:sp modelId="{1563AA89-A3DA-4704-AB66-D3CC1D83894B}">
      <dsp:nvSpPr>
        <dsp:cNvPr id="0" name=""/>
        <dsp:cNvSpPr/>
      </dsp:nvSpPr>
      <dsp:spPr>
        <a:xfrm>
          <a:off x="3886691" y="1537017"/>
          <a:ext cx="383801" cy="383801"/>
        </a:xfrm>
        <a:prstGeom prst="ellipse">
          <a:avLst/>
        </a:prstGeom>
        <a:solidFill>
          <a:srgbClr val="00B05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7E0A61-00B1-49D1-91A7-E536FE848207}">
      <dsp:nvSpPr>
        <dsp:cNvPr id="0" name=""/>
        <dsp:cNvSpPr/>
      </dsp:nvSpPr>
      <dsp:spPr>
        <a:xfrm>
          <a:off x="4078592" y="1728917"/>
          <a:ext cx="1520723" cy="2797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369"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Evaluate</a:t>
          </a:r>
        </a:p>
      </dsp:txBody>
      <dsp:txXfrm>
        <a:off x="4078592" y="1728917"/>
        <a:ext cx="1520723" cy="2797045"/>
      </dsp:txXfrm>
    </dsp:sp>
    <dsp:sp modelId="{A79C4321-1445-4679-AF65-9522A8FC0426}">
      <dsp:nvSpPr>
        <dsp:cNvPr id="0" name=""/>
        <dsp:cNvSpPr/>
      </dsp:nvSpPr>
      <dsp:spPr>
        <a:xfrm>
          <a:off x="5523279" y="1023772"/>
          <a:ext cx="514149" cy="514149"/>
        </a:xfrm>
        <a:prstGeom prst="ellipse">
          <a:avLst/>
        </a:prstGeom>
        <a:solidFill>
          <a:srgbClr val="00B0F0"/>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963520-9CFA-471E-B29F-BC7145FFB91E}">
      <dsp:nvSpPr>
        <dsp:cNvPr id="0" name=""/>
        <dsp:cNvSpPr/>
      </dsp:nvSpPr>
      <dsp:spPr>
        <a:xfrm>
          <a:off x="5780354" y="1280847"/>
          <a:ext cx="1520723" cy="3245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437" tIns="0" rIns="0" bIns="0" numCol="1" spcCol="1270" anchor="t" anchorCtr="0">
          <a:noAutofit/>
        </a:bodyPr>
        <a:lstStyle/>
        <a:p>
          <a:pPr marL="0" lvl="0" indent="0" algn="l" defTabSz="1289050">
            <a:lnSpc>
              <a:spcPct val="90000"/>
            </a:lnSpc>
            <a:spcBef>
              <a:spcPct val="0"/>
            </a:spcBef>
            <a:spcAft>
              <a:spcPct val="35000"/>
            </a:spcAft>
            <a:buNone/>
          </a:pPr>
          <a:r>
            <a:rPr lang="en-GB" sz="2900" kern="1200" dirty="0"/>
            <a:t>Justify</a:t>
          </a:r>
        </a:p>
      </dsp:txBody>
      <dsp:txXfrm>
        <a:off x="5780354" y="1280847"/>
        <a:ext cx="1520723" cy="324511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372083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841212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200158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DFD45-FAFC-4242-83DD-BF5E7F76CD27}" type="datetimeFigureOut">
              <a:rPr lang="en-GB" smtClean="0"/>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873020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5DFD45-FAFC-4242-83DD-BF5E7F76CD27}" type="datetimeFigureOut">
              <a:rPr lang="en-GB" smtClean="0"/>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580572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35DFD45-FAFC-4242-83DD-BF5E7F76CD27}" type="datetimeFigureOut">
              <a:rPr lang="en-GB" smtClean="0"/>
              <a:t>23/04/2020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428649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35DFD45-FAFC-4242-83DD-BF5E7F76CD27}" type="datetimeFigureOut">
              <a:rPr lang="en-GB" smtClean="0"/>
              <a:t>23/04/2020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98528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35DFD45-FAFC-4242-83DD-BF5E7F76CD27}" type="datetimeFigureOut">
              <a:rPr lang="en-GB" smtClean="0"/>
              <a:t>23/04/2020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936839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5DFD45-FAFC-4242-83DD-BF5E7F76CD27}" type="datetimeFigureOut">
              <a:rPr lang="en-GB" smtClean="0"/>
              <a:t>23/04/2020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2321718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DFD45-FAFC-4242-83DD-BF5E7F76CD27}" type="datetimeFigureOut">
              <a:rPr lang="en-GB" smtClean="0"/>
              <a:t>23/04/2020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1942480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DFD45-FAFC-4242-83DD-BF5E7F76CD27}" type="datetimeFigureOut">
              <a:rPr lang="en-GB" smtClean="0"/>
              <a:t>23/04/2020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2B6F8E-9A10-463B-944E-0BDB7BD0FAEC}" type="slidenum">
              <a:rPr lang="en-GB" smtClean="0"/>
              <a:t>‹#›</a:t>
            </a:fld>
            <a:endParaRPr lang="en-GB"/>
          </a:p>
        </p:txBody>
      </p:sp>
    </p:spTree>
    <p:extLst>
      <p:ext uri="{BB962C8B-B14F-4D97-AF65-F5344CB8AC3E}">
        <p14:creationId xmlns:p14="http://schemas.microsoft.com/office/powerpoint/2010/main" val="314126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chemeClr val="bg1">
                <a:tint val="80000"/>
                <a:satMod val="300000"/>
              </a:schemeClr>
            </a:gs>
            <a:gs pos="100000">
              <a:srgbClr val="00B0F0"/>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DFD45-FAFC-4242-83DD-BF5E7F76CD27}" type="datetimeFigureOut">
              <a:rPr lang="en-GB" smtClean="0"/>
              <a:t>23/04/2020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2B6F8E-9A10-463B-944E-0BDB7BD0FAEC}" type="slidenum">
              <a:rPr lang="en-GB" smtClean="0"/>
              <a:t>‹#›</a:t>
            </a:fld>
            <a:endParaRPr lang="en-GB"/>
          </a:p>
        </p:txBody>
      </p:sp>
    </p:spTree>
    <p:extLst>
      <p:ext uri="{BB962C8B-B14F-4D97-AF65-F5344CB8AC3E}">
        <p14:creationId xmlns:p14="http://schemas.microsoft.com/office/powerpoint/2010/main" val="365491316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8.xml"/><Relationship Id="rId7" Type="http://schemas.openxmlformats.org/officeDocument/2006/relationships/slide" Target="slide12.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0.xml"/><Relationship Id="rId10" Type="http://schemas.openxmlformats.org/officeDocument/2006/relationships/slide" Target="slide15.xml"/><Relationship Id="rId4" Type="http://schemas.openxmlformats.org/officeDocument/2006/relationships/slide" Target="slide9.xml"/><Relationship Id="rId9" Type="http://schemas.openxmlformats.org/officeDocument/2006/relationships/slide" Target="slide14.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2284026" y="2043663"/>
            <a:ext cx="4578895" cy="2031055"/>
          </a:xfrm>
        </p:spPr>
        <p:txBody>
          <a:bodyPr>
            <a:normAutofit/>
          </a:bodyPr>
          <a:lstStyle/>
          <a:p>
            <a:r>
              <a:rPr lang="en-GB">
                <a:solidFill>
                  <a:srgbClr val="FFFFFF"/>
                </a:solidFill>
              </a:rPr>
              <a:t>Component 1- Devising Portfolio</a:t>
            </a:r>
          </a:p>
        </p:txBody>
      </p:sp>
      <p:sp>
        <p:nvSpPr>
          <p:cNvPr id="3" name="Subtitle 2"/>
          <p:cNvSpPr>
            <a:spLocks noGrp="1"/>
          </p:cNvSpPr>
          <p:nvPr>
            <p:ph type="subTitle" idx="1"/>
          </p:nvPr>
        </p:nvSpPr>
        <p:spPr>
          <a:xfrm>
            <a:off x="2284026" y="4074718"/>
            <a:ext cx="4578895" cy="682079"/>
          </a:xfrm>
        </p:spPr>
        <p:txBody>
          <a:bodyPr>
            <a:normAutofit/>
          </a:bodyPr>
          <a:lstStyle/>
          <a:p>
            <a:r>
              <a:rPr lang="en-GB" i="1">
                <a:solidFill>
                  <a:srgbClr val="FFFFFF"/>
                </a:solidFill>
              </a:rPr>
              <a:t>45 Marks</a:t>
            </a:r>
          </a:p>
        </p:txBody>
      </p:sp>
    </p:spTree>
    <p:extLst>
      <p:ext uri="{BB962C8B-B14F-4D97-AF65-F5344CB8AC3E}">
        <p14:creationId xmlns:p14="http://schemas.microsoft.com/office/powerpoint/2010/main" val="3898853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Intentions</a:t>
            </a:r>
          </a:p>
        </p:txBody>
      </p:sp>
      <p:sp>
        <p:nvSpPr>
          <p:cNvPr id="3" name="Content Placeholder 2"/>
          <p:cNvSpPr>
            <a:spLocks noGrp="1"/>
          </p:cNvSpPr>
          <p:nvPr>
            <p:ph idx="1"/>
          </p:nvPr>
        </p:nvSpPr>
        <p:spPr/>
        <p:txBody>
          <a:bodyPr>
            <a:normAutofit/>
          </a:bodyPr>
          <a:lstStyle/>
          <a:p>
            <a:pPr marL="0" indent="0">
              <a:buNone/>
            </a:pPr>
            <a:r>
              <a:rPr lang="en-GB" dirty="0"/>
              <a:t>For this paragraph you need to tell the reader what you wanted out of the performance. Was there a message or was it to recall a story? Who did you want to target audience to be? What was the intended genre, did this change throughout?</a:t>
            </a:r>
          </a:p>
          <a:p>
            <a:pPr marL="0" indent="0">
              <a:buNone/>
            </a:pPr>
            <a:endParaRPr lang="en-GB" i="1" dirty="0"/>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30127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Creation and Rehearsal</a:t>
            </a:r>
          </a:p>
        </p:txBody>
      </p:sp>
      <p:sp>
        <p:nvSpPr>
          <p:cNvPr id="3" name="Content Placeholder 2"/>
          <p:cNvSpPr>
            <a:spLocks noGrp="1"/>
          </p:cNvSpPr>
          <p:nvPr>
            <p:ph idx="1"/>
          </p:nvPr>
        </p:nvSpPr>
        <p:spPr/>
        <p:txBody>
          <a:bodyPr>
            <a:normAutofit/>
          </a:bodyPr>
          <a:lstStyle/>
          <a:p>
            <a:pPr marL="0" indent="0">
              <a:buNone/>
            </a:pPr>
            <a:r>
              <a:rPr lang="en-GB" dirty="0"/>
              <a:t>In this part of your portfolio you should be letting the reader know how you created you piece of work. Please do not only talk about the bits you kept in, think about extracts you removed to. Try to think in chronological order rather than performance order. Be careful not to just describe </a:t>
            </a:r>
            <a:r>
              <a:rPr lang="en-GB" u="sng" dirty="0"/>
              <a:t>what </a:t>
            </a:r>
            <a:r>
              <a:rPr lang="en-GB" dirty="0"/>
              <a:t>you did, consider </a:t>
            </a:r>
            <a:r>
              <a:rPr lang="en-GB" u="sng" dirty="0"/>
              <a:t>why </a:t>
            </a:r>
            <a:r>
              <a:rPr lang="en-GB" dirty="0"/>
              <a:t>and </a:t>
            </a:r>
            <a:r>
              <a:rPr lang="en-GB" u="sng" dirty="0"/>
              <a:t>how </a:t>
            </a:r>
            <a:r>
              <a:rPr lang="en-GB" dirty="0"/>
              <a:t>you created your piece.</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99776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did </a:t>
            </a:r>
            <a:r>
              <a:rPr lang="en-GB" u="sng" dirty="0"/>
              <a:t>you </a:t>
            </a:r>
            <a:r>
              <a:rPr lang="en-GB" dirty="0"/>
              <a:t>Contribute</a:t>
            </a:r>
          </a:p>
        </p:txBody>
      </p:sp>
      <p:sp>
        <p:nvSpPr>
          <p:cNvPr id="3" name="Content Placeholder 2"/>
          <p:cNvSpPr>
            <a:spLocks noGrp="1"/>
          </p:cNvSpPr>
          <p:nvPr>
            <p:ph idx="1"/>
          </p:nvPr>
        </p:nvSpPr>
        <p:spPr/>
        <p:txBody>
          <a:bodyPr>
            <a:normAutofit/>
          </a:bodyPr>
          <a:lstStyle/>
          <a:p>
            <a:pPr marL="0" indent="0">
              <a:buNone/>
            </a:pPr>
            <a:r>
              <a:rPr lang="en-GB" dirty="0"/>
              <a:t>Think, and be honest, about what you personally contributed. This can be a separate paragraph or mixed in with your previous section.</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35515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Characters</a:t>
            </a:r>
          </a:p>
        </p:txBody>
      </p:sp>
      <p:sp>
        <p:nvSpPr>
          <p:cNvPr id="3" name="Content Placeholder 2"/>
          <p:cNvSpPr>
            <a:spLocks noGrp="1"/>
          </p:cNvSpPr>
          <p:nvPr>
            <p:ph idx="1"/>
          </p:nvPr>
        </p:nvSpPr>
        <p:spPr/>
        <p:txBody>
          <a:bodyPr>
            <a:normAutofit/>
          </a:bodyPr>
          <a:lstStyle/>
          <a:p>
            <a:pPr marL="0" indent="0">
              <a:buNone/>
            </a:pPr>
            <a:r>
              <a:rPr lang="en-GB" dirty="0"/>
              <a:t>Again, for this section  you can have a separate paragraph or mix it in with other paragraphs.</a:t>
            </a:r>
          </a:p>
          <a:p>
            <a:pPr marL="0" indent="0">
              <a:buNone/>
            </a:pPr>
            <a:r>
              <a:rPr lang="en-GB" dirty="0"/>
              <a:t>You must tell the reader about the character you played. What is their personality like, how do they react in particular situations? How do they link into the performance?</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982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Performance</a:t>
            </a:r>
          </a:p>
        </p:txBody>
      </p:sp>
      <p:sp>
        <p:nvSpPr>
          <p:cNvPr id="3" name="Content Placeholder 2"/>
          <p:cNvSpPr>
            <a:spLocks noGrp="1"/>
          </p:cNvSpPr>
          <p:nvPr>
            <p:ph idx="1"/>
          </p:nvPr>
        </p:nvSpPr>
        <p:spPr/>
        <p:txBody>
          <a:bodyPr>
            <a:normAutofit/>
          </a:bodyPr>
          <a:lstStyle/>
          <a:p>
            <a:pPr marL="0" indent="0">
              <a:buNone/>
            </a:pPr>
            <a:r>
              <a:rPr lang="en-GB" dirty="0"/>
              <a:t>For this part of your portfolio you need to tell the reader what you final structure was and  what character choices you made. Did anything get changed in the last few rehearsals, if so what were they and why? How much consideration went into lighting and staging?</a:t>
            </a:r>
          </a:p>
          <a:p>
            <a:pPr marL="0" indent="0">
              <a:buNone/>
            </a:pPr>
            <a:endParaRPr lang="en-GB" i="1" dirty="0"/>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62010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Analysis and Evaluation</a:t>
            </a:r>
          </a:p>
        </p:txBody>
      </p:sp>
      <p:sp>
        <p:nvSpPr>
          <p:cNvPr id="3" name="Content Placeholder 2"/>
          <p:cNvSpPr>
            <a:spLocks noGrp="1"/>
          </p:cNvSpPr>
          <p:nvPr>
            <p:ph idx="1"/>
          </p:nvPr>
        </p:nvSpPr>
        <p:spPr/>
        <p:txBody>
          <a:bodyPr>
            <a:normAutofit fontScale="77500" lnSpcReduction="20000"/>
          </a:bodyPr>
          <a:lstStyle/>
          <a:p>
            <a:pPr marL="0" indent="0">
              <a:buNone/>
            </a:pPr>
            <a:r>
              <a:rPr lang="en-GB" dirty="0"/>
              <a:t>More so than other sections, this can be done in its own paragraphs or mixed in with all the other ones. In this section you need to give an honest evaluation of all the process’ that went into this piece, from stimuli to final performance. </a:t>
            </a:r>
          </a:p>
          <a:p>
            <a:pPr marL="0" indent="0">
              <a:buNone/>
            </a:pPr>
            <a:endParaRPr lang="en-GB" dirty="0"/>
          </a:p>
          <a:p>
            <a:pPr marL="0" indent="0">
              <a:buNone/>
            </a:pPr>
            <a:r>
              <a:rPr lang="en-GB" dirty="0"/>
              <a:t>You need to comment on the strengths and weakness’ of the process’. How would you rate your performance and contribution both group and individual. What about the decisions made for your performance?</a:t>
            </a:r>
          </a:p>
          <a:p>
            <a:pPr marL="0" indent="0">
              <a:buNone/>
            </a:pPr>
            <a:endParaRPr lang="en-GB" dirty="0"/>
          </a:p>
          <a:p>
            <a:pPr marL="0" indent="0">
              <a:buNone/>
            </a:pPr>
            <a:r>
              <a:rPr lang="en-GB" dirty="0"/>
              <a:t>Always think about what you could do differently. Did you think that at the time or is this a thought after the final performance. </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4567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856984" cy="1143000"/>
          </a:xfrm>
        </p:spPr>
        <p:txBody>
          <a:bodyPr>
            <a:noAutofit/>
          </a:bodyPr>
          <a:lstStyle/>
          <a:p>
            <a:r>
              <a:rPr lang="en-GB" sz="3200" b="1"/>
              <a:t>(AO1) Create and develop ideas to</a:t>
            </a:r>
            <a:br>
              <a:rPr lang="en-GB" sz="3200" b="1"/>
            </a:br>
            <a:r>
              <a:rPr lang="en-GB" sz="3200" b="1"/>
              <a:t>communicate meaning for theatrical performance</a:t>
            </a:r>
            <a:endParaRPr lang="en-GB" sz="3200" dirty="0"/>
          </a:p>
        </p:txBody>
      </p:sp>
      <p:sp>
        <p:nvSpPr>
          <p:cNvPr id="3" name="Content Placeholder 2"/>
          <p:cNvSpPr>
            <a:spLocks noGrp="1"/>
          </p:cNvSpPr>
          <p:nvPr>
            <p:ph idx="1"/>
          </p:nvPr>
        </p:nvSpPr>
        <p:spPr/>
        <p:txBody>
          <a:bodyPr anchor="ctr">
            <a:normAutofit lnSpcReduction="10000"/>
          </a:bodyPr>
          <a:lstStyle/>
          <a:p>
            <a:pPr>
              <a:lnSpc>
                <a:spcPct val="150000"/>
              </a:lnSpc>
            </a:pPr>
            <a:r>
              <a:rPr lang="en-GB" sz="2800"/>
              <a:t>Create and develop ideas to communicate meaning for the theatrical performance</a:t>
            </a:r>
          </a:p>
          <a:p>
            <a:pPr>
              <a:lnSpc>
                <a:spcPct val="150000"/>
              </a:lnSpc>
            </a:pPr>
            <a:r>
              <a:rPr lang="en-GB" sz="2800"/>
              <a:t>Practical creation, development and refinement of ideas from stimuli to communicate meaning.</a:t>
            </a:r>
          </a:p>
          <a:p>
            <a:pPr>
              <a:lnSpc>
                <a:spcPct val="150000"/>
              </a:lnSpc>
            </a:pPr>
            <a:r>
              <a:rPr lang="en-GB" sz="2800"/>
              <a:t>Clear engagement with the process of collaboration, rehearsal and refinement</a:t>
            </a:r>
          </a:p>
          <a:p>
            <a:pPr>
              <a:lnSpc>
                <a:spcPct val="150000"/>
              </a:lnSpc>
            </a:pPr>
            <a:r>
              <a:rPr lang="en-GB" sz="2800"/>
              <a:t>Use of drama terminology</a:t>
            </a:r>
            <a:endParaRPr lang="en-GB" sz="2800" dirty="0"/>
          </a:p>
        </p:txBody>
      </p:sp>
      <p:sp>
        <p:nvSpPr>
          <p:cNvPr id="4" name="TextBox 3"/>
          <p:cNvSpPr txBox="1"/>
          <p:nvPr/>
        </p:nvSpPr>
        <p:spPr>
          <a:xfrm>
            <a:off x="7308304" y="5949280"/>
            <a:ext cx="1512168" cy="461665"/>
          </a:xfrm>
          <a:prstGeom prst="rect">
            <a:avLst/>
          </a:prstGeom>
          <a:noFill/>
        </p:spPr>
        <p:txBody>
          <a:bodyPr wrap="square" rtlCol="0">
            <a:spAutoFit/>
          </a:bodyPr>
          <a:lstStyle/>
          <a:p>
            <a:r>
              <a:rPr lang="en-GB" sz="2400" i="1"/>
              <a:t>(30 marks)</a:t>
            </a:r>
            <a:endParaRPr lang="en-GB" sz="2400" i="1" dirty="0"/>
          </a:p>
        </p:txBody>
      </p:sp>
    </p:spTree>
    <p:extLst>
      <p:ext uri="{BB962C8B-B14F-4D97-AF65-F5344CB8AC3E}">
        <p14:creationId xmlns:p14="http://schemas.microsoft.com/office/powerpoint/2010/main" val="2774492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a:t>(AO4) Analyse and evaluate own work</a:t>
            </a:r>
            <a:endParaRPr lang="en-GB" dirty="0"/>
          </a:p>
        </p:txBody>
      </p:sp>
      <p:sp>
        <p:nvSpPr>
          <p:cNvPr id="3" name="Content Placeholder 2"/>
          <p:cNvSpPr>
            <a:spLocks noGrp="1"/>
          </p:cNvSpPr>
          <p:nvPr>
            <p:ph idx="1"/>
          </p:nvPr>
        </p:nvSpPr>
        <p:spPr/>
        <p:txBody>
          <a:bodyPr>
            <a:normAutofit fontScale="85000" lnSpcReduction="20000"/>
          </a:bodyPr>
          <a:lstStyle/>
          <a:p>
            <a:pPr>
              <a:lnSpc>
                <a:spcPct val="160000"/>
              </a:lnSpc>
            </a:pPr>
            <a:r>
              <a:rPr lang="en-GB" dirty="0"/>
              <a:t>Analyse and evaluation of personal contribution</a:t>
            </a:r>
          </a:p>
          <a:p>
            <a:pPr>
              <a:lnSpc>
                <a:spcPct val="160000"/>
              </a:lnSpc>
            </a:pPr>
            <a:r>
              <a:rPr lang="en-GB" dirty="0"/>
              <a:t>Analysis of decisions make regarding content, genre, structure, character, form, style and body language</a:t>
            </a:r>
          </a:p>
          <a:p>
            <a:pPr>
              <a:lnSpc>
                <a:spcPct val="160000"/>
              </a:lnSpc>
            </a:pPr>
            <a:r>
              <a:rPr lang="en-GB" dirty="0"/>
              <a:t>Analysis of individual performance skills demonstrated in the performance</a:t>
            </a:r>
          </a:p>
          <a:p>
            <a:pPr>
              <a:lnSpc>
                <a:spcPct val="160000"/>
              </a:lnSpc>
            </a:pPr>
            <a:r>
              <a:rPr lang="en-GB" dirty="0"/>
              <a:t>Analyse and evaluate the realisation of creative intentions within performance</a:t>
            </a:r>
          </a:p>
        </p:txBody>
      </p:sp>
      <p:sp>
        <p:nvSpPr>
          <p:cNvPr id="4" name="TextBox 3"/>
          <p:cNvSpPr txBox="1"/>
          <p:nvPr/>
        </p:nvSpPr>
        <p:spPr>
          <a:xfrm>
            <a:off x="7308304" y="5949280"/>
            <a:ext cx="1512168" cy="461665"/>
          </a:xfrm>
          <a:prstGeom prst="rect">
            <a:avLst/>
          </a:prstGeom>
          <a:noFill/>
        </p:spPr>
        <p:txBody>
          <a:bodyPr wrap="square" rtlCol="0">
            <a:spAutoFit/>
          </a:bodyPr>
          <a:lstStyle/>
          <a:p>
            <a:r>
              <a:rPr lang="en-GB" sz="2400" i="1"/>
              <a:t>(15 marks)</a:t>
            </a:r>
            <a:endParaRPr lang="en-GB" sz="2400" i="1" dirty="0"/>
          </a:p>
        </p:txBody>
      </p:sp>
    </p:spTree>
    <p:extLst>
      <p:ext uri="{BB962C8B-B14F-4D97-AF65-F5344CB8AC3E}">
        <p14:creationId xmlns:p14="http://schemas.microsoft.com/office/powerpoint/2010/main" val="2466095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Level of Thinking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9446321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201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Common Mistakes</a:t>
            </a:r>
          </a:p>
        </p:txBody>
      </p:sp>
      <p:sp>
        <p:nvSpPr>
          <p:cNvPr id="3" name="Content Placeholder 2"/>
          <p:cNvSpPr>
            <a:spLocks noGrp="1"/>
          </p:cNvSpPr>
          <p:nvPr>
            <p:ph idx="1"/>
          </p:nvPr>
        </p:nvSpPr>
        <p:spPr/>
        <p:txBody>
          <a:bodyPr>
            <a:normAutofit lnSpcReduction="10000"/>
          </a:bodyPr>
          <a:lstStyle/>
          <a:p>
            <a:pPr marL="514350" indent="-514350">
              <a:lnSpc>
                <a:spcPct val="150000"/>
              </a:lnSpc>
              <a:buFont typeface="+mj-lt"/>
              <a:buAutoNum type="arabicPeriod"/>
            </a:pPr>
            <a:r>
              <a:rPr lang="en-GB" dirty="0"/>
              <a:t>Providing a step by step description of what you did with no analysis or depth.</a:t>
            </a:r>
          </a:p>
          <a:p>
            <a:pPr marL="514350" indent="-514350">
              <a:lnSpc>
                <a:spcPct val="150000"/>
              </a:lnSpc>
              <a:buFont typeface="+mj-lt"/>
              <a:buAutoNum type="arabicPeriod"/>
            </a:pPr>
            <a:r>
              <a:rPr lang="en-GB" dirty="0"/>
              <a:t>Not using enough drama terminology, or misusing drama terminology.</a:t>
            </a:r>
          </a:p>
          <a:p>
            <a:pPr marL="514350" indent="-514350">
              <a:lnSpc>
                <a:spcPct val="150000"/>
              </a:lnSpc>
              <a:buFont typeface="+mj-lt"/>
              <a:buAutoNum type="arabicPeriod"/>
            </a:pPr>
            <a:r>
              <a:rPr lang="en-GB" dirty="0"/>
              <a:t>Not providing evidence or a balanced review of work.</a:t>
            </a:r>
          </a:p>
        </p:txBody>
      </p:sp>
    </p:spTree>
    <p:extLst>
      <p:ext uri="{BB962C8B-B14F-4D97-AF65-F5344CB8AC3E}">
        <p14:creationId xmlns:p14="http://schemas.microsoft.com/office/powerpoint/2010/main" val="1229271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Basic Layout of Portfolio</a:t>
            </a:r>
          </a:p>
        </p:txBody>
      </p:sp>
      <p:sp>
        <p:nvSpPr>
          <p:cNvPr id="3" name="Content Placeholder 2"/>
          <p:cNvSpPr>
            <a:spLocks noGrp="1"/>
          </p:cNvSpPr>
          <p:nvPr>
            <p:ph idx="1"/>
          </p:nvPr>
        </p:nvSpPr>
        <p:spPr/>
        <p:txBody>
          <a:bodyPr>
            <a:normAutofit fontScale="85000" lnSpcReduction="20000"/>
          </a:bodyPr>
          <a:lstStyle/>
          <a:p>
            <a:pPr marL="0" indent="0">
              <a:buNone/>
            </a:pPr>
            <a:r>
              <a:rPr lang="en-GB" dirty="0"/>
              <a:t>This it to give you a guide and </a:t>
            </a:r>
            <a:r>
              <a:rPr lang="en-GB" b="1" dirty="0"/>
              <a:t>does not </a:t>
            </a:r>
            <a:r>
              <a:rPr lang="en-GB" dirty="0"/>
              <a:t>need to be stuck to.</a:t>
            </a:r>
          </a:p>
          <a:p>
            <a:pPr marL="514350" indent="-514350">
              <a:buFont typeface="+mj-lt"/>
              <a:buAutoNum type="arabicPeriod"/>
            </a:pPr>
            <a:r>
              <a:rPr lang="en-GB" u="sng" dirty="0">
                <a:hlinkClick r:id="rId2" action="ppaction://hlinksldjump"/>
              </a:rPr>
              <a:t>Introduction</a:t>
            </a:r>
            <a:endParaRPr lang="en-GB" u="sng" dirty="0"/>
          </a:p>
          <a:p>
            <a:pPr marL="514350" indent="-514350">
              <a:buFont typeface="+mj-lt"/>
              <a:buAutoNum type="arabicPeriod"/>
            </a:pPr>
            <a:r>
              <a:rPr lang="en-GB" dirty="0">
                <a:hlinkClick r:id="rId3" action="ppaction://hlinksldjump"/>
              </a:rPr>
              <a:t>First Thoughts</a:t>
            </a:r>
            <a:endParaRPr lang="en-GB" dirty="0"/>
          </a:p>
          <a:p>
            <a:pPr marL="514350" indent="-514350">
              <a:buFont typeface="+mj-lt"/>
              <a:buAutoNum type="arabicPeriod"/>
            </a:pPr>
            <a:r>
              <a:rPr lang="en-GB" dirty="0">
                <a:hlinkClick r:id="rId4" action="ppaction://hlinksldjump"/>
              </a:rPr>
              <a:t>Initial Research</a:t>
            </a:r>
            <a:endParaRPr lang="en-GB" dirty="0"/>
          </a:p>
          <a:p>
            <a:pPr marL="514350" indent="-514350">
              <a:buFont typeface="+mj-lt"/>
              <a:buAutoNum type="arabicPeriod"/>
            </a:pPr>
            <a:r>
              <a:rPr lang="en-GB" dirty="0">
                <a:hlinkClick r:id="rId5" action="ppaction://hlinksldjump"/>
              </a:rPr>
              <a:t>Intentions</a:t>
            </a:r>
            <a:endParaRPr lang="en-GB" dirty="0"/>
          </a:p>
          <a:p>
            <a:pPr marL="514350" indent="-514350">
              <a:buFont typeface="+mj-lt"/>
              <a:buAutoNum type="arabicPeriod"/>
            </a:pPr>
            <a:r>
              <a:rPr lang="en-GB" dirty="0">
                <a:hlinkClick r:id="rId6" action="ppaction://hlinksldjump"/>
              </a:rPr>
              <a:t>Creation and Rehearsal</a:t>
            </a:r>
            <a:endParaRPr lang="en-GB" dirty="0"/>
          </a:p>
          <a:p>
            <a:pPr marL="514350" indent="-514350">
              <a:buFont typeface="+mj-lt"/>
              <a:buAutoNum type="arabicPeriod"/>
            </a:pPr>
            <a:r>
              <a:rPr lang="en-GB" dirty="0">
                <a:hlinkClick r:id="rId7" action="ppaction://hlinksldjump"/>
              </a:rPr>
              <a:t>What did </a:t>
            </a:r>
            <a:r>
              <a:rPr lang="en-GB" u="sng" dirty="0">
                <a:hlinkClick r:id="rId7" action="ppaction://hlinksldjump"/>
              </a:rPr>
              <a:t>you</a:t>
            </a:r>
            <a:r>
              <a:rPr lang="en-GB" dirty="0">
                <a:hlinkClick r:id="rId7" action="ppaction://hlinksldjump"/>
              </a:rPr>
              <a:t> Contribute</a:t>
            </a:r>
            <a:endParaRPr lang="en-GB" dirty="0"/>
          </a:p>
          <a:p>
            <a:pPr marL="514350" indent="-514350">
              <a:buFont typeface="+mj-lt"/>
              <a:buAutoNum type="arabicPeriod"/>
            </a:pPr>
            <a:r>
              <a:rPr lang="en-GB" dirty="0">
                <a:hlinkClick r:id="rId8" action="ppaction://hlinksldjump"/>
              </a:rPr>
              <a:t>Characters</a:t>
            </a:r>
            <a:endParaRPr lang="en-GB" dirty="0"/>
          </a:p>
          <a:p>
            <a:pPr marL="514350" indent="-514350">
              <a:buFont typeface="+mj-lt"/>
              <a:buAutoNum type="arabicPeriod"/>
            </a:pPr>
            <a:r>
              <a:rPr lang="en-GB" dirty="0">
                <a:hlinkClick r:id="rId9" action="ppaction://hlinksldjump"/>
              </a:rPr>
              <a:t>Final Performance</a:t>
            </a:r>
            <a:endParaRPr lang="en-GB" dirty="0"/>
          </a:p>
          <a:p>
            <a:pPr marL="514350" indent="-514350">
              <a:buFont typeface="+mj-lt"/>
              <a:buAutoNum type="arabicPeriod"/>
            </a:pPr>
            <a:r>
              <a:rPr lang="en-GB" dirty="0">
                <a:hlinkClick r:id="rId10" action="ppaction://hlinksldjump"/>
              </a:rPr>
              <a:t>Analysis and Evaluation</a:t>
            </a:r>
            <a:endParaRPr lang="en-GB" dirty="0"/>
          </a:p>
        </p:txBody>
      </p:sp>
    </p:spTree>
    <p:extLst>
      <p:ext uri="{BB962C8B-B14F-4D97-AF65-F5344CB8AC3E}">
        <p14:creationId xmlns:p14="http://schemas.microsoft.com/office/powerpoint/2010/main" val="1374818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lstStyle/>
          <a:p>
            <a:pPr marL="0" indent="0">
              <a:buNone/>
            </a:pPr>
            <a:r>
              <a:rPr lang="en-GB" dirty="0"/>
              <a:t>An introduction should be an opening to your piece, you should tell the reader what the title of your piece was and a basic summary of the story line.</a:t>
            </a:r>
          </a:p>
          <a:p>
            <a:pPr marL="0" indent="0">
              <a:buNone/>
            </a:pPr>
            <a:endParaRPr lang="en-GB" dirty="0"/>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567537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First Thoughts</a:t>
            </a:r>
          </a:p>
        </p:txBody>
      </p:sp>
      <p:sp>
        <p:nvSpPr>
          <p:cNvPr id="3" name="Content Placeholder 2"/>
          <p:cNvSpPr>
            <a:spLocks noGrp="1"/>
          </p:cNvSpPr>
          <p:nvPr>
            <p:ph idx="1"/>
          </p:nvPr>
        </p:nvSpPr>
        <p:spPr/>
        <p:txBody>
          <a:bodyPr>
            <a:normAutofit/>
          </a:bodyPr>
          <a:lstStyle/>
          <a:p>
            <a:pPr marL="0" indent="0">
              <a:buNone/>
            </a:pPr>
            <a:r>
              <a:rPr lang="en-GB" dirty="0"/>
              <a:t>In this section you should let the reader know what the stimulus actually was and your first opinions of it. Please remember to talk about what you thought at the time and not what you think now. </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17465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Initial Research</a:t>
            </a:r>
          </a:p>
        </p:txBody>
      </p:sp>
      <p:sp>
        <p:nvSpPr>
          <p:cNvPr id="3" name="Content Placeholder 2"/>
          <p:cNvSpPr>
            <a:spLocks noGrp="1"/>
          </p:cNvSpPr>
          <p:nvPr>
            <p:ph idx="1"/>
          </p:nvPr>
        </p:nvSpPr>
        <p:spPr/>
        <p:txBody>
          <a:bodyPr>
            <a:normAutofit/>
          </a:bodyPr>
          <a:lstStyle/>
          <a:p>
            <a:pPr marL="0" indent="0">
              <a:buNone/>
            </a:pPr>
            <a:r>
              <a:rPr lang="en-GB" dirty="0"/>
              <a:t>After seeing the stimulus and talking to your group, what research did you look into? What did you find? I don’t need to know exact facts and figures but what stood out to you for inspiration.  </a:t>
            </a:r>
          </a:p>
        </p:txBody>
      </p:sp>
      <p:sp>
        <p:nvSpPr>
          <p:cNvPr id="4" name="Homepage">
            <a:hlinkClick r:id="rId2" action="ppaction://hlinksldjump"/>
          </p:cNvPr>
          <p:cNvSpPr>
            <a:spLocks noEditPoints="1" noChangeArrowheads="1"/>
          </p:cNvSpPr>
          <p:nvPr/>
        </p:nvSpPr>
        <p:spPr bwMode="auto">
          <a:xfrm>
            <a:off x="8100392" y="188641"/>
            <a:ext cx="714003" cy="720079"/>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999 w 21600"/>
              <a:gd name="T15" fmla="*/ 12174 h 21600"/>
              <a:gd name="T16" fmla="*/ 20813 w 21600"/>
              <a:gd name="T17" fmla="*/ 17149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5251" y="7101"/>
                </a:moveTo>
                <a:lnTo>
                  <a:pt x="5251" y="11160"/>
                </a:lnTo>
                <a:lnTo>
                  <a:pt x="16306" y="11160"/>
                </a:lnTo>
                <a:lnTo>
                  <a:pt x="16306" y="7052"/>
                </a:lnTo>
                <a:lnTo>
                  <a:pt x="16901" y="6561"/>
                </a:lnTo>
                <a:lnTo>
                  <a:pt x="15264" y="5236"/>
                </a:lnTo>
                <a:lnTo>
                  <a:pt x="15264" y="1636"/>
                </a:lnTo>
                <a:lnTo>
                  <a:pt x="13478" y="1636"/>
                </a:lnTo>
                <a:lnTo>
                  <a:pt x="13478" y="3698"/>
                </a:lnTo>
                <a:lnTo>
                  <a:pt x="11182" y="1669"/>
                </a:lnTo>
                <a:lnTo>
                  <a:pt x="4847" y="6561"/>
                </a:lnTo>
                <a:lnTo>
                  <a:pt x="5251" y="7101"/>
                </a:lnTo>
                <a:close/>
              </a:path>
              <a:path w="21600" h="21600" extrusionOk="0">
                <a:moveTo>
                  <a:pt x="9396" y="11160"/>
                </a:moveTo>
                <a:lnTo>
                  <a:pt x="9396" y="7772"/>
                </a:lnTo>
                <a:lnTo>
                  <a:pt x="11820" y="7772"/>
                </a:lnTo>
                <a:lnTo>
                  <a:pt x="11820" y="11160"/>
                </a:lnTo>
                <a:lnTo>
                  <a:pt x="9396" y="11160"/>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685333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695</Words>
  <Application>Microsoft Office PowerPoint</Application>
  <PresentationFormat>On-screen Show (4:3)</PresentationFormat>
  <Paragraphs>57</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Component 1- Devising Portfolio</vt:lpstr>
      <vt:lpstr>(AO1) Create and develop ideas to communicate meaning for theatrical performance</vt:lpstr>
      <vt:lpstr>(AO4) Analyse and evaluate own work</vt:lpstr>
      <vt:lpstr>Level of Thinking</vt:lpstr>
      <vt:lpstr>Common Mistakes</vt:lpstr>
      <vt:lpstr>Basic Layout of Portfolio</vt:lpstr>
      <vt:lpstr>Introduction</vt:lpstr>
      <vt:lpstr>First Thoughts</vt:lpstr>
      <vt:lpstr>Initial Research</vt:lpstr>
      <vt:lpstr>Intentions</vt:lpstr>
      <vt:lpstr>Creation and Rehearsal</vt:lpstr>
      <vt:lpstr>What did you Contribute</vt:lpstr>
      <vt:lpstr>Characters</vt:lpstr>
      <vt:lpstr>Final Performance</vt:lpstr>
      <vt:lpstr>Analysis and 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 1- Devising Portfolio</dc:title>
  <dc:creator>serena harrington</dc:creator>
  <cp:lastModifiedBy>Toni-Louise Younger</cp:lastModifiedBy>
  <cp:revision>1</cp:revision>
  <dcterms:created xsi:type="dcterms:W3CDTF">2020-03-26T18:00:43Z</dcterms:created>
  <dcterms:modified xsi:type="dcterms:W3CDTF">2020-04-23T12:52:38Z</dcterms:modified>
</cp:coreProperties>
</file>