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91" r:id="rId5"/>
    <p:sldId id="292" r:id="rId6"/>
    <p:sldId id="293" r:id="rId7"/>
    <p:sldId id="294" r:id="rId8"/>
    <p:sldId id="295" r:id="rId9"/>
    <p:sldId id="296" r:id="rId10"/>
    <p:sldId id="271" r:id="rId11"/>
    <p:sldId id="264" r:id="rId12"/>
    <p:sldId id="262" r:id="rId13"/>
    <p:sldId id="268" r:id="rId14"/>
    <p:sldId id="272" r:id="rId15"/>
    <p:sldId id="265" r:id="rId16"/>
    <p:sldId id="259" r:id="rId17"/>
    <p:sldId id="260" r:id="rId18"/>
    <p:sldId id="261" r:id="rId19"/>
    <p:sldId id="273" r:id="rId20"/>
    <p:sldId id="266" r:id="rId21"/>
    <p:sldId id="289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shley Farrall" initials="AF" lastIdx="1" clrIdx="0">
    <p:extLst>
      <p:ext uri="{19B8F6BF-5375-455C-9EA6-DF929625EA0E}">
        <p15:presenceInfo xmlns:p15="http://schemas.microsoft.com/office/powerpoint/2012/main" userId="018e34ecf472d90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36" d="100"/>
          <a:sy n="36" d="100"/>
        </p:scale>
        <p:origin x="112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0A7A33-9C04-44A8-811E-F0A93DE131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33454" y="567930"/>
            <a:ext cx="7439891" cy="1122073"/>
          </a:xfrm>
        </p:spPr>
        <p:txBody>
          <a:bodyPr anchor="b"/>
          <a:lstStyle>
            <a:lvl1pPr algn="ctr">
              <a:defRPr sz="6000"/>
            </a:lvl1pPr>
          </a:lstStyle>
          <a:p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F32A309-83E5-4FB7-A325-92EA955785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1960239"/>
            <a:ext cx="5257800" cy="3941798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68533E-7534-4DA7-8769-F9F0A18A2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F5C3C-D8B5-492A-B082-A1664EDED7FD}" type="datetimeFigureOut">
              <a:rPr lang="en-GB" smtClean="0"/>
              <a:t>10/06/2020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0141F0-F3B6-4477-8493-C07ADCC79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46EC84-D3AE-4A55-88A6-0D803CACE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ED558-2991-4A47-B0BC-CC90F4D5846C}" type="slidenum">
              <a:rPr lang="en-GB" smtClean="0"/>
              <a:t>‹#›</a:t>
            </a:fld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A97B13E-FFA2-4C7F-9865-EA6F6D685840}"/>
              </a:ext>
            </a:extLst>
          </p:cNvPr>
          <p:cNvSpPr/>
          <p:nvPr userDrawn="1"/>
        </p:nvSpPr>
        <p:spPr>
          <a:xfrm>
            <a:off x="166255" y="124691"/>
            <a:ext cx="11887200" cy="6608618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54471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DB3147-DC8D-41DD-BA60-27097FC5F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F5C3C-D8B5-492A-B082-A1664EDED7FD}" type="datetimeFigureOut">
              <a:rPr lang="en-GB" smtClean="0"/>
              <a:t>10/06/2020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6DD4E56-E738-472B-AABA-8A9C4EFB1B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E53CB7-67DE-4A5D-BB49-9443A4193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ED558-2991-4A47-B0BC-CC90F4D584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9482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0FF006-4BE2-4DEF-86E7-C35E125FA3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BFBDAA-0FEC-42CD-985C-D00350A2AF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0BD69C-7FA2-4B62-811A-5735E932FF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E76846-9A39-4803-9ADB-834444926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F5C3C-D8B5-492A-B082-A1664EDED7FD}" type="datetimeFigureOut">
              <a:rPr lang="en-GB" smtClean="0"/>
              <a:t>10/06/2020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DA9737-3EE8-4375-B892-F281E21752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7CD9A2-058F-405B-90B1-A47DFE8A12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ED558-2991-4A47-B0BC-CC90F4D584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24777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61A41B-2212-40B5-8097-26FEEDE69B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6CCC01B-7BF7-4CC8-92F5-09A8E863E5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5A52C9-E492-4A0D-9BCF-1A1C5500D0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B398FF-2190-47D9-BE0F-C0F535A4B2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F5C3C-D8B5-492A-B082-A1664EDED7FD}" type="datetimeFigureOut">
              <a:rPr lang="en-GB" smtClean="0"/>
              <a:t>10/06/2020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48BA3A-BD7B-442F-8FDF-1995D94E04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202FC5-5333-494F-A588-6011E69A1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ED558-2991-4A47-B0BC-CC90F4D584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15784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337A45-CB14-413F-9CD3-6705767067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9E05ABB-D1E8-4B4E-B0EF-A1CC4D3BC8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8DFAF1-5A56-4E2E-BA44-A70154E025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F5C3C-D8B5-492A-B082-A1664EDED7FD}" type="datetimeFigureOut">
              <a:rPr lang="en-GB" smtClean="0"/>
              <a:t>10/06/2020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5F87E9-1D6F-42A7-8294-D0B74D016E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D9E115-9BD7-4514-99E7-5404D09A48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ED558-2991-4A47-B0BC-CC90F4D584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79004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C38231C-FE12-477B-8E6A-26ADD6E3858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E56129-A31E-4595-AE5F-8D157C7AEF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ECA352-418B-4E0C-866B-F5EF218D1D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F5C3C-D8B5-492A-B082-A1664EDED7FD}" type="datetimeFigureOut">
              <a:rPr lang="en-GB" smtClean="0"/>
              <a:t>10/06/2020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180F53-4FF7-4B57-AD4D-41F358AEFB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4EB581-A565-4CD5-A663-09D98FFD5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ED558-2991-4A47-B0BC-CC90F4D584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79582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68533E-7534-4DA7-8769-F9F0A18A2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F5C3C-D8B5-492A-B082-A1664EDED7FD}" type="datetimeFigureOut">
              <a:rPr lang="en-GB" smtClean="0"/>
              <a:t>10/06/2020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0141F0-F3B6-4477-8493-C07ADCC79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46EC84-D3AE-4A55-88A6-0D803CACE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ED558-2991-4A47-B0BC-CC90F4D5846C}" type="slidenum">
              <a:rPr lang="en-GB" smtClean="0"/>
              <a:t>‹#›</a:t>
            </a:fld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A97B13E-FFA2-4C7F-9865-EA6F6D685840}"/>
              </a:ext>
            </a:extLst>
          </p:cNvPr>
          <p:cNvSpPr/>
          <p:nvPr userDrawn="1"/>
        </p:nvSpPr>
        <p:spPr>
          <a:xfrm>
            <a:off x="166255" y="124691"/>
            <a:ext cx="11887200" cy="6608618"/>
          </a:xfrm>
          <a:prstGeom prst="rect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D65F4AB-A065-474A-BF40-DEFAA2D0AF3F}"/>
              </a:ext>
            </a:extLst>
          </p:cNvPr>
          <p:cNvSpPr txBox="1">
            <a:spLocks/>
          </p:cNvSpPr>
          <p:nvPr userDrawn="1"/>
        </p:nvSpPr>
        <p:spPr>
          <a:xfrm>
            <a:off x="4433454" y="567930"/>
            <a:ext cx="7439891" cy="112207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71C9CD31-8C90-45F6-A322-DB0F5E0459D7}"/>
              </a:ext>
            </a:extLst>
          </p:cNvPr>
          <p:cNvSpPr txBox="1">
            <a:spLocks/>
          </p:cNvSpPr>
          <p:nvPr userDrawn="1"/>
        </p:nvSpPr>
        <p:spPr>
          <a:xfrm>
            <a:off x="838200" y="1960239"/>
            <a:ext cx="5257800" cy="39417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09811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68533E-7534-4DA7-8769-F9F0A18A2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F5C3C-D8B5-492A-B082-A1664EDED7FD}" type="datetimeFigureOut">
              <a:rPr lang="en-GB" smtClean="0"/>
              <a:t>10/06/2020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0141F0-F3B6-4477-8493-C07ADCC79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46EC84-D3AE-4A55-88A6-0D803CACE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ED558-2991-4A47-B0BC-CC90F4D5846C}" type="slidenum">
              <a:rPr lang="en-GB" smtClean="0"/>
              <a:t>‹#›</a:t>
            </a:fld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A97B13E-FFA2-4C7F-9865-EA6F6D685840}"/>
              </a:ext>
            </a:extLst>
          </p:cNvPr>
          <p:cNvSpPr/>
          <p:nvPr userDrawn="1"/>
        </p:nvSpPr>
        <p:spPr>
          <a:xfrm>
            <a:off x="166255" y="124691"/>
            <a:ext cx="11887200" cy="6608618"/>
          </a:xfrm>
          <a:prstGeom prst="rect">
            <a:avLst/>
          </a:prstGeom>
          <a:noFill/>
          <a:ln w="762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AF0006A-3E13-4404-8947-DA53D86BAA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33454" y="567930"/>
            <a:ext cx="7439891" cy="1122073"/>
          </a:xfrm>
        </p:spPr>
        <p:txBody>
          <a:bodyPr anchor="b"/>
          <a:lstStyle>
            <a:lvl1pPr algn="ctr">
              <a:defRPr sz="6000"/>
            </a:lvl1pPr>
          </a:lstStyle>
          <a:p>
            <a:endParaRPr lang="en-GB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78970146-7823-48C4-A841-24BAAD9931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1960239"/>
            <a:ext cx="5257800" cy="3941798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53917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68533E-7534-4DA7-8769-F9F0A18A2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F5C3C-D8B5-492A-B082-A1664EDED7FD}" type="datetimeFigureOut">
              <a:rPr lang="en-GB" smtClean="0"/>
              <a:t>10/06/2020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0141F0-F3B6-4477-8493-C07ADCC79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46EC84-D3AE-4A55-88A6-0D803CACE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ED558-2991-4A47-B0BC-CC90F4D5846C}" type="slidenum">
              <a:rPr lang="en-GB" smtClean="0"/>
              <a:t>‹#›</a:t>
            </a:fld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A97B13E-FFA2-4C7F-9865-EA6F6D685840}"/>
              </a:ext>
            </a:extLst>
          </p:cNvPr>
          <p:cNvSpPr/>
          <p:nvPr userDrawn="1"/>
        </p:nvSpPr>
        <p:spPr>
          <a:xfrm>
            <a:off x="166255" y="124691"/>
            <a:ext cx="11887200" cy="6608618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BD1EA5E-B1AB-4679-BE27-76AC59F6BD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33454" y="567930"/>
            <a:ext cx="7439891" cy="1122073"/>
          </a:xfrm>
        </p:spPr>
        <p:txBody>
          <a:bodyPr anchor="b"/>
          <a:lstStyle>
            <a:lvl1pPr algn="ctr">
              <a:defRPr sz="6000"/>
            </a:lvl1pPr>
          </a:lstStyle>
          <a:p>
            <a:endParaRPr lang="en-GB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94C1E20C-D33D-4297-9AAB-CCA80297A6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1960239"/>
            <a:ext cx="5257800" cy="3941798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31027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F4413D-24B6-4341-AFF8-FE999EE1E5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A7D98C-F30F-4E40-88B6-3B360F2A58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07C50D-A03C-43F5-8855-2B41C0FB0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F5C3C-D8B5-492A-B082-A1664EDED7FD}" type="datetimeFigureOut">
              <a:rPr lang="en-GB" smtClean="0"/>
              <a:t>10/06/2020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256606-9A1C-45F0-BE23-A7840DB912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BFBF15-033B-4F82-B068-810781A76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ED558-2991-4A47-B0BC-CC90F4D584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272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92796F-FFD4-4EA6-9C3E-9039769BC6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D227A3-11E0-4844-BCBE-E20FE54A49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0BE121-50CB-4C3A-9D6F-C221869FAD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F5C3C-D8B5-492A-B082-A1664EDED7FD}" type="datetimeFigureOut">
              <a:rPr lang="en-GB" smtClean="0"/>
              <a:t>10/06/2020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37CF1F-27EF-4699-8551-2093C36D99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47440D-4361-4E76-B2DB-CED63493EF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ED558-2991-4A47-B0BC-CC90F4D584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4824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5D7D2A-118D-4FF9-8625-B81A87FBF1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0BF1D5-4975-411C-ABD2-4E0B3B7727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21BC2E-D3B3-4ADA-AE0F-97BCBA7A59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1E8F2B-5DA9-4E9B-B391-1DF743F70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F5C3C-D8B5-492A-B082-A1664EDED7FD}" type="datetimeFigureOut">
              <a:rPr lang="en-GB" smtClean="0"/>
              <a:t>10/06/2020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294D22-63F0-4F8C-8D21-F72AF97497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A04DE3-F059-4DBF-9589-2D5A28B15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ED558-2991-4A47-B0BC-CC90F4D584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10157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C03766-09FD-42B9-AD10-81563218C1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628C56-2994-441D-BA40-A59D1AC698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EDD0AA-67D7-4D66-A667-D8E8DFE9A7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1E03A84-B3F5-45C0-83E7-E5A59BC633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D932535-D78F-4266-88CB-69EC649D59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563ACEF-65AD-45C9-8E1F-61F0D2EC77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F5C3C-D8B5-492A-B082-A1664EDED7FD}" type="datetimeFigureOut">
              <a:rPr lang="en-GB" smtClean="0"/>
              <a:t>10/06/2020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2D0BB3-3A08-46C9-8494-519D7E63CE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07CCE80-67A8-4148-A0C8-B012756581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ED558-2991-4A47-B0BC-CC90F4D584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09389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166A60-A0E6-46BC-B385-8272CF06A5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0E4CBEE-FAAE-4340-89A5-DEDFFF83E3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F5C3C-D8B5-492A-B082-A1664EDED7FD}" type="datetimeFigureOut">
              <a:rPr lang="en-GB" smtClean="0"/>
              <a:t>10/06/2020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705C40-476B-459A-8AE9-835973603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B4D767-090A-4FA2-84AF-46AF54313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ED558-2991-4A47-B0BC-CC90F4D584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64354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D76B753-2C8E-45D8-9309-D265F0A8CF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B08D14-0231-4B4C-AD2E-F170A457B3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729AC0-6EFE-4934-8067-6CF84E2A3D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FF5C3C-D8B5-492A-B082-A1664EDED7FD}" type="datetimeFigureOut">
              <a:rPr lang="en-GB" smtClean="0"/>
              <a:t>10/06/2020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4BBFC0-7B29-42C0-90F2-A2D3EF6099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FC2C06-9489-4DEC-9303-CA19D64BD6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EED558-2991-4A47-B0BC-CC90F4D584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7542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2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.jpe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8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.png"/><Relationship Id="rId7" Type="http://schemas.openxmlformats.org/officeDocument/2006/relationships/image" Target="../media/image2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jpeg"/><Relationship Id="rId11" Type="http://schemas.openxmlformats.org/officeDocument/2006/relationships/image" Target="../media/image1.jpeg"/><Relationship Id="rId5" Type="http://schemas.openxmlformats.org/officeDocument/2006/relationships/image" Target="../media/image11.png"/><Relationship Id="rId10" Type="http://schemas.openxmlformats.org/officeDocument/2006/relationships/image" Target="../media/image31.png"/><Relationship Id="rId4" Type="http://schemas.openxmlformats.org/officeDocument/2006/relationships/image" Target="../media/image3.png"/><Relationship Id="rId9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.png"/><Relationship Id="rId7" Type="http://schemas.openxmlformats.org/officeDocument/2006/relationships/image" Target="../media/image1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.jpeg"/><Relationship Id="rId11" Type="http://schemas.openxmlformats.org/officeDocument/2006/relationships/image" Target="../media/image34.png"/><Relationship Id="rId5" Type="http://schemas.openxmlformats.org/officeDocument/2006/relationships/image" Target="../media/image18.png"/><Relationship Id="rId10" Type="http://schemas.openxmlformats.org/officeDocument/2006/relationships/image" Target="../media/image15.jpeg"/><Relationship Id="rId4" Type="http://schemas.openxmlformats.org/officeDocument/2006/relationships/image" Target="../media/image3.png"/><Relationship Id="rId9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13" Type="http://schemas.openxmlformats.org/officeDocument/2006/relationships/image" Target="../media/image41.jpeg"/><Relationship Id="rId3" Type="http://schemas.openxmlformats.org/officeDocument/2006/relationships/image" Target="../media/image2.png"/><Relationship Id="rId7" Type="http://schemas.openxmlformats.org/officeDocument/2006/relationships/image" Target="../media/image36.jpeg"/><Relationship Id="rId12" Type="http://schemas.openxmlformats.org/officeDocument/2006/relationships/image" Target="../media/image4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png"/><Relationship Id="rId11" Type="http://schemas.openxmlformats.org/officeDocument/2006/relationships/image" Target="../media/image16.jpeg"/><Relationship Id="rId5" Type="http://schemas.openxmlformats.org/officeDocument/2006/relationships/image" Target="../media/image35.jpeg"/><Relationship Id="rId15" Type="http://schemas.openxmlformats.org/officeDocument/2006/relationships/image" Target="../media/image1.jpeg"/><Relationship Id="rId10" Type="http://schemas.openxmlformats.org/officeDocument/2006/relationships/image" Target="../media/image39.jpeg"/><Relationship Id="rId4" Type="http://schemas.openxmlformats.org/officeDocument/2006/relationships/image" Target="../media/image3.png"/><Relationship Id="rId9" Type="http://schemas.openxmlformats.org/officeDocument/2006/relationships/image" Target="../media/image38.jpeg"/><Relationship Id="rId14" Type="http://schemas.openxmlformats.org/officeDocument/2006/relationships/image" Target="../media/image4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3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2.png"/><Relationship Id="rId7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g"/><Relationship Id="rId4" Type="http://schemas.openxmlformats.org/officeDocument/2006/relationships/image" Target="../media/image3.png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0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7.jp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2.png"/><Relationship Id="rId7" Type="http://schemas.openxmlformats.org/officeDocument/2006/relationships/image" Target="../media/image1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11" Type="http://schemas.openxmlformats.org/officeDocument/2006/relationships/image" Target="../media/image18.pn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3.png"/><Relationship Id="rId9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4.png"/><Relationship Id="rId7" Type="http://schemas.openxmlformats.org/officeDocument/2006/relationships/image" Target="../media/image1.jpeg"/><Relationship Id="rId12" Type="http://schemas.openxmlformats.org/officeDocument/2006/relationships/image" Target="../media/image25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4.jpeg"/><Relationship Id="rId5" Type="http://schemas.openxmlformats.org/officeDocument/2006/relationships/image" Target="../media/image3.png"/><Relationship Id="rId10" Type="http://schemas.openxmlformats.org/officeDocument/2006/relationships/image" Target="../media/image23.png"/><Relationship Id="rId4" Type="http://schemas.openxmlformats.org/officeDocument/2006/relationships/image" Target="../media/image2.png"/><Relationship Id="rId9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artoon Monster Vector Vector Art &amp; Graphics | freevector.com">
            <a:extLst>
              <a:ext uri="{FF2B5EF4-FFF2-40B4-BE49-F238E27FC236}">
                <a16:creationId xmlns:a16="http://schemas.microsoft.com/office/drawing/2014/main" id="{584DB1F9-C808-4410-97AA-1EDFCD114F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2" t="8000" r="69147" b="55077"/>
          <a:stretch/>
        </p:blipFill>
        <p:spPr bwMode="auto">
          <a:xfrm>
            <a:off x="9694984" y="56256"/>
            <a:ext cx="2405576" cy="2532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93E2B0C-1411-4575-88D2-1A190219B0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3185" y="2495098"/>
            <a:ext cx="9725972" cy="16557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9BC58B0-9BBB-461E-AE7B-276E240D2AA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287707">
            <a:off x="394197" y="4609181"/>
            <a:ext cx="11403606" cy="180258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2643BE5-CCD0-49D2-B9F1-0B61684E729F}"/>
              </a:ext>
            </a:extLst>
          </p:cNvPr>
          <p:cNvSpPr/>
          <p:nvPr/>
        </p:nvSpPr>
        <p:spPr>
          <a:xfrm rot="21217430">
            <a:off x="465133" y="532130"/>
            <a:ext cx="4435202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00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howcard Gothic" panose="04020904020102020604" pitchFamily="82" charset="0"/>
              </a:rPr>
              <a:t>KS3 DT</a:t>
            </a:r>
          </a:p>
        </p:txBody>
      </p:sp>
    </p:spTree>
    <p:extLst>
      <p:ext uri="{BB962C8B-B14F-4D97-AF65-F5344CB8AC3E}">
        <p14:creationId xmlns:p14="http://schemas.microsoft.com/office/powerpoint/2010/main" val="3178088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7F2C33-F97B-4212-A151-191863A7ABA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29998" y="237565"/>
            <a:ext cx="11532003" cy="635083"/>
          </a:xfrm>
        </p:spPr>
        <p:txBody>
          <a:bodyPr>
            <a:noAutofit/>
          </a:bodyPr>
          <a:lstStyle/>
          <a:p>
            <a:r>
              <a:rPr lang="en-GB" sz="6000" dirty="0">
                <a:solidFill>
                  <a:srgbClr val="0070C0"/>
                </a:solidFill>
                <a:latin typeface="AR DARLING" panose="02000000000000000000" pitchFamily="2" charset="0"/>
              </a:rPr>
              <a:t>Design criteria</a:t>
            </a:r>
          </a:p>
        </p:txBody>
      </p:sp>
      <p:pic>
        <p:nvPicPr>
          <p:cNvPr id="8" name="Picture 7" descr="A picture containing screenshot&#10;&#10;Description automatically generated">
            <a:extLst>
              <a:ext uri="{FF2B5EF4-FFF2-40B4-BE49-F238E27FC236}">
                <a16:creationId xmlns:a16="http://schemas.microsoft.com/office/drawing/2014/main" id="{BF34C46C-1B63-46FD-A899-297D50ED7D6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4" t="18244" r="50000" b="17369"/>
          <a:stretch/>
        </p:blipFill>
        <p:spPr>
          <a:xfrm>
            <a:off x="10013506" y="1475444"/>
            <a:ext cx="1980778" cy="1527122"/>
          </a:xfrm>
          <a:prstGeom prst="rect">
            <a:avLst/>
          </a:prstGeom>
        </p:spPr>
      </p:pic>
      <p:pic>
        <p:nvPicPr>
          <p:cNvPr id="14" name="Picture 13" descr="A picture containing screenshot&#10;&#10;Description automatically generated">
            <a:extLst>
              <a:ext uri="{FF2B5EF4-FFF2-40B4-BE49-F238E27FC236}">
                <a16:creationId xmlns:a16="http://schemas.microsoft.com/office/drawing/2014/main" id="{31FCFDA6-91CD-4F40-86EB-7AD4CFA3B7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8300" r="2924" b="17313"/>
          <a:stretch/>
        </p:blipFill>
        <p:spPr>
          <a:xfrm>
            <a:off x="9992618" y="4938264"/>
            <a:ext cx="1980780" cy="1527123"/>
          </a:xfrm>
          <a:prstGeom prst="rect">
            <a:avLst/>
          </a:prstGeom>
        </p:spPr>
      </p:pic>
      <p:pic>
        <p:nvPicPr>
          <p:cNvPr id="11" name="Picture 10" descr="A bunch of items that are on display&#10;&#10;Description automatically generated">
            <a:extLst>
              <a:ext uri="{FF2B5EF4-FFF2-40B4-BE49-F238E27FC236}">
                <a16:creationId xmlns:a16="http://schemas.microsoft.com/office/drawing/2014/main" id="{756957EC-7888-44BF-8310-6C4DB970DF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3506" y="3243288"/>
            <a:ext cx="1939005" cy="1454254"/>
          </a:xfrm>
          <a:prstGeom prst="rect">
            <a:avLst/>
          </a:prstGeom>
        </p:spPr>
      </p:pic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6D0D8536-C31C-4415-A048-71849BAB4F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0740341"/>
              </p:ext>
            </p:extLst>
          </p:nvPr>
        </p:nvGraphicFramePr>
        <p:xfrm>
          <a:off x="403102" y="890932"/>
          <a:ext cx="9509639" cy="57394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4325">
                  <a:extLst>
                    <a:ext uri="{9D8B030D-6E8A-4147-A177-3AD203B41FA5}">
                      <a16:colId xmlns:a16="http://schemas.microsoft.com/office/drawing/2014/main" val="1695804766"/>
                    </a:ext>
                  </a:extLst>
                </a:gridCol>
                <a:gridCol w="2816287">
                  <a:extLst>
                    <a:ext uri="{9D8B030D-6E8A-4147-A177-3AD203B41FA5}">
                      <a16:colId xmlns:a16="http://schemas.microsoft.com/office/drawing/2014/main" val="1596661553"/>
                    </a:ext>
                  </a:extLst>
                </a:gridCol>
                <a:gridCol w="2627086">
                  <a:extLst>
                    <a:ext uri="{9D8B030D-6E8A-4147-A177-3AD203B41FA5}">
                      <a16:colId xmlns:a16="http://schemas.microsoft.com/office/drawing/2014/main" val="3432601644"/>
                    </a:ext>
                  </a:extLst>
                </a:gridCol>
                <a:gridCol w="3511941">
                  <a:extLst>
                    <a:ext uri="{9D8B030D-6E8A-4147-A177-3AD203B41FA5}">
                      <a16:colId xmlns:a16="http://schemas.microsoft.com/office/drawing/2014/main" val="3125900605"/>
                    </a:ext>
                  </a:extLst>
                </a:gridCol>
              </a:tblGrid>
              <a:tr h="321581">
                <a:tc gridSpan="4"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Area 2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</a:rPr>
                        <a:t> – Success criteria for designing</a:t>
                      </a:r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25" marR="91425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9252019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 marL="91425" marR="91425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tx1"/>
                          </a:solidFill>
                        </a:rPr>
                        <a:t>Specification</a:t>
                      </a:r>
                    </a:p>
                  </a:txBody>
                  <a:tcPr marL="91425" marR="91425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tx1"/>
                          </a:solidFill>
                        </a:rPr>
                        <a:t>Mood board</a:t>
                      </a:r>
                    </a:p>
                  </a:txBody>
                  <a:tcPr marL="91425" marR="91425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tx1"/>
                          </a:solidFill>
                        </a:rPr>
                        <a:t>Design ideas</a:t>
                      </a:r>
                    </a:p>
                  </a:txBody>
                  <a:tcPr marL="91425" marR="91425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289103"/>
                  </a:ext>
                </a:extLst>
              </a:tr>
              <a:tr h="1557126">
                <a:tc>
                  <a:txBody>
                    <a:bodyPr/>
                    <a:lstStyle/>
                    <a:p>
                      <a:r>
                        <a:rPr lang="en-US" sz="4000" dirty="0"/>
                        <a:t>4</a:t>
                      </a:r>
                      <a:endParaRPr lang="en-GB" sz="4000" dirty="0"/>
                    </a:p>
                  </a:txBody>
                  <a:tcPr marL="91425" marR="91425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You have produced a set of Design Criteria with at least </a:t>
                      </a:r>
                      <a:r>
                        <a:rPr lang="en-US" sz="1400" b="1" i="0" u="none" strike="noStrike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eight key points </a:t>
                      </a:r>
                      <a:r>
                        <a:rPr lang="en-US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which include the most important </a:t>
                      </a:r>
                      <a:r>
                        <a:rPr lang="en-US" sz="14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functional requirements </a:t>
                      </a:r>
                      <a:r>
                        <a:rPr lang="en-US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for your final product with an </a:t>
                      </a:r>
                      <a:r>
                        <a:rPr lang="en-US" sz="1400" b="1" i="0" u="none" strike="noStrike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explanation</a:t>
                      </a:r>
                      <a:r>
                        <a:rPr lang="en-US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as to why they are </a:t>
                      </a:r>
                      <a:r>
                        <a:rPr lang="en-GB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important.</a:t>
                      </a:r>
                      <a:endParaRPr lang="en-GB" sz="1400" dirty="0"/>
                    </a:p>
                  </a:txBody>
                  <a:tcPr marL="91425" marR="91425" marT="45690" marB="4569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</a:rPr>
                        <a:t>You have produce a mood board with a </a:t>
                      </a:r>
                      <a:r>
                        <a:rPr lang="en-GB" sz="1400" b="1" dirty="0">
                          <a:solidFill>
                            <a:schemeClr val="tx1"/>
                          </a:solidFill>
                        </a:rPr>
                        <a:t>wide range of images</a:t>
                      </a:r>
                      <a:r>
                        <a:rPr lang="en-GB" sz="1400" dirty="0">
                          <a:solidFill>
                            <a:schemeClr val="tx1"/>
                          </a:solidFill>
                        </a:rPr>
                        <a:t>. You have </a:t>
                      </a:r>
                      <a:r>
                        <a:rPr lang="en-GB" sz="1400" b="1" dirty="0">
                          <a:solidFill>
                            <a:schemeClr val="tx1"/>
                          </a:solidFill>
                        </a:rPr>
                        <a:t>added key words </a:t>
                      </a:r>
                      <a:r>
                        <a:rPr lang="en-GB" sz="1400" dirty="0">
                          <a:solidFill>
                            <a:schemeClr val="tx1"/>
                          </a:solidFill>
                        </a:rPr>
                        <a:t>to your mood board. You have taken </a:t>
                      </a:r>
                      <a:r>
                        <a:rPr lang="en-GB" sz="1400" b="1" dirty="0">
                          <a:solidFill>
                            <a:schemeClr val="tx1"/>
                          </a:solidFill>
                        </a:rPr>
                        <a:t>consideration to presentation. </a:t>
                      </a:r>
                    </a:p>
                    <a:p>
                      <a:endParaRPr lang="en-GB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25" marR="91425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chemeClr val="tx1"/>
                          </a:solidFill>
                        </a:rPr>
                        <a:t>You have produced a </a:t>
                      </a:r>
                      <a:r>
                        <a:rPr lang="en-GB" sz="1400" b="1" dirty="0">
                          <a:solidFill>
                            <a:schemeClr val="tx1"/>
                          </a:solidFill>
                        </a:rPr>
                        <a:t>variety of designs ideas</a:t>
                      </a:r>
                      <a:r>
                        <a:rPr lang="en-GB" sz="1400" dirty="0">
                          <a:solidFill>
                            <a:schemeClr val="tx1"/>
                          </a:solidFill>
                        </a:rPr>
                        <a:t>, one( or more) of which has been developed into a viable solution including details relating to how it will be </a:t>
                      </a:r>
                      <a:r>
                        <a:rPr lang="en-GB" sz="1400" b="1" dirty="0">
                          <a:solidFill>
                            <a:schemeClr val="tx1"/>
                          </a:solidFill>
                        </a:rPr>
                        <a:t>made / your materials selection</a:t>
                      </a:r>
                      <a:r>
                        <a:rPr lang="en-GB" sz="1400" dirty="0">
                          <a:solidFill>
                            <a:schemeClr val="tx1"/>
                          </a:solidFill>
                        </a:rPr>
                        <a:t>.  You have used </a:t>
                      </a:r>
                      <a:r>
                        <a:rPr lang="en-GB" sz="1400" b="1" dirty="0">
                          <a:solidFill>
                            <a:schemeClr val="tx1"/>
                          </a:solidFill>
                        </a:rPr>
                        <a:t>3D drawing techniques</a:t>
                      </a:r>
                      <a:r>
                        <a:rPr lang="en-GB" sz="1400" dirty="0">
                          <a:solidFill>
                            <a:schemeClr val="tx1"/>
                          </a:solidFill>
                        </a:rPr>
                        <a:t> such as isometric projection to generate your ideas.  You drawings have been </a:t>
                      </a:r>
                      <a:r>
                        <a:rPr lang="en-GB" sz="1400" b="1" dirty="0">
                          <a:solidFill>
                            <a:schemeClr val="tx1"/>
                          </a:solidFill>
                        </a:rPr>
                        <a:t>rendered using pencil. </a:t>
                      </a:r>
                    </a:p>
                  </a:txBody>
                  <a:tcPr marL="91425" marR="91425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7457922"/>
                  </a:ext>
                </a:extLst>
              </a:tr>
              <a:tr h="964743">
                <a:tc>
                  <a:txBody>
                    <a:bodyPr/>
                    <a:lstStyle/>
                    <a:p>
                      <a:r>
                        <a:rPr lang="en-US" sz="4000" dirty="0"/>
                        <a:t>3</a:t>
                      </a:r>
                      <a:endParaRPr lang="en-GB" sz="4000" dirty="0"/>
                    </a:p>
                  </a:txBody>
                  <a:tcPr marL="91425" marR="91425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You have produced a simple set of Design Criteria with at least </a:t>
                      </a:r>
                      <a:r>
                        <a:rPr lang="en-US" sz="1400" b="1" i="0" u="none" strike="noStrike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six key points</a:t>
                      </a:r>
                      <a:r>
                        <a:rPr lang="en-US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which include the most important </a:t>
                      </a:r>
                      <a:r>
                        <a:rPr lang="en-US" sz="14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functional requirements </a:t>
                      </a:r>
                      <a:r>
                        <a:rPr lang="en-US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(i.e. what it needs to do) of your final product.</a:t>
                      </a:r>
                      <a:endParaRPr lang="en-GB" sz="1400" dirty="0"/>
                    </a:p>
                  </a:txBody>
                  <a:tcPr marL="91425" marR="91425" marT="45690" marB="4569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chemeClr val="tx1"/>
                          </a:solidFill>
                        </a:rPr>
                        <a:t>You have produce a mood board with </a:t>
                      </a:r>
                      <a:r>
                        <a:rPr lang="en-GB" sz="1400" b="1" dirty="0">
                          <a:solidFill>
                            <a:schemeClr val="tx1"/>
                          </a:solidFill>
                        </a:rPr>
                        <a:t>8 images. </a:t>
                      </a:r>
                      <a:r>
                        <a:rPr lang="en-GB" sz="1400" dirty="0">
                          <a:solidFill>
                            <a:schemeClr val="tx1"/>
                          </a:solidFill>
                        </a:rPr>
                        <a:t>You have add </a:t>
                      </a:r>
                      <a:r>
                        <a:rPr lang="en-GB" sz="1400" b="1" dirty="0">
                          <a:solidFill>
                            <a:schemeClr val="tx1"/>
                          </a:solidFill>
                        </a:rPr>
                        <a:t>some key words </a:t>
                      </a:r>
                      <a:r>
                        <a:rPr lang="en-GB" sz="1400" dirty="0">
                          <a:solidFill>
                            <a:schemeClr val="tx1"/>
                          </a:solidFill>
                        </a:rPr>
                        <a:t>to your mood board. You have taken </a:t>
                      </a:r>
                      <a:r>
                        <a:rPr lang="en-GB" sz="1400" b="1" dirty="0">
                          <a:solidFill>
                            <a:schemeClr val="tx1"/>
                          </a:solidFill>
                        </a:rPr>
                        <a:t>some consideration </a:t>
                      </a:r>
                      <a:r>
                        <a:rPr lang="en-GB" sz="1400" dirty="0">
                          <a:solidFill>
                            <a:schemeClr val="tx1"/>
                          </a:solidFill>
                        </a:rPr>
                        <a:t>to presentation. </a:t>
                      </a:r>
                    </a:p>
                  </a:txBody>
                  <a:tcPr marL="91425" marR="91425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chemeClr val="tx1"/>
                          </a:solidFill>
                        </a:rPr>
                        <a:t>You have produced several designs but they </a:t>
                      </a:r>
                      <a:r>
                        <a:rPr lang="en-GB" sz="1400" b="1" dirty="0">
                          <a:solidFill>
                            <a:schemeClr val="tx1"/>
                          </a:solidFill>
                        </a:rPr>
                        <a:t>lack variety</a:t>
                      </a:r>
                      <a:r>
                        <a:rPr lang="en-GB" sz="1400" dirty="0">
                          <a:solidFill>
                            <a:schemeClr val="tx1"/>
                          </a:solidFill>
                        </a:rPr>
                        <a:t>.  You have used appropriate </a:t>
                      </a:r>
                      <a:r>
                        <a:rPr lang="en-GB" sz="1400" b="1" dirty="0">
                          <a:solidFill>
                            <a:schemeClr val="tx1"/>
                          </a:solidFill>
                        </a:rPr>
                        <a:t>(3D) drawing </a:t>
                      </a:r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techniques</a:t>
                      </a:r>
                      <a:r>
                        <a:rPr lang="en-GB" sz="1400" dirty="0">
                          <a:solidFill>
                            <a:schemeClr val="tx1"/>
                          </a:solidFill>
                        </a:rPr>
                        <a:t> and </a:t>
                      </a:r>
                      <a:r>
                        <a:rPr lang="en-GB" sz="1400" b="1" dirty="0">
                          <a:solidFill>
                            <a:schemeClr val="tx1"/>
                          </a:solidFill>
                        </a:rPr>
                        <a:t>applied some colour </a:t>
                      </a:r>
                      <a:r>
                        <a:rPr lang="en-GB" sz="1400" dirty="0">
                          <a:solidFill>
                            <a:schemeClr val="tx1"/>
                          </a:solidFill>
                        </a:rPr>
                        <a:t>to them.  You have added some </a:t>
                      </a:r>
                      <a:r>
                        <a:rPr lang="en-GB" sz="1400" b="1" dirty="0">
                          <a:solidFill>
                            <a:schemeClr val="tx1"/>
                          </a:solidFill>
                        </a:rPr>
                        <a:t>basic annotations</a:t>
                      </a:r>
                      <a:r>
                        <a:rPr lang="en-GB" sz="1400" dirty="0">
                          <a:solidFill>
                            <a:schemeClr val="tx1"/>
                          </a:solidFill>
                        </a:rPr>
                        <a:t> to your drawings.</a:t>
                      </a:r>
                    </a:p>
                  </a:txBody>
                  <a:tcPr marL="91425" marR="91425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2333048"/>
                  </a:ext>
                </a:extLst>
              </a:tr>
              <a:tr h="964743">
                <a:tc>
                  <a:txBody>
                    <a:bodyPr/>
                    <a:lstStyle/>
                    <a:p>
                      <a:r>
                        <a:rPr lang="en-US" sz="4000" dirty="0"/>
                        <a:t>2</a:t>
                      </a:r>
                      <a:endParaRPr lang="en-GB" sz="4000" dirty="0"/>
                    </a:p>
                  </a:txBody>
                  <a:tcPr marL="91425" marR="91425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You have produced a </a:t>
                      </a:r>
                      <a:r>
                        <a:rPr lang="en-US" sz="1400" b="1" i="0" u="none" strike="noStrike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basic set</a:t>
                      </a:r>
                      <a:r>
                        <a:rPr lang="en-US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of Design Criteria for your product with at least </a:t>
                      </a:r>
                      <a:r>
                        <a:rPr lang="en-US" sz="1400" b="1" i="0" u="none" strike="noStrike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four key points</a:t>
                      </a:r>
                      <a:endParaRPr lang="en-GB" sz="14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25" marR="91425" marT="45690" marB="4569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 You have produced a </a:t>
                      </a:r>
                      <a:r>
                        <a:rPr lang="en-GB" sz="1400" b="1" dirty="0">
                          <a:solidFill>
                            <a:schemeClr val="tx1"/>
                          </a:solidFill>
                        </a:rPr>
                        <a:t>basic</a:t>
                      </a:r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 mood board but </a:t>
                      </a:r>
                      <a:r>
                        <a:rPr lang="en-GB" sz="1400" b="1" dirty="0">
                          <a:solidFill>
                            <a:schemeClr val="tx1"/>
                          </a:solidFill>
                        </a:rPr>
                        <a:t>lacks variety </a:t>
                      </a:r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and </a:t>
                      </a:r>
                      <a:r>
                        <a:rPr lang="en-GB" sz="1400" b="1" dirty="0">
                          <a:solidFill>
                            <a:schemeClr val="tx1"/>
                          </a:solidFill>
                        </a:rPr>
                        <a:t>imagination. </a:t>
                      </a:r>
                    </a:p>
                  </a:txBody>
                  <a:tcPr marL="91425" marR="91425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You have produced some </a:t>
                      </a:r>
                      <a:r>
                        <a:rPr lang="en-GB" sz="1400" b="1" dirty="0">
                          <a:solidFill>
                            <a:schemeClr val="tx1"/>
                          </a:solidFill>
                        </a:rPr>
                        <a:t>basic designs </a:t>
                      </a:r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using mainly </a:t>
                      </a:r>
                      <a:r>
                        <a:rPr lang="en-GB" sz="1400" b="1" dirty="0" err="1">
                          <a:solidFill>
                            <a:schemeClr val="tx1"/>
                          </a:solidFill>
                        </a:rPr>
                        <a:t>2D</a:t>
                      </a:r>
                      <a:r>
                        <a:rPr lang="en-GB" sz="1400" b="1" dirty="0">
                          <a:solidFill>
                            <a:schemeClr val="tx1"/>
                          </a:solidFill>
                        </a:rPr>
                        <a:t> sketches.</a:t>
                      </a:r>
                    </a:p>
                  </a:txBody>
                  <a:tcPr marL="91425" marR="91425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2397244"/>
                  </a:ext>
                </a:extLst>
              </a:tr>
              <a:tr h="964743">
                <a:tc>
                  <a:txBody>
                    <a:bodyPr/>
                    <a:lstStyle/>
                    <a:p>
                      <a:r>
                        <a:rPr lang="en-US" sz="4000" dirty="0"/>
                        <a:t>1</a:t>
                      </a:r>
                      <a:endParaRPr lang="en-GB" sz="4000" dirty="0"/>
                    </a:p>
                  </a:txBody>
                  <a:tcPr marL="91425" marR="91425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You have made </a:t>
                      </a:r>
                      <a:r>
                        <a:rPr lang="en-US" sz="14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some attempt</a:t>
                      </a:r>
                      <a:r>
                        <a:rPr lang="en-US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to produce a set of Design Criteria</a:t>
                      </a:r>
                    </a:p>
                    <a:p>
                      <a:r>
                        <a:rPr lang="en-GB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for your product.</a:t>
                      </a:r>
                      <a:endParaRPr lang="en-GB" sz="1400" dirty="0"/>
                    </a:p>
                  </a:txBody>
                  <a:tcPr marL="91425" marR="91425" marT="45690" marB="4569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chemeClr val="tx1"/>
                          </a:solidFill>
                        </a:rPr>
                        <a:t>You have made some attempt to produce a mood board</a:t>
                      </a:r>
                    </a:p>
                  </a:txBody>
                  <a:tcPr marL="91425" marR="91425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chemeClr val="tx1"/>
                          </a:solidFill>
                        </a:rPr>
                        <a:t>You have made an </a:t>
                      </a:r>
                      <a:r>
                        <a:rPr lang="en-GB" sz="1400" b="1" dirty="0">
                          <a:solidFill>
                            <a:schemeClr val="tx1"/>
                          </a:solidFill>
                        </a:rPr>
                        <a:t>attempt to produce some designs </a:t>
                      </a:r>
                      <a:r>
                        <a:rPr lang="en-GB" sz="1400" dirty="0">
                          <a:solidFill>
                            <a:schemeClr val="tx1"/>
                          </a:solidFill>
                        </a:rPr>
                        <a:t>but they lack detail / may not be feasible</a:t>
                      </a:r>
                    </a:p>
                  </a:txBody>
                  <a:tcPr marL="91425" marR="91425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9672303"/>
                  </a:ext>
                </a:extLst>
              </a:tr>
            </a:tbl>
          </a:graphicData>
        </a:graphic>
      </p:graphicFrame>
      <p:grpSp>
        <p:nvGrpSpPr>
          <p:cNvPr id="4" name="Group 3">
            <a:extLst>
              <a:ext uri="{FF2B5EF4-FFF2-40B4-BE49-F238E27FC236}">
                <a16:creationId xmlns:a16="http://schemas.microsoft.com/office/drawing/2014/main" id="{7FBE30F8-2FEF-4BB2-9718-B1BF7A81BF4E}"/>
              </a:ext>
            </a:extLst>
          </p:cNvPr>
          <p:cNvGrpSpPr/>
          <p:nvPr/>
        </p:nvGrpSpPr>
        <p:grpSpPr>
          <a:xfrm>
            <a:off x="10075761" y="402415"/>
            <a:ext cx="1737908" cy="836610"/>
            <a:chOff x="351986" y="901870"/>
            <a:chExt cx="11445817" cy="5509899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9F3964F8-AE3C-4493-BB04-47474E1F312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rot="20841309">
              <a:off x="351986" y="901870"/>
              <a:ext cx="6057900" cy="1171575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6C133555-2C72-4F73-A0C2-368337D49AD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13185" y="2495098"/>
              <a:ext cx="9725972" cy="1655762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1C2AC31-0A31-4BCB-8747-9B8C60D6F11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rot="287707">
              <a:off x="394197" y="4609181"/>
              <a:ext cx="11403606" cy="18025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509561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D1F6FB-01F6-45F8-AFD3-937FD1456E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22805" y="3609175"/>
            <a:ext cx="7439891" cy="1122073"/>
          </a:xfrm>
        </p:spPr>
        <p:txBody>
          <a:bodyPr/>
          <a:lstStyle/>
          <a:p>
            <a:r>
              <a:rPr lang="en-GB" dirty="0"/>
              <a:t>Area 3 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E0F7818-D597-432C-8317-20DAD311AFFD}"/>
              </a:ext>
            </a:extLst>
          </p:cNvPr>
          <p:cNvSpPr txBox="1">
            <a:spLocks/>
          </p:cNvSpPr>
          <p:nvPr/>
        </p:nvSpPr>
        <p:spPr>
          <a:xfrm>
            <a:off x="2671183" y="1221575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sz="7200" dirty="0">
                <a:solidFill>
                  <a:schemeClr val="accent4"/>
                </a:solidFill>
                <a:latin typeface="AR DARLING" panose="02000000000000000000" pitchFamily="2" charset="0"/>
              </a:rPr>
              <a:t>Making Tasks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F287F9A-8F85-4D81-80CB-B130B3E13D2D}"/>
              </a:ext>
            </a:extLst>
          </p:cNvPr>
          <p:cNvGrpSpPr/>
          <p:nvPr/>
        </p:nvGrpSpPr>
        <p:grpSpPr>
          <a:xfrm>
            <a:off x="1565617" y="5024839"/>
            <a:ext cx="2540917" cy="1223171"/>
            <a:chOff x="351986" y="901870"/>
            <a:chExt cx="11445817" cy="5509899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9446FB54-C5D3-4092-8D0C-9192F27D7CB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rot="20841309">
              <a:off x="351986" y="901870"/>
              <a:ext cx="6057900" cy="1171575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2898646-A611-4079-980C-91E3CB1B1C8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13185" y="2495098"/>
              <a:ext cx="9725972" cy="1655762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0A70BEE4-316C-4CF8-AD64-CCC753221A0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rot="287707">
              <a:off x="394197" y="4609181"/>
              <a:ext cx="11403606" cy="1802588"/>
            </a:xfrm>
            <a:prstGeom prst="rect">
              <a:avLst/>
            </a:prstGeom>
          </p:spPr>
        </p:pic>
      </p:grpSp>
      <p:pic>
        <p:nvPicPr>
          <p:cNvPr id="10" name="Picture 2" descr="Cartoon Monster Vector Vector Art &amp; Graphics | freevector.com">
            <a:extLst>
              <a:ext uri="{FF2B5EF4-FFF2-40B4-BE49-F238E27FC236}">
                <a16:creationId xmlns:a16="http://schemas.microsoft.com/office/drawing/2014/main" id="{743AAC92-361E-41B9-975C-3BBCF98B31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79" t="8503" r="1880" b="55494"/>
          <a:stretch/>
        </p:blipFill>
        <p:spPr bwMode="auto">
          <a:xfrm>
            <a:off x="376817" y="1111901"/>
            <a:ext cx="4128922" cy="3619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71102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7F2C33-F97B-4212-A151-191863A7ABA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r"/>
            <a:r>
              <a:rPr lang="en-GB" sz="7200" dirty="0">
                <a:solidFill>
                  <a:srgbClr val="FFC000"/>
                </a:solidFill>
                <a:latin typeface="AR DARLING" panose="02000000000000000000" pitchFamily="2" charset="0"/>
              </a:rPr>
              <a:t>Making Tasks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0FD392-19CB-4DFE-AFAC-659CA8A6B7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13185" y="1825118"/>
            <a:ext cx="3385457" cy="4525802"/>
          </a:xfrm>
        </p:spPr>
        <p:txBody>
          <a:bodyPr>
            <a:normAutofit lnSpcReduction="10000"/>
          </a:bodyPr>
          <a:lstStyle/>
          <a:p>
            <a:pPr marL="457200" indent="-457200" algn="l">
              <a:buFont typeface="+mj-lt"/>
              <a:buAutoNum type="arabicPeriod"/>
            </a:pPr>
            <a:r>
              <a:rPr lang="en-GB" dirty="0"/>
              <a:t>Create a </a:t>
            </a:r>
            <a:r>
              <a:rPr lang="en-GB" dirty="0">
                <a:solidFill>
                  <a:schemeClr val="accent2"/>
                </a:solidFill>
              </a:rPr>
              <a:t>plan</a:t>
            </a:r>
            <a:r>
              <a:rPr lang="en-GB" dirty="0"/>
              <a:t> of how you will make your product. Include any </a:t>
            </a:r>
            <a:r>
              <a:rPr lang="en-GB" dirty="0">
                <a:solidFill>
                  <a:schemeClr val="accent2"/>
                </a:solidFill>
              </a:rPr>
              <a:t>safety measures.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GB" dirty="0">
                <a:solidFill>
                  <a:schemeClr val="accent2"/>
                </a:solidFill>
              </a:rPr>
              <a:t>Make</a:t>
            </a:r>
            <a:r>
              <a:rPr lang="en-GB" dirty="0"/>
              <a:t> your product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GB" dirty="0"/>
              <a:t>Create a </a:t>
            </a:r>
            <a:r>
              <a:rPr lang="en-GB" dirty="0">
                <a:solidFill>
                  <a:schemeClr val="accent2"/>
                </a:solidFill>
              </a:rPr>
              <a:t>picture diary </a:t>
            </a:r>
            <a:r>
              <a:rPr lang="en-GB" dirty="0"/>
              <a:t>of your making process – photographs or storyboard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GB" dirty="0"/>
              <a:t>Take a pictures of your product from different views.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FBE30F8-2FEF-4BB2-9718-B1BF7A81BF4E}"/>
              </a:ext>
            </a:extLst>
          </p:cNvPr>
          <p:cNvGrpSpPr/>
          <p:nvPr/>
        </p:nvGrpSpPr>
        <p:grpSpPr>
          <a:xfrm>
            <a:off x="406027" y="416320"/>
            <a:ext cx="2540917" cy="1223171"/>
            <a:chOff x="351986" y="901870"/>
            <a:chExt cx="11445817" cy="5509899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9F3964F8-AE3C-4493-BB04-47474E1F312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rot="20841309">
              <a:off x="351986" y="901870"/>
              <a:ext cx="6057900" cy="1171575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6C133555-2C72-4F73-A0C2-368337D49AD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13185" y="2495098"/>
              <a:ext cx="9725972" cy="1655762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1C2AC31-0A31-4BCB-8747-9B8C60D6F11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rot="287707">
              <a:off x="394197" y="4609181"/>
              <a:ext cx="11403606" cy="1802588"/>
            </a:xfrm>
            <a:prstGeom prst="rect">
              <a:avLst/>
            </a:prstGeom>
          </p:spPr>
        </p:pic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E6CE2E22-4234-466C-92D5-1942BEB09B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360987">
            <a:off x="3268926" y="287079"/>
            <a:ext cx="1530517" cy="965860"/>
          </a:xfrm>
          <a:prstGeom prst="rect">
            <a:avLst/>
          </a:prstGeom>
        </p:spPr>
      </p:pic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E37A899C-5E1B-4556-9482-61EA7FD9AD9A}"/>
              </a:ext>
            </a:extLst>
          </p:cNvPr>
          <p:cNvGraphicFramePr>
            <a:graphicFrameLocks noGrp="1"/>
          </p:cNvGraphicFramePr>
          <p:nvPr/>
        </p:nvGraphicFramePr>
        <p:xfrm>
          <a:off x="493358" y="1744600"/>
          <a:ext cx="7439891" cy="48112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3552">
                  <a:extLst>
                    <a:ext uri="{9D8B030D-6E8A-4147-A177-3AD203B41FA5}">
                      <a16:colId xmlns:a16="http://schemas.microsoft.com/office/drawing/2014/main" val="1695804766"/>
                    </a:ext>
                  </a:extLst>
                </a:gridCol>
                <a:gridCol w="6216339">
                  <a:extLst>
                    <a:ext uri="{9D8B030D-6E8A-4147-A177-3AD203B41FA5}">
                      <a16:colId xmlns:a16="http://schemas.microsoft.com/office/drawing/2014/main" val="1596661553"/>
                    </a:ext>
                  </a:extLst>
                </a:gridCol>
              </a:tblGrid>
              <a:tr h="344838"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Area 3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</a:rPr>
                        <a:t> – Success criteria for making and planning</a:t>
                      </a:r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25" marR="91425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9252019"/>
                  </a:ext>
                </a:extLst>
              </a:tr>
              <a:tr h="1365348">
                <a:tc>
                  <a:txBody>
                    <a:bodyPr/>
                    <a:lstStyle/>
                    <a:p>
                      <a:r>
                        <a:rPr lang="en-US" sz="4000" dirty="0"/>
                        <a:t>3</a:t>
                      </a:r>
                      <a:endParaRPr lang="en-GB" sz="4000" dirty="0"/>
                    </a:p>
                  </a:txBody>
                  <a:tcPr marL="91425" marR="91425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solidFill>
                            <a:schemeClr val="tx1"/>
                          </a:solidFill>
                        </a:rPr>
                        <a:t>You have used </a:t>
                      </a:r>
                      <a:r>
                        <a:rPr lang="en-GB" sz="1800" b="1" dirty="0">
                          <a:solidFill>
                            <a:schemeClr val="tx1"/>
                          </a:solidFill>
                        </a:rPr>
                        <a:t>appropriate tools / equipment </a:t>
                      </a:r>
                      <a:r>
                        <a:rPr lang="en-GB" sz="1800" dirty="0">
                          <a:solidFill>
                            <a:schemeClr val="tx1"/>
                          </a:solidFill>
                        </a:rPr>
                        <a:t>with accuracy / skill to make your design which has been finished to a </a:t>
                      </a:r>
                      <a:r>
                        <a:rPr lang="en-GB" sz="1800" b="1" dirty="0">
                          <a:solidFill>
                            <a:schemeClr val="tx1"/>
                          </a:solidFill>
                        </a:rPr>
                        <a:t>good standard</a:t>
                      </a:r>
                      <a:r>
                        <a:rPr lang="en-GB" sz="1800" dirty="0">
                          <a:solidFill>
                            <a:schemeClr val="tx1"/>
                          </a:solidFill>
                        </a:rPr>
                        <a:t>.  You have produced a plan which includes most of the steps required to make your design, including the correct tools, with some </a:t>
                      </a:r>
                      <a:r>
                        <a:rPr lang="en-GB" sz="1800" b="1" dirty="0">
                          <a:solidFill>
                            <a:schemeClr val="tx1"/>
                          </a:solidFill>
                        </a:rPr>
                        <a:t>basic Risk Assessment. </a:t>
                      </a:r>
                    </a:p>
                  </a:txBody>
                  <a:tcPr marL="91425" marR="91425" marT="45690" marB="45690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7457922"/>
                  </a:ext>
                </a:extLst>
              </a:tr>
              <a:tr h="1109335">
                <a:tc>
                  <a:txBody>
                    <a:bodyPr/>
                    <a:lstStyle/>
                    <a:p>
                      <a:r>
                        <a:rPr lang="en-US" sz="4000" dirty="0"/>
                        <a:t>2</a:t>
                      </a:r>
                      <a:endParaRPr lang="en-GB" sz="4000" dirty="0"/>
                    </a:p>
                  </a:txBody>
                  <a:tcPr marL="91425" marR="91425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solidFill>
                            <a:schemeClr val="tx1"/>
                          </a:solidFill>
                        </a:rPr>
                        <a:t>You have used </a:t>
                      </a:r>
                      <a:r>
                        <a:rPr lang="en-GB" sz="1800" b="1" dirty="0">
                          <a:solidFill>
                            <a:schemeClr val="tx1"/>
                          </a:solidFill>
                        </a:rPr>
                        <a:t>appropriate tools/equipment </a:t>
                      </a:r>
                      <a:r>
                        <a:rPr lang="en-GB" sz="1800" dirty="0">
                          <a:solidFill>
                            <a:schemeClr val="tx1"/>
                          </a:solidFill>
                        </a:rPr>
                        <a:t>to make your design which has been finished to a </a:t>
                      </a:r>
                      <a:r>
                        <a:rPr lang="en-GB" sz="1800" b="1" dirty="0">
                          <a:solidFill>
                            <a:schemeClr val="tx1"/>
                          </a:solidFill>
                        </a:rPr>
                        <a:t>reasonable  standard </a:t>
                      </a:r>
                      <a:r>
                        <a:rPr lang="en-GB" sz="1800" dirty="0">
                          <a:solidFill>
                            <a:schemeClr val="tx1"/>
                          </a:solidFill>
                        </a:rPr>
                        <a:t>but has </a:t>
                      </a:r>
                      <a:r>
                        <a:rPr lang="en-GB" sz="1800" b="1" dirty="0">
                          <a:solidFill>
                            <a:schemeClr val="tx1"/>
                          </a:solidFill>
                        </a:rPr>
                        <a:t>some inaccuracies</a:t>
                      </a:r>
                      <a:r>
                        <a:rPr lang="en-GB" sz="1800" dirty="0">
                          <a:solidFill>
                            <a:schemeClr val="tx1"/>
                          </a:solidFill>
                        </a:rPr>
                        <a:t>. You have produced a </a:t>
                      </a:r>
                      <a:r>
                        <a:rPr lang="en-GB" sz="1800" b="1" dirty="0">
                          <a:solidFill>
                            <a:schemeClr val="tx1"/>
                          </a:solidFill>
                        </a:rPr>
                        <a:t>simple plan </a:t>
                      </a:r>
                      <a:r>
                        <a:rPr lang="en-GB" sz="1800" dirty="0">
                          <a:solidFill>
                            <a:schemeClr val="tx1"/>
                          </a:solidFill>
                        </a:rPr>
                        <a:t>which includes most of the steps  / tools required to make your design. </a:t>
                      </a:r>
                    </a:p>
                  </a:txBody>
                  <a:tcPr marL="91425" marR="91425" marT="45690" marB="4569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2333048"/>
                  </a:ext>
                </a:extLst>
              </a:tr>
              <a:tr h="900450">
                <a:tc>
                  <a:txBody>
                    <a:bodyPr/>
                    <a:lstStyle/>
                    <a:p>
                      <a:r>
                        <a:rPr lang="en-US" sz="4000" dirty="0"/>
                        <a:t>1</a:t>
                      </a:r>
                      <a:endParaRPr lang="en-GB" sz="4000" dirty="0"/>
                    </a:p>
                  </a:txBody>
                  <a:tcPr marL="91425" marR="91425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0" dirty="0">
                          <a:solidFill>
                            <a:schemeClr val="tx1"/>
                          </a:solidFill>
                        </a:rPr>
                        <a:t>You have used a </a:t>
                      </a:r>
                      <a:r>
                        <a:rPr lang="en-GB" sz="1800" b="1" dirty="0">
                          <a:solidFill>
                            <a:schemeClr val="tx1"/>
                          </a:solidFill>
                        </a:rPr>
                        <a:t>limited range of tools/equipment </a:t>
                      </a:r>
                      <a:r>
                        <a:rPr lang="en-GB" sz="1800" b="0" dirty="0">
                          <a:solidFill>
                            <a:schemeClr val="tx1"/>
                          </a:solidFill>
                        </a:rPr>
                        <a:t>to attempt to make your design.  You have made an </a:t>
                      </a:r>
                      <a:r>
                        <a:rPr lang="en-GB" sz="1800" b="1" dirty="0">
                          <a:solidFill>
                            <a:schemeClr val="tx1"/>
                          </a:solidFill>
                        </a:rPr>
                        <a:t>attempt to plan </a:t>
                      </a:r>
                      <a:r>
                        <a:rPr lang="en-GB" sz="1800" b="0" dirty="0">
                          <a:solidFill>
                            <a:schemeClr val="tx1"/>
                          </a:solidFill>
                        </a:rPr>
                        <a:t>your work. </a:t>
                      </a:r>
                    </a:p>
                  </a:txBody>
                  <a:tcPr marL="91425" marR="91425" marT="45690" marB="45690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2397244"/>
                  </a:ext>
                </a:extLst>
              </a:tr>
              <a:tr h="900450">
                <a:tc>
                  <a:txBody>
                    <a:bodyPr/>
                    <a:lstStyle/>
                    <a:p>
                      <a:r>
                        <a:rPr lang="en-US" sz="4000" dirty="0"/>
                        <a:t>0</a:t>
                      </a:r>
                      <a:endParaRPr lang="en-GB" sz="4000" dirty="0"/>
                    </a:p>
                  </a:txBody>
                  <a:tcPr marL="91425" marR="91425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solidFill>
                            <a:schemeClr val="tx1"/>
                          </a:solidFill>
                        </a:rPr>
                        <a:t>You have </a:t>
                      </a:r>
                      <a:r>
                        <a:rPr lang="en-GB" sz="1800" b="1" dirty="0">
                          <a:solidFill>
                            <a:schemeClr val="tx1"/>
                          </a:solidFill>
                        </a:rPr>
                        <a:t>attempted</a:t>
                      </a:r>
                      <a:r>
                        <a:rPr lang="en-GB" sz="1800" dirty="0">
                          <a:solidFill>
                            <a:schemeClr val="tx1"/>
                          </a:solidFill>
                        </a:rPr>
                        <a:t> to make you design but your finished </a:t>
                      </a:r>
                      <a:r>
                        <a:rPr lang="en-GB" sz="1800" b="1" dirty="0">
                          <a:solidFill>
                            <a:schemeClr val="tx1"/>
                          </a:solidFill>
                        </a:rPr>
                        <a:t>product lacks quality / is incomplete.</a:t>
                      </a:r>
                    </a:p>
                  </a:txBody>
                  <a:tcPr marL="91425" marR="91425" marT="45690" marB="4569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9672303"/>
                  </a:ext>
                </a:extLst>
              </a:tr>
            </a:tbl>
          </a:graphicData>
        </a:graphic>
      </p:graphicFrame>
      <p:sp>
        <p:nvSpPr>
          <p:cNvPr id="11" name="Title 1">
            <a:extLst>
              <a:ext uri="{FF2B5EF4-FFF2-40B4-BE49-F238E27FC236}">
                <a16:creationId xmlns:a16="http://schemas.microsoft.com/office/drawing/2014/main" id="{A423DD69-2959-4BFA-91CA-C82D3A58C336}"/>
              </a:ext>
            </a:extLst>
          </p:cNvPr>
          <p:cNvSpPr txBox="1">
            <a:spLocks/>
          </p:cNvSpPr>
          <p:nvPr/>
        </p:nvSpPr>
        <p:spPr>
          <a:xfrm>
            <a:off x="2015717" y="5823253"/>
            <a:ext cx="1000271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sz="24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On the next couple of slides are some products to  inspire you</a:t>
            </a:r>
          </a:p>
        </p:txBody>
      </p:sp>
    </p:spTree>
    <p:extLst>
      <p:ext uri="{BB962C8B-B14F-4D97-AF65-F5344CB8AC3E}">
        <p14:creationId xmlns:p14="http://schemas.microsoft.com/office/powerpoint/2010/main" val="31386048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727C4B-D6D6-4A1D-A5EF-7E8A59DE7B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37458" y="1870641"/>
            <a:ext cx="4926073" cy="3941798"/>
          </a:xfrm>
        </p:spPr>
        <p:txBody>
          <a:bodyPr/>
          <a:lstStyle/>
          <a:p>
            <a:pPr marL="0" indent="0">
              <a:buNone/>
            </a:pPr>
            <a:r>
              <a:rPr lang="en-GB" sz="3200" b="1" dirty="0"/>
              <a:t>Design and Make a Monster</a:t>
            </a:r>
          </a:p>
          <a:p>
            <a:pPr marL="0" indent="0">
              <a:buNone/>
            </a:pPr>
            <a:r>
              <a:rPr lang="en-GB" dirty="0"/>
              <a:t>using any empty milk or juice carton plus other found items in your homes.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D3471C4-9541-42D3-AA2C-A61A4F0993BC}"/>
              </a:ext>
            </a:extLst>
          </p:cNvPr>
          <p:cNvGrpSpPr/>
          <p:nvPr/>
        </p:nvGrpSpPr>
        <p:grpSpPr>
          <a:xfrm>
            <a:off x="10241888" y="5788689"/>
            <a:ext cx="1462819" cy="704186"/>
            <a:chOff x="351986" y="901870"/>
            <a:chExt cx="11445817" cy="5509899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5C62ABB8-7509-4EA3-A132-16B8B45B71B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rot="20841309">
              <a:off x="351986" y="901870"/>
              <a:ext cx="6057900" cy="1171575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AB93C05E-4BD4-458F-850C-6E8E58327C0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13185" y="2495098"/>
              <a:ext cx="9725972" cy="1655762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A5B729A0-195E-4D17-8D7B-D216273D756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rot="287707">
              <a:off x="394197" y="4609181"/>
              <a:ext cx="11403606" cy="1802588"/>
            </a:xfrm>
            <a:prstGeom prst="rect">
              <a:avLst/>
            </a:prstGeom>
          </p:spPr>
        </p:pic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DAAE7A3E-6DEA-4569-8337-4C217A17081E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812424">
            <a:off x="371891" y="5498450"/>
            <a:ext cx="1593994" cy="1045795"/>
          </a:xfrm>
          <a:prstGeom prst="rect">
            <a:avLst/>
          </a:prstGeom>
        </p:spPr>
      </p:pic>
      <p:pic>
        <p:nvPicPr>
          <p:cNvPr id="2050" name="Picture 2" descr="Image may contain: possible text that says 'Mellan'">
            <a:extLst>
              <a:ext uri="{FF2B5EF4-FFF2-40B4-BE49-F238E27FC236}">
                <a16:creationId xmlns:a16="http://schemas.microsoft.com/office/drawing/2014/main" id="{4C44B727-EA04-41FE-B197-AA54FB1CE8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54"/>
          <a:stretch/>
        </p:blipFill>
        <p:spPr bwMode="auto">
          <a:xfrm>
            <a:off x="4255457" y="452797"/>
            <a:ext cx="2497189" cy="3244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No photo description available.">
            <a:extLst>
              <a:ext uri="{FF2B5EF4-FFF2-40B4-BE49-F238E27FC236}">
                <a16:creationId xmlns:a16="http://schemas.microsoft.com/office/drawing/2014/main" id="{A2F9F1DC-F230-40EA-8DC3-35BB1589DD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446" y="364513"/>
            <a:ext cx="3417257" cy="3417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Little Muddy Fingers: Monster Feeder">
            <a:extLst>
              <a:ext uri="{FF2B5EF4-FFF2-40B4-BE49-F238E27FC236}">
                <a16:creationId xmlns:a16="http://schemas.microsoft.com/office/drawing/2014/main" id="{BAA8BD5A-CCA4-4850-A3D2-D595B5A278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35" t="4442" r="11991" b="5324"/>
          <a:stretch/>
        </p:blipFill>
        <p:spPr bwMode="auto">
          <a:xfrm>
            <a:off x="2471118" y="3866184"/>
            <a:ext cx="2497189" cy="2836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Upcycled Recycled 4 pint milk bottle storage monsters! Great for ...">
            <a:extLst>
              <a:ext uri="{FF2B5EF4-FFF2-40B4-BE49-F238E27FC236}">
                <a16:creationId xmlns:a16="http://schemas.microsoft.com/office/drawing/2014/main" id="{A1812935-E8D5-43F7-B33A-909914FCBD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1" b="9565"/>
          <a:stretch/>
        </p:blipFill>
        <p:spPr bwMode="auto">
          <a:xfrm>
            <a:off x="5153120" y="3866184"/>
            <a:ext cx="3564790" cy="2880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016F0E3-A3B9-4DB3-8CF8-504B51342976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066153" y="491091"/>
            <a:ext cx="4762496" cy="614362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DB8EC3BF-427A-4193-A44A-C28C50448CF6}"/>
              </a:ext>
            </a:extLst>
          </p:cNvPr>
          <p:cNvGrpSpPr/>
          <p:nvPr/>
        </p:nvGrpSpPr>
        <p:grpSpPr>
          <a:xfrm>
            <a:off x="9874900" y="4025537"/>
            <a:ext cx="1953749" cy="1640363"/>
            <a:chOff x="9777046" y="3691966"/>
            <a:chExt cx="2213180" cy="1858181"/>
          </a:xfrm>
        </p:grpSpPr>
        <p:pic>
          <p:nvPicPr>
            <p:cNvPr id="16" name="Picture 2" descr="Cartoon Monster Vector Vector Art &amp; Graphics | freevector.com">
              <a:extLst>
                <a:ext uri="{FF2B5EF4-FFF2-40B4-BE49-F238E27FC236}">
                  <a16:creationId xmlns:a16="http://schemas.microsoft.com/office/drawing/2014/main" id="{A6A19B50-0D28-4E80-A848-7B24395A4F5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812" t="50000" r="1821" b="9931"/>
            <a:stretch/>
          </p:blipFill>
          <p:spPr bwMode="auto">
            <a:xfrm>
              <a:off x="10055996" y="3691966"/>
              <a:ext cx="1934230" cy="18581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3944261E-F176-4D7E-8181-322AB91929B7}"/>
                </a:ext>
              </a:extLst>
            </p:cNvPr>
            <p:cNvSpPr/>
            <p:nvPr/>
          </p:nvSpPr>
          <p:spPr>
            <a:xfrm>
              <a:off x="9777046" y="3798277"/>
              <a:ext cx="562126" cy="844061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338892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F9E79836-54F3-4FD4-8664-498E44DA2628}"/>
              </a:ext>
            </a:extLst>
          </p:cNvPr>
          <p:cNvGrpSpPr/>
          <p:nvPr/>
        </p:nvGrpSpPr>
        <p:grpSpPr>
          <a:xfrm>
            <a:off x="10241888" y="5788689"/>
            <a:ext cx="1462819" cy="704186"/>
            <a:chOff x="351986" y="901870"/>
            <a:chExt cx="11445817" cy="5509899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B066C1FF-056C-44F7-86C7-CCC67A38EB5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rot="20841309">
              <a:off x="351986" y="901870"/>
              <a:ext cx="6057900" cy="1171575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E3DC1C18-5CD8-49FD-9981-AF321EB7D29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13185" y="2495098"/>
              <a:ext cx="9725972" cy="1655762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F49BE226-5BED-49D4-81FA-FD854D67A0F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rot="287707">
              <a:off x="394197" y="4609181"/>
              <a:ext cx="11403606" cy="1802588"/>
            </a:xfrm>
            <a:prstGeom prst="rect">
              <a:avLst/>
            </a:prstGeom>
          </p:spPr>
        </p:pic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3C098BDF-CA5B-493D-BCBA-6705919984BD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794070">
            <a:off x="435234" y="5562812"/>
            <a:ext cx="1467308" cy="917068"/>
          </a:xfrm>
          <a:prstGeom prst="rect">
            <a:avLst/>
          </a:prstGeom>
        </p:spPr>
      </p:pic>
      <p:pic>
        <p:nvPicPr>
          <p:cNvPr id="9" name="Picture 2" descr="Cartoon Monster Vector Vector Art &amp; Graphics | freevector.com">
            <a:extLst>
              <a:ext uri="{FF2B5EF4-FFF2-40B4-BE49-F238E27FC236}">
                <a16:creationId xmlns:a16="http://schemas.microsoft.com/office/drawing/2014/main" id="{9D89AD9C-5F78-4551-AEF8-99C1FF0B1B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65" t="9931" r="2384" b="55282"/>
          <a:stretch/>
        </p:blipFill>
        <p:spPr bwMode="auto">
          <a:xfrm>
            <a:off x="10118562" y="4001294"/>
            <a:ext cx="1809098" cy="1597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Monster Burgers Recipe | Halloween Food Ideas | Tesco Real Food">
            <a:extLst>
              <a:ext uri="{FF2B5EF4-FFF2-40B4-BE49-F238E27FC236}">
                <a16:creationId xmlns:a16="http://schemas.microsoft.com/office/drawing/2014/main" id="{010241F3-509D-439D-AE87-5C36774B41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812" y="449813"/>
            <a:ext cx="2878260" cy="1889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20 Monster Recipes &amp; Snacks for Kids | Monster snacks, Monster ...">
            <a:extLst>
              <a:ext uri="{FF2B5EF4-FFF2-40B4-BE49-F238E27FC236}">
                <a16:creationId xmlns:a16="http://schemas.microsoft.com/office/drawing/2014/main" id="{6666C5F1-972E-42EC-B70A-A661127493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5217" y="449813"/>
            <a:ext cx="324231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alloween Monster Apples ⋆ Parenting Chaos">
            <a:extLst>
              <a:ext uri="{FF2B5EF4-FFF2-40B4-BE49-F238E27FC236}">
                <a16:creationId xmlns:a16="http://schemas.microsoft.com/office/drawing/2014/main" id="{5F90E84B-49BB-45DB-AFD6-6C32158BD8E7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923" y="2422141"/>
            <a:ext cx="2903538" cy="290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4D4EBC3-E3EC-459E-BCCD-919BCCF91010}"/>
              </a:ext>
            </a:extLst>
          </p:cNvPr>
          <p:cNvSpPr txBox="1">
            <a:spLocks/>
          </p:cNvSpPr>
          <p:nvPr/>
        </p:nvSpPr>
        <p:spPr>
          <a:xfrm>
            <a:off x="7143813" y="1231419"/>
            <a:ext cx="4447412" cy="213949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Feed your family and make them smile by creating </a:t>
            </a:r>
            <a:r>
              <a:rPr lang="en-GB" sz="3200" b="1" dirty="0"/>
              <a:t>Monster Food</a:t>
            </a:r>
            <a:r>
              <a:rPr lang="en-GB" dirty="0"/>
              <a:t>.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Remember to wash your hands and follow hygiene rules.</a:t>
            </a:r>
          </a:p>
        </p:txBody>
      </p:sp>
      <p:pic>
        <p:nvPicPr>
          <p:cNvPr id="5128" name="Picture 8" descr="How to make a watermelon monster that your kids will love to make ...">
            <a:extLst>
              <a:ext uri="{FF2B5EF4-FFF2-40B4-BE49-F238E27FC236}">
                <a16:creationId xmlns:a16="http://schemas.microsoft.com/office/drawing/2014/main" id="{E8221587-35AC-4193-943B-003EAFADAE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3896" y="4612839"/>
            <a:ext cx="3150343" cy="1890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D469F8A-BAB7-4601-96CF-17FCF62CB6BE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143813" y="429676"/>
            <a:ext cx="4428043" cy="75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8193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CF902B2C-5CB0-4576-ABFA-C8E3DB7E30C8}"/>
              </a:ext>
            </a:extLst>
          </p:cNvPr>
          <p:cNvGrpSpPr/>
          <p:nvPr/>
        </p:nvGrpSpPr>
        <p:grpSpPr>
          <a:xfrm>
            <a:off x="10241888" y="5788689"/>
            <a:ext cx="1462819" cy="704186"/>
            <a:chOff x="351986" y="901870"/>
            <a:chExt cx="11445817" cy="5509899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F15E94F-F6C2-4593-82F4-D2EA9D73AD4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rot="20841309">
              <a:off x="351986" y="901870"/>
              <a:ext cx="6057900" cy="1171575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98B95C1B-46C4-42DE-83E6-476B2411ADC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13185" y="2495098"/>
              <a:ext cx="9725972" cy="1655762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6A2F3C12-9E05-4DD3-BC6A-7DD62C07D1D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rot="287707">
              <a:off x="394197" y="4609181"/>
              <a:ext cx="11403606" cy="1802588"/>
            </a:xfrm>
            <a:prstGeom prst="rect">
              <a:avLst/>
            </a:prstGeom>
          </p:spPr>
        </p:pic>
      </p:grpSp>
      <p:pic>
        <p:nvPicPr>
          <p:cNvPr id="6146" name="Picture 2" descr="Video Tutorial: Yarn Pom Pom Monsters - Lia Griffith">
            <a:extLst>
              <a:ext uri="{FF2B5EF4-FFF2-40B4-BE49-F238E27FC236}">
                <a16:creationId xmlns:a16="http://schemas.microsoft.com/office/drawing/2014/main" id="{97D36596-5598-4AA5-AB70-3F2E38AA01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812" y="446559"/>
            <a:ext cx="3378066" cy="2513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C6660FF-AB30-42BA-8053-E7657E09E851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21360987">
            <a:off x="403630" y="5668416"/>
            <a:ext cx="1530517" cy="965860"/>
          </a:xfrm>
          <a:prstGeom prst="rect">
            <a:avLst/>
          </a:prstGeom>
        </p:spPr>
      </p:pic>
      <p:pic>
        <p:nvPicPr>
          <p:cNvPr id="6148" name="Picture 4" descr="Tiny White Sock Monster by CreativeMiscellany on Zibbet">
            <a:extLst>
              <a:ext uri="{FF2B5EF4-FFF2-40B4-BE49-F238E27FC236}">
                <a16:creationId xmlns:a16="http://schemas.microsoft.com/office/drawing/2014/main" id="{F7079194-44D8-41CC-B5D5-B2ED107783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30" t="13077" r="16252" b="5955"/>
          <a:stretch/>
        </p:blipFill>
        <p:spPr bwMode="auto">
          <a:xfrm>
            <a:off x="4114981" y="446559"/>
            <a:ext cx="2254605" cy="2513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Kids Craft: DIY Sock Monsters - Honest to Nod">
            <a:extLst>
              <a:ext uri="{FF2B5EF4-FFF2-40B4-BE49-F238E27FC236}">
                <a16:creationId xmlns:a16="http://schemas.microsoft.com/office/drawing/2014/main" id="{857C3214-E5DE-4D6F-B070-F2F6E3238E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598" y="3128482"/>
            <a:ext cx="2065032" cy="1866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Kids Craft: DIY Sock Monsters - Step 2">
            <a:extLst>
              <a:ext uri="{FF2B5EF4-FFF2-40B4-BE49-F238E27FC236}">
                <a16:creationId xmlns:a16="http://schemas.microsoft.com/office/drawing/2014/main" id="{B623508F-98BB-4BFA-9677-524026B2BD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4736" y="3128482"/>
            <a:ext cx="2697710" cy="1798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Kids Craft: DIY Sock Monsters - Honest to Nod">
            <a:extLst>
              <a:ext uri="{FF2B5EF4-FFF2-40B4-BE49-F238E27FC236}">
                <a16:creationId xmlns:a16="http://schemas.microsoft.com/office/drawing/2014/main" id="{EF161DCB-EAB2-492A-9318-DAC06BB106C7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10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54350"/>
            <a:ext cx="1709738" cy="212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Kids Craft: DIY Sock Monsters - Honest to Nod">
            <a:extLst>
              <a:ext uri="{FF2B5EF4-FFF2-40B4-BE49-F238E27FC236}">
                <a16:creationId xmlns:a16="http://schemas.microsoft.com/office/drawing/2014/main" id="{A6843330-7688-4E66-BDD1-F290A36CDE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30" r="15746"/>
          <a:stretch/>
        </p:blipFill>
        <p:spPr bwMode="auto">
          <a:xfrm>
            <a:off x="5235130" y="3019374"/>
            <a:ext cx="1169715" cy="1907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8D9EAD8C-ED7B-4F49-BBDE-C11D1B922781}"/>
              </a:ext>
            </a:extLst>
          </p:cNvPr>
          <p:cNvSpPr txBox="1">
            <a:spLocks/>
          </p:cNvSpPr>
          <p:nvPr/>
        </p:nvSpPr>
        <p:spPr>
          <a:xfrm>
            <a:off x="6714371" y="1327045"/>
            <a:ext cx="5214536" cy="12703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Raid your odd sock drawer and make a </a:t>
            </a:r>
            <a:r>
              <a:rPr lang="en-GB" b="1" dirty="0"/>
              <a:t>sock monster </a:t>
            </a:r>
            <a:r>
              <a:rPr lang="en-GB" dirty="0"/>
              <a:t>or have a go at making a </a:t>
            </a:r>
            <a:r>
              <a:rPr lang="en-GB" b="1" dirty="0"/>
              <a:t>monster Pompom</a:t>
            </a:r>
            <a:r>
              <a:rPr lang="en-GB" dirty="0"/>
              <a:t>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9330DA5-B2C6-46CA-B2A7-AFA6234D688F}"/>
              </a:ext>
            </a:extLst>
          </p:cNvPr>
          <p:cNvPicPr>
            <a:picLocks noChangeAspect="1"/>
          </p:cNvPicPr>
          <p:nvPr/>
        </p:nvPicPr>
        <p:blipFill>
          <a:blip r:embed="rId12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778264" y="443942"/>
            <a:ext cx="5214537" cy="804285"/>
          </a:xfrm>
          <a:prstGeom prst="rect">
            <a:avLst/>
          </a:prstGeom>
        </p:spPr>
      </p:pic>
      <p:pic>
        <p:nvPicPr>
          <p:cNvPr id="6158" name="Picture 14" descr="Mini Monster Mate Softie - Easy Sewing For Beginners">
            <a:extLst>
              <a:ext uri="{FF2B5EF4-FFF2-40B4-BE49-F238E27FC236}">
                <a16:creationId xmlns:a16="http://schemas.microsoft.com/office/drawing/2014/main" id="{E0CDBD80-A7C2-4E6F-A64F-86C19708CE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2438" y="5058699"/>
            <a:ext cx="1709895" cy="1709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0" name="Picture 16" descr="DIY Monster Face Cloths | Monster face, Fabric scraps, Washing clothes">
            <a:extLst>
              <a:ext uri="{FF2B5EF4-FFF2-40B4-BE49-F238E27FC236}">
                <a16:creationId xmlns:a16="http://schemas.microsoft.com/office/drawing/2014/main" id="{8406A397-2930-4FF0-BB31-F538778D9E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1301" y="5058699"/>
            <a:ext cx="2291491" cy="1718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E6D80D0F-72C5-4118-B6AF-F82F3EE34D0F}"/>
              </a:ext>
            </a:extLst>
          </p:cNvPr>
          <p:cNvGrpSpPr/>
          <p:nvPr/>
        </p:nvGrpSpPr>
        <p:grpSpPr>
          <a:xfrm>
            <a:off x="9475268" y="3838975"/>
            <a:ext cx="2453639" cy="1866788"/>
            <a:chOff x="9928558" y="3838975"/>
            <a:chExt cx="2453639" cy="1866788"/>
          </a:xfrm>
        </p:grpSpPr>
        <p:pic>
          <p:nvPicPr>
            <p:cNvPr id="8" name="Picture 2" descr="Cartoon Monster Vector Vector Art &amp; Graphics | freevector.com">
              <a:extLst>
                <a:ext uri="{FF2B5EF4-FFF2-40B4-BE49-F238E27FC236}">
                  <a16:creationId xmlns:a16="http://schemas.microsoft.com/office/drawing/2014/main" id="{A11C7E98-BCC6-42A6-AAA7-99DC6EE87AE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5">
              <a:clrChange>
                <a:clrFrom>
                  <a:srgbClr val="D04C0C"/>
                </a:clrFrom>
                <a:clrTo>
                  <a:srgbClr val="D04C0C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502" t="50000" r="33991" b="9931"/>
            <a:stretch/>
          </p:blipFill>
          <p:spPr bwMode="auto">
            <a:xfrm>
              <a:off x="9928558" y="3838975"/>
              <a:ext cx="2064243" cy="18667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90FC6779-3471-4450-BD66-EA8B4B11F8D8}"/>
                </a:ext>
              </a:extLst>
            </p:cNvPr>
            <p:cNvSpPr/>
            <p:nvPr/>
          </p:nvSpPr>
          <p:spPr>
            <a:xfrm>
              <a:off x="11820071" y="4772369"/>
              <a:ext cx="562126" cy="844061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5817354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artoon Monster Vector Vector Art &amp; Graphics | freevector.com">
            <a:extLst>
              <a:ext uri="{FF2B5EF4-FFF2-40B4-BE49-F238E27FC236}">
                <a16:creationId xmlns:a16="http://schemas.microsoft.com/office/drawing/2014/main" id="{743AAC92-361E-41B9-975C-3BBCF98B31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7" t="45514" r="70899" b="8244"/>
          <a:stretch/>
        </p:blipFill>
        <p:spPr bwMode="auto">
          <a:xfrm>
            <a:off x="307613" y="416003"/>
            <a:ext cx="3304547" cy="4648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1D1F6FB-01F6-45F8-AFD3-937FD1456E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07815" y="3549799"/>
            <a:ext cx="7439891" cy="1122073"/>
          </a:xfrm>
        </p:spPr>
        <p:txBody>
          <a:bodyPr/>
          <a:lstStyle/>
          <a:p>
            <a:r>
              <a:rPr lang="en-GB" dirty="0"/>
              <a:t>Area 4 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E0F7818-D597-432C-8317-20DAD311AFFD}"/>
              </a:ext>
            </a:extLst>
          </p:cNvPr>
          <p:cNvSpPr txBox="1">
            <a:spLocks/>
          </p:cNvSpPr>
          <p:nvPr/>
        </p:nvSpPr>
        <p:spPr>
          <a:xfrm>
            <a:off x="2922601" y="1247357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sz="7200" dirty="0">
                <a:solidFill>
                  <a:srgbClr val="7030A0"/>
                </a:solidFill>
                <a:latin typeface="AR DARLING" panose="02000000000000000000" pitchFamily="2" charset="0"/>
              </a:rPr>
              <a:t>Evaluating Tasks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F287F9A-8F85-4D81-80CB-B130B3E13D2D}"/>
              </a:ext>
            </a:extLst>
          </p:cNvPr>
          <p:cNvGrpSpPr/>
          <p:nvPr/>
        </p:nvGrpSpPr>
        <p:grpSpPr>
          <a:xfrm>
            <a:off x="1565617" y="5024839"/>
            <a:ext cx="2540917" cy="1223171"/>
            <a:chOff x="351986" y="901870"/>
            <a:chExt cx="11445817" cy="5509899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9446FB54-C5D3-4092-8D0C-9192F27D7CB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rot="20841309">
              <a:off x="351986" y="901870"/>
              <a:ext cx="6057900" cy="1171575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2898646-A611-4079-980C-91E3CB1B1C8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13185" y="2495098"/>
              <a:ext cx="9725972" cy="1655762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0A70BEE4-316C-4CF8-AD64-CCC753221A0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rot="287707">
              <a:off x="394197" y="4609181"/>
              <a:ext cx="11403606" cy="18025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320819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7F2C33-F97B-4212-A151-191863A7AB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62336" y="359305"/>
            <a:ext cx="8411010" cy="1122073"/>
          </a:xfrm>
        </p:spPr>
        <p:txBody>
          <a:bodyPr>
            <a:normAutofit fontScale="90000"/>
          </a:bodyPr>
          <a:lstStyle/>
          <a:p>
            <a:pPr algn="r"/>
            <a:r>
              <a:rPr lang="en-GB" sz="7200" dirty="0">
                <a:solidFill>
                  <a:srgbClr val="7030A0"/>
                </a:solidFill>
                <a:latin typeface="AR DARLING" panose="02000000000000000000" pitchFamily="2" charset="0"/>
              </a:rPr>
              <a:t>Evaluating Tasks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0FD392-19CB-4DFE-AFAC-659CA8A6B7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8325" y="1896780"/>
            <a:ext cx="4908055" cy="3941798"/>
          </a:xfrm>
        </p:spPr>
        <p:txBody>
          <a:bodyPr>
            <a:normAutofit/>
          </a:bodyPr>
          <a:lstStyle/>
          <a:p>
            <a:pPr algn="l"/>
            <a:r>
              <a:rPr lang="en-GB" dirty="0"/>
              <a:t>Write a</a:t>
            </a:r>
            <a:r>
              <a:rPr lang="en-GB" dirty="0">
                <a:solidFill>
                  <a:srgbClr val="7030A0"/>
                </a:solidFill>
              </a:rPr>
              <a:t> report </a:t>
            </a:r>
            <a:r>
              <a:rPr lang="en-GB" dirty="0"/>
              <a:t>on how well you made your product.</a:t>
            </a:r>
          </a:p>
          <a:p>
            <a:pPr marL="0" indent="0" algn="l">
              <a:buNone/>
            </a:pPr>
            <a:endParaRPr lang="en-GB" dirty="0"/>
          </a:p>
          <a:p>
            <a:pPr marL="0" indent="0" algn="l">
              <a:buNone/>
            </a:pPr>
            <a:r>
              <a:rPr lang="en-GB" dirty="0"/>
              <a:t>What Went Well – </a:t>
            </a:r>
          </a:p>
          <a:p>
            <a:pPr marL="0" indent="0" algn="l">
              <a:buNone/>
            </a:pPr>
            <a:r>
              <a:rPr lang="en-GB" dirty="0"/>
              <a:t>Even Better If – </a:t>
            </a:r>
          </a:p>
          <a:p>
            <a:pPr marL="0" indent="0">
              <a:buNone/>
            </a:pPr>
            <a:endParaRPr lang="en-GB" dirty="0"/>
          </a:p>
          <a:p>
            <a:pPr marL="0" indent="0" algn="l">
              <a:buNone/>
            </a:pPr>
            <a:r>
              <a:rPr lang="en-GB" dirty="0"/>
              <a:t>How well did you meet your design specification?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FBE30F8-2FEF-4BB2-9718-B1BF7A81BF4E}"/>
              </a:ext>
            </a:extLst>
          </p:cNvPr>
          <p:cNvGrpSpPr/>
          <p:nvPr/>
        </p:nvGrpSpPr>
        <p:grpSpPr>
          <a:xfrm>
            <a:off x="406027" y="416320"/>
            <a:ext cx="2540917" cy="1223171"/>
            <a:chOff x="351986" y="901870"/>
            <a:chExt cx="11445817" cy="5509899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9F3964F8-AE3C-4493-BB04-47474E1F312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rot="20841309">
              <a:off x="351986" y="901870"/>
              <a:ext cx="6057900" cy="1171575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6C133555-2C72-4F73-A0C2-368337D49AD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13185" y="2495098"/>
              <a:ext cx="9725972" cy="1655762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1C2AC31-0A31-4BCB-8747-9B8C60D6F11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rot="287707">
              <a:off x="394197" y="4609181"/>
              <a:ext cx="11403606" cy="1802588"/>
            </a:xfrm>
            <a:prstGeom prst="rect">
              <a:avLst/>
            </a:prstGeom>
          </p:spPr>
        </p:pic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91EC53AA-6739-4F02-973E-4E828AB223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900000">
            <a:off x="2803849" y="322019"/>
            <a:ext cx="1196765" cy="696299"/>
          </a:xfrm>
          <a:prstGeom prst="rect">
            <a:avLst/>
          </a:prstGeom>
        </p:spPr>
      </p:pic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2FFF9B53-BB09-4FD4-B0C2-AD343957CC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6859939"/>
              </p:ext>
            </p:extLst>
          </p:nvPr>
        </p:nvGraphicFramePr>
        <p:xfrm>
          <a:off x="5516380" y="1557468"/>
          <a:ext cx="6272517" cy="49412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6773">
                  <a:extLst>
                    <a:ext uri="{9D8B030D-6E8A-4147-A177-3AD203B41FA5}">
                      <a16:colId xmlns:a16="http://schemas.microsoft.com/office/drawing/2014/main" val="1695804766"/>
                    </a:ext>
                  </a:extLst>
                </a:gridCol>
                <a:gridCol w="5795744">
                  <a:extLst>
                    <a:ext uri="{9D8B030D-6E8A-4147-A177-3AD203B41FA5}">
                      <a16:colId xmlns:a16="http://schemas.microsoft.com/office/drawing/2014/main" val="1596661553"/>
                    </a:ext>
                  </a:extLst>
                </a:gridCol>
              </a:tblGrid>
              <a:tr h="361150"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Area 4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</a:rPr>
                        <a:t> – Success criteria for evaluating</a:t>
                      </a:r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25" marR="91425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9252019"/>
                  </a:ext>
                </a:extLst>
              </a:tr>
              <a:tr h="1532182">
                <a:tc>
                  <a:txBody>
                    <a:bodyPr/>
                    <a:lstStyle/>
                    <a:p>
                      <a:r>
                        <a:rPr lang="en-US" sz="4000" dirty="0"/>
                        <a:t>4</a:t>
                      </a:r>
                      <a:endParaRPr lang="en-GB" sz="4000" dirty="0"/>
                    </a:p>
                  </a:txBody>
                  <a:tcPr marL="91425" marR="91425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solidFill>
                            <a:schemeClr val="tx1"/>
                          </a:solidFill>
                        </a:rPr>
                        <a:t>You have evaluated your finished design by </a:t>
                      </a:r>
                      <a:r>
                        <a:rPr lang="en-GB" sz="1800" b="1" dirty="0">
                          <a:solidFill>
                            <a:schemeClr val="tx1"/>
                          </a:solidFill>
                        </a:rPr>
                        <a:t>comparing</a:t>
                      </a:r>
                      <a:r>
                        <a:rPr lang="en-GB" sz="1800" dirty="0">
                          <a:solidFill>
                            <a:schemeClr val="tx1"/>
                          </a:solidFill>
                        </a:rPr>
                        <a:t> t to your design specification, taking some account of the view of others. You have </a:t>
                      </a:r>
                      <a:r>
                        <a:rPr lang="en-GB" sz="1800" b="1" dirty="0">
                          <a:solidFill>
                            <a:schemeClr val="tx1"/>
                          </a:solidFill>
                        </a:rPr>
                        <a:t>described</a:t>
                      </a:r>
                      <a:r>
                        <a:rPr lang="en-GB" sz="1800" dirty="0">
                          <a:solidFill>
                            <a:schemeClr val="tx1"/>
                          </a:solidFill>
                        </a:rPr>
                        <a:t> how well you feel you have satisfied the requirements and how you could have done better. </a:t>
                      </a:r>
                    </a:p>
                  </a:txBody>
                  <a:tcPr marL="91425" marR="91425" marT="45690" marB="45690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7457922"/>
                  </a:ext>
                </a:extLst>
              </a:tr>
              <a:tr h="1161809">
                <a:tc>
                  <a:txBody>
                    <a:bodyPr/>
                    <a:lstStyle/>
                    <a:p>
                      <a:r>
                        <a:rPr lang="en-US" sz="4000" dirty="0"/>
                        <a:t>3</a:t>
                      </a:r>
                      <a:endParaRPr lang="en-GB" sz="4000" dirty="0"/>
                    </a:p>
                  </a:txBody>
                  <a:tcPr marL="91425" marR="91425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solidFill>
                            <a:schemeClr val="tx1"/>
                          </a:solidFill>
                        </a:rPr>
                        <a:t>You have evaluated your finished design by </a:t>
                      </a:r>
                      <a:r>
                        <a:rPr lang="en-GB" sz="1800" b="1" dirty="0">
                          <a:solidFill>
                            <a:schemeClr val="tx1"/>
                          </a:solidFill>
                        </a:rPr>
                        <a:t>comparing</a:t>
                      </a:r>
                      <a:r>
                        <a:rPr lang="en-GB" sz="1800" dirty="0">
                          <a:solidFill>
                            <a:schemeClr val="tx1"/>
                          </a:solidFill>
                        </a:rPr>
                        <a:t> it to your </a:t>
                      </a:r>
                      <a:r>
                        <a:rPr lang="en-GB" sz="1800" b="1" dirty="0">
                          <a:solidFill>
                            <a:schemeClr val="tx1"/>
                          </a:solidFill>
                        </a:rPr>
                        <a:t>design specification </a:t>
                      </a:r>
                      <a:r>
                        <a:rPr lang="en-GB" sz="1800" dirty="0">
                          <a:solidFill>
                            <a:schemeClr val="tx1"/>
                          </a:solidFill>
                        </a:rPr>
                        <a:t>and </a:t>
                      </a:r>
                      <a:r>
                        <a:rPr lang="en-GB" sz="1800" b="1" dirty="0">
                          <a:solidFill>
                            <a:schemeClr val="tx1"/>
                          </a:solidFill>
                        </a:rPr>
                        <a:t>described</a:t>
                      </a:r>
                      <a:r>
                        <a:rPr lang="en-GB" sz="1800" dirty="0">
                          <a:solidFill>
                            <a:schemeClr val="tx1"/>
                          </a:solidFill>
                        </a:rPr>
                        <a:t> how well you feel you have satisfied the requirements. </a:t>
                      </a:r>
                    </a:p>
                  </a:txBody>
                  <a:tcPr marL="91425" marR="91425" marT="45690" marB="4569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2333048"/>
                  </a:ext>
                </a:extLst>
              </a:tr>
              <a:tr h="943043">
                <a:tc>
                  <a:txBody>
                    <a:bodyPr/>
                    <a:lstStyle/>
                    <a:p>
                      <a:r>
                        <a:rPr lang="en-US" sz="4000" dirty="0"/>
                        <a:t>2</a:t>
                      </a:r>
                      <a:endParaRPr lang="en-GB" sz="4000" dirty="0"/>
                    </a:p>
                  </a:txBody>
                  <a:tcPr marL="91425" marR="91425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0" dirty="0">
                          <a:solidFill>
                            <a:schemeClr val="tx1"/>
                          </a:solidFill>
                        </a:rPr>
                        <a:t>You have evaluated your finished design by </a:t>
                      </a:r>
                      <a:r>
                        <a:rPr lang="en-GB" sz="1800" b="1" dirty="0">
                          <a:solidFill>
                            <a:schemeClr val="tx1"/>
                          </a:solidFill>
                        </a:rPr>
                        <a:t>describing what you like and don't like about it. </a:t>
                      </a:r>
                    </a:p>
                  </a:txBody>
                  <a:tcPr marL="91425" marR="91425" marT="45690" marB="45690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2397244"/>
                  </a:ext>
                </a:extLst>
              </a:tr>
              <a:tr h="943043">
                <a:tc>
                  <a:txBody>
                    <a:bodyPr/>
                    <a:lstStyle/>
                    <a:p>
                      <a:r>
                        <a:rPr lang="en-US" sz="4000" dirty="0"/>
                        <a:t>1</a:t>
                      </a:r>
                      <a:endParaRPr lang="en-GB" sz="4000" dirty="0"/>
                    </a:p>
                  </a:txBody>
                  <a:tcPr marL="91425" marR="91425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solidFill>
                            <a:schemeClr val="tx1"/>
                          </a:solidFill>
                        </a:rPr>
                        <a:t>You have </a:t>
                      </a:r>
                      <a:r>
                        <a:rPr lang="en-GB" sz="1800" b="1" dirty="0">
                          <a:solidFill>
                            <a:schemeClr val="tx1"/>
                          </a:solidFill>
                        </a:rPr>
                        <a:t>attempted</a:t>
                      </a:r>
                      <a:r>
                        <a:rPr lang="en-GB" sz="1800" dirty="0">
                          <a:solidFill>
                            <a:schemeClr val="tx1"/>
                          </a:solidFill>
                        </a:rPr>
                        <a:t> to evaluate your finished design.</a:t>
                      </a:r>
                      <a:endParaRPr lang="en-GB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91425" marR="91425" marT="45690" marB="4569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96723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46619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artoon Monster Vector Vector Art &amp; Graphics | freevector.com">
            <a:extLst>
              <a:ext uri="{FF2B5EF4-FFF2-40B4-BE49-F238E27FC236}">
                <a16:creationId xmlns:a16="http://schemas.microsoft.com/office/drawing/2014/main" id="{584DB1F9-C808-4410-97AA-1EDFCD114F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477" b="6281"/>
          <a:stretch/>
        </p:blipFill>
        <p:spPr bwMode="auto">
          <a:xfrm>
            <a:off x="5933592" y="4381755"/>
            <a:ext cx="5628541" cy="2144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artoon Monster Vector Vector Art &amp; Graphics | freevector.com">
            <a:extLst>
              <a:ext uri="{FF2B5EF4-FFF2-40B4-BE49-F238E27FC236}">
                <a16:creationId xmlns:a16="http://schemas.microsoft.com/office/drawing/2014/main" id="{AA28DD55-9CCF-49CB-BD1B-4D1938A238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49" b="53846"/>
          <a:stretch/>
        </p:blipFill>
        <p:spPr bwMode="auto">
          <a:xfrm>
            <a:off x="475673" y="4582257"/>
            <a:ext cx="5628541" cy="1864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526B8CA9-FF0E-4DDE-AE28-D6B03E7977EF}"/>
              </a:ext>
            </a:extLst>
          </p:cNvPr>
          <p:cNvGrpSpPr/>
          <p:nvPr/>
        </p:nvGrpSpPr>
        <p:grpSpPr>
          <a:xfrm>
            <a:off x="3706088" y="2040907"/>
            <a:ext cx="4455008" cy="2144595"/>
            <a:chOff x="351986" y="901870"/>
            <a:chExt cx="11445817" cy="5509899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0DC6EDA2-81C1-4E98-B086-4AB45CA54CE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rot="20841309">
              <a:off x="351986" y="901870"/>
              <a:ext cx="6057900" cy="1171575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4CEB2218-03D0-4695-9CBD-E2655139426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13185" y="2495098"/>
              <a:ext cx="9725972" cy="1655762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FBF595D0-3B96-44CF-9D3C-D4685B1984B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rot="287707">
              <a:off x="394197" y="4609181"/>
              <a:ext cx="11403606" cy="1802588"/>
            </a:xfrm>
            <a:prstGeom prst="rect">
              <a:avLst/>
            </a:prstGeom>
          </p:spPr>
        </p:pic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2B029E19-42C6-446F-B708-D3B5D38FD31D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21249062">
            <a:off x="2186488" y="430213"/>
            <a:ext cx="7400925" cy="120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4562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35AC6723-77BF-4794-B16F-13236426AE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72332" y="647032"/>
            <a:ext cx="6142608" cy="593664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dirty="0"/>
              <a:t>It’s a scary time so I thought I would give you a few challenges that will hopefully make you and your family laugh.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On the next few pages you will find some fun challenges inspired by Monsters for each area of Design Technology.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The challenge is split into </a:t>
            </a:r>
            <a:r>
              <a:rPr lang="en-GB" sz="4400" b="1" dirty="0"/>
              <a:t>4 </a:t>
            </a:r>
            <a:r>
              <a:rPr lang="en-GB" dirty="0"/>
              <a:t>areas which will be covered over the next term. </a:t>
            </a:r>
          </a:p>
          <a:p>
            <a:pPr marL="0" indent="0">
              <a:buNone/>
            </a:pPr>
            <a:r>
              <a:rPr lang="en-GB" b="1" dirty="0">
                <a:solidFill>
                  <a:srgbClr val="FF0000"/>
                </a:solidFill>
              </a:rPr>
              <a:t>- Area 1 - Research</a:t>
            </a:r>
          </a:p>
          <a:p>
            <a:pPr marL="0" indent="0">
              <a:buNone/>
            </a:pPr>
            <a:r>
              <a:rPr lang="en-GB" b="1" dirty="0">
                <a:solidFill>
                  <a:srgbClr val="0070C0"/>
                </a:solidFill>
              </a:rPr>
              <a:t>- Area 2 - Designing</a:t>
            </a:r>
          </a:p>
          <a:p>
            <a:pPr>
              <a:buFontTx/>
              <a:buChar char="-"/>
            </a:pPr>
            <a:r>
              <a:rPr lang="en-GB" b="1" dirty="0">
                <a:solidFill>
                  <a:schemeClr val="accent2"/>
                </a:solidFill>
              </a:rPr>
              <a:t>Area 3 - Making </a:t>
            </a:r>
          </a:p>
          <a:p>
            <a:pPr>
              <a:buFontTx/>
              <a:buChar char="-"/>
            </a:pPr>
            <a:r>
              <a:rPr lang="en-GB" b="1" dirty="0">
                <a:solidFill>
                  <a:srgbClr val="7030A0"/>
                </a:solidFill>
              </a:rPr>
              <a:t>Area 4 - Evaluating</a:t>
            </a:r>
          </a:p>
          <a:p>
            <a:pPr marL="0" indent="0">
              <a:buNone/>
            </a:pPr>
            <a:endParaRPr lang="en-GB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0DF6F3E-B0D3-4DED-BE04-10FB89D56D46}"/>
              </a:ext>
            </a:extLst>
          </p:cNvPr>
          <p:cNvGrpSpPr/>
          <p:nvPr/>
        </p:nvGrpSpPr>
        <p:grpSpPr>
          <a:xfrm>
            <a:off x="1517374" y="5292370"/>
            <a:ext cx="2540917" cy="1223171"/>
            <a:chOff x="351986" y="901870"/>
            <a:chExt cx="11445817" cy="5509899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E8F92CE-29BB-4D68-9BD1-80B5428F518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rot="20841309">
              <a:off x="351986" y="901870"/>
              <a:ext cx="6057900" cy="1171575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E93E2B0C-1411-4575-88D2-1A190219B04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13185" y="2495098"/>
              <a:ext cx="9725972" cy="1655762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9BC58B0-9BBB-461E-AE7B-276E240D2AA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rot="287707">
              <a:off x="394197" y="4609181"/>
              <a:ext cx="11403606" cy="1802588"/>
            </a:xfrm>
            <a:prstGeom prst="rect">
              <a:avLst/>
            </a:prstGeom>
          </p:spPr>
        </p:pic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05139A85-20C9-4FAB-BA90-4F9E178BCDE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2016" t="9276" r="39534" b="54088"/>
          <a:stretch/>
        </p:blipFill>
        <p:spPr>
          <a:xfrm>
            <a:off x="404375" y="319651"/>
            <a:ext cx="4489800" cy="4761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8659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773922-CF0D-4290-ACA5-C36AE1CF15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A40744-0893-46B4-A4E9-767C826FCB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D9CA473-97D9-4B18-A4C3-2646EF8925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786" t="26609" r="10476" b="9911"/>
          <a:stretch/>
        </p:blipFill>
        <p:spPr>
          <a:xfrm>
            <a:off x="145143" y="97615"/>
            <a:ext cx="12046857" cy="685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0232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artoon Monster Vector Vector Art &amp; Graphics | freevector.com">
            <a:extLst>
              <a:ext uri="{FF2B5EF4-FFF2-40B4-BE49-F238E27FC236}">
                <a16:creationId xmlns:a16="http://schemas.microsoft.com/office/drawing/2014/main" id="{743AAC92-361E-41B9-975C-3BBCF98B31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06" t="47477" r="35771" b="6281"/>
          <a:stretch/>
        </p:blipFill>
        <p:spPr bwMode="auto">
          <a:xfrm>
            <a:off x="366931" y="495400"/>
            <a:ext cx="3664660" cy="412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1D1F6FB-01F6-45F8-AFD3-937FD1456E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98148" y="3814103"/>
            <a:ext cx="7439891" cy="1122073"/>
          </a:xfrm>
        </p:spPr>
        <p:txBody>
          <a:bodyPr>
            <a:normAutofit/>
          </a:bodyPr>
          <a:lstStyle/>
          <a:p>
            <a:r>
              <a:rPr lang="en-GB" dirty="0"/>
              <a:t>Area 1 </a:t>
            </a:r>
            <a:endParaRPr lang="en-GB" sz="3300" dirty="0">
              <a:solidFill>
                <a:srgbClr val="FF0000"/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E0F7818-D597-432C-8317-20DAD311AFFD}"/>
              </a:ext>
            </a:extLst>
          </p:cNvPr>
          <p:cNvSpPr txBox="1">
            <a:spLocks/>
          </p:cNvSpPr>
          <p:nvPr/>
        </p:nvSpPr>
        <p:spPr>
          <a:xfrm>
            <a:off x="2671183" y="1221575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sz="7200" dirty="0">
                <a:solidFill>
                  <a:srgbClr val="FF0000"/>
                </a:solidFill>
                <a:latin typeface="AR DARLING" panose="02000000000000000000" pitchFamily="2" charset="0"/>
              </a:rPr>
              <a:t>Research Tasks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F287F9A-8F85-4D81-80CB-B130B3E13D2D}"/>
              </a:ext>
            </a:extLst>
          </p:cNvPr>
          <p:cNvGrpSpPr/>
          <p:nvPr/>
        </p:nvGrpSpPr>
        <p:grpSpPr>
          <a:xfrm>
            <a:off x="1625577" y="4767714"/>
            <a:ext cx="2540917" cy="1223171"/>
            <a:chOff x="351986" y="901870"/>
            <a:chExt cx="11445817" cy="5509899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9446FB54-C5D3-4092-8D0C-9192F27D7CB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rot="20841309">
              <a:off x="351986" y="901870"/>
              <a:ext cx="6057900" cy="1171575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2898646-A611-4079-980C-91E3CB1B1C8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13185" y="2495098"/>
              <a:ext cx="9725972" cy="1655762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0A70BEE4-316C-4CF8-AD64-CCC753221A0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rot="287707">
              <a:off x="394197" y="4609181"/>
              <a:ext cx="11403606" cy="18025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904796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7F2C33-F97B-4212-A151-191863A7AB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91105" y="-790551"/>
            <a:ext cx="9144000" cy="2387600"/>
          </a:xfrm>
        </p:spPr>
        <p:txBody>
          <a:bodyPr>
            <a:normAutofit/>
          </a:bodyPr>
          <a:lstStyle/>
          <a:p>
            <a:pPr algn="r"/>
            <a:r>
              <a:rPr lang="en-GB" sz="7200" dirty="0">
                <a:solidFill>
                  <a:srgbClr val="FF0000"/>
                </a:solidFill>
                <a:latin typeface="AR DARLING" panose="02000000000000000000" pitchFamily="2" charset="0"/>
              </a:rPr>
              <a:t>Research Tasks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0FD392-19CB-4DFE-AFAC-659CA8A6B7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5010" y="1755253"/>
            <a:ext cx="5249094" cy="4332738"/>
          </a:xfrm>
        </p:spPr>
        <p:txBody>
          <a:bodyPr>
            <a:normAutofit fontScale="85000" lnSpcReduction="10000"/>
          </a:bodyPr>
          <a:lstStyle/>
          <a:p>
            <a:pPr marL="457200" indent="-457200" algn="l">
              <a:buFont typeface="+mj-lt"/>
              <a:buAutoNum type="arabicPeriod"/>
            </a:pPr>
            <a:r>
              <a:rPr lang="en-GB" dirty="0"/>
              <a:t>Create a </a:t>
            </a:r>
            <a:r>
              <a:rPr lang="en-GB" dirty="0">
                <a:solidFill>
                  <a:srgbClr val="FF0000"/>
                </a:solidFill>
              </a:rPr>
              <a:t>mind map </a:t>
            </a:r>
            <a:r>
              <a:rPr lang="en-GB" dirty="0"/>
              <a:t>based on the theme of monsters – think about the following areas colour, shape, user, materials, theme etc</a:t>
            </a:r>
          </a:p>
          <a:p>
            <a:pPr marL="457200" indent="-457200" algn="l">
              <a:buFont typeface="+mj-lt"/>
              <a:buAutoNum type="arabicPeriod"/>
            </a:pPr>
            <a:endParaRPr lang="en-GB" dirty="0"/>
          </a:p>
          <a:p>
            <a:pPr marL="457200" indent="-457200" algn="l">
              <a:buFont typeface="+mj-lt"/>
              <a:buAutoNum type="arabicPeriod"/>
            </a:pPr>
            <a:r>
              <a:rPr lang="en-GB" dirty="0"/>
              <a:t>Create a </a:t>
            </a:r>
            <a:r>
              <a:rPr lang="en-GB" dirty="0">
                <a:solidFill>
                  <a:srgbClr val="FF0000"/>
                </a:solidFill>
              </a:rPr>
              <a:t>questionnaire </a:t>
            </a:r>
            <a:r>
              <a:rPr lang="en-GB" dirty="0"/>
              <a:t>for your friends and family (feel free to use the chat area of Teams too) and record your answers in a table/graph. These questions could be about interesting design ideas, colour, material choice (Food, Textiles, DT), etc.</a:t>
            </a:r>
          </a:p>
          <a:p>
            <a:pPr marL="457200" indent="-457200" algn="l">
              <a:buFont typeface="+mj-lt"/>
              <a:buAutoNum type="arabicPeriod"/>
            </a:pPr>
            <a:endParaRPr lang="en-GB" dirty="0"/>
          </a:p>
          <a:p>
            <a:pPr marL="457200" indent="-457200" algn="l">
              <a:buFont typeface="+mj-lt"/>
              <a:buAutoNum type="arabicPeriod"/>
            </a:pPr>
            <a:r>
              <a:rPr lang="en-GB" dirty="0"/>
              <a:t>Write a </a:t>
            </a:r>
            <a:r>
              <a:rPr lang="en-GB" dirty="0">
                <a:solidFill>
                  <a:srgbClr val="FF0000"/>
                </a:solidFill>
              </a:rPr>
              <a:t>summary </a:t>
            </a:r>
            <a:r>
              <a:rPr lang="en-GB" dirty="0"/>
              <a:t>of your findings. Make sure it is detailed. </a:t>
            </a:r>
          </a:p>
          <a:p>
            <a:pPr marL="0" indent="0">
              <a:buNone/>
            </a:pPr>
            <a:r>
              <a:rPr lang="en-GB" sz="1600" b="1" i="1" u="sng" dirty="0"/>
              <a:t>Extension – find some monster products and analysis them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FBE30F8-2FEF-4BB2-9718-B1BF7A81BF4E}"/>
              </a:ext>
            </a:extLst>
          </p:cNvPr>
          <p:cNvGrpSpPr/>
          <p:nvPr/>
        </p:nvGrpSpPr>
        <p:grpSpPr>
          <a:xfrm>
            <a:off x="406027" y="416320"/>
            <a:ext cx="2540917" cy="1223171"/>
            <a:chOff x="351986" y="901870"/>
            <a:chExt cx="11445817" cy="5509899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9F3964F8-AE3C-4493-BB04-47474E1F312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rot="20841309">
              <a:off x="351986" y="901870"/>
              <a:ext cx="6057900" cy="1171575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6C133555-2C72-4F73-A0C2-368337D49AD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13185" y="2495098"/>
              <a:ext cx="9725972" cy="1655762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1C2AC31-0A31-4BCB-8747-9B8C60D6F11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rot="287707">
              <a:off x="394197" y="4609181"/>
              <a:ext cx="11403606" cy="1802588"/>
            </a:xfrm>
            <a:prstGeom prst="rect">
              <a:avLst/>
            </a:prstGeom>
          </p:spPr>
        </p:pic>
      </p:grpSp>
      <p:pic>
        <p:nvPicPr>
          <p:cNvPr id="13" name="Picture 12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D064D90A-9057-41EB-AAD9-8B28AAB9EC9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744601"/>
            <a:ext cx="3002280" cy="2340864"/>
          </a:xfrm>
          <a:prstGeom prst="rect">
            <a:avLst/>
          </a:prstGeom>
        </p:spPr>
      </p:pic>
      <p:pic>
        <p:nvPicPr>
          <p:cNvPr id="1026" name="Picture 2" descr="Image result for questionnaire graphic">
            <a:extLst>
              <a:ext uri="{FF2B5EF4-FFF2-40B4-BE49-F238E27FC236}">
                <a16:creationId xmlns:a16="http://schemas.microsoft.com/office/drawing/2014/main" id="{68464A06-AB12-44BC-A162-0C68DFC055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8280" y="2711667"/>
            <a:ext cx="2836825" cy="2127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questionnaire">
            <a:extLst>
              <a:ext uri="{FF2B5EF4-FFF2-40B4-BE49-F238E27FC236}">
                <a16:creationId xmlns:a16="http://schemas.microsoft.com/office/drawing/2014/main" id="{8EABB4CC-10A2-425E-95E9-B5958BC190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7143" y="3942429"/>
            <a:ext cx="2293033" cy="2293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A picture containing drawing&#10;&#10;Description automatically generated">
            <a:extLst>
              <a:ext uri="{FF2B5EF4-FFF2-40B4-BE49-F238E27FC236}">
                <a16:creationId xmlns:a16="http://schemas.microsoft.com/office/drawing/2014/main" id="{7ACCCAB2-780E-4B72-82F3-F051A8A8C282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6655" y="5457685"/>
            <a:ext cx="2838450" cy="1066800"/>
          </a:xfrm>
          <a:prstGeom prst="rect">
            <a:avLst/>
          </a:prstGeom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5447C796-3238-4C55-803E-A6EA45797F82}"/>
              </a:ext>
            </a:extLst>
          </p:cNvPr>
          <p:cNvSpPr txBox="1">
            <a:spLocks/>
          </p:cNvSpPr>
          <p:nvPr/>
        </p:nvSpPr>
        <p:spPr>
          <a:xfrm>
            <a:off x="-632566" y="5774093"/>
            <a:ext cx="1000271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sz="24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Remember to check your work against the research criteria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07C457F3-6D3B-45EA-8DE2-22D87BF512B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812424">
            <a:off x="2806100" y="283488"/>
            <a:ext cx="1144060" cy="75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8264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7F2C33-F97B-4212-A151-191863A7AB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71651" y="87051"/>
            <a:ext cx="8403771" cy="1080260"/>
          </a:xfrm>
        </p:spPr>
        <p:txBody>
          <a:bodyPr>
            <a:normAutofit fontScale="90000"/>
          </a:bodyPr>
          <a:lstStyle/>
          <a:p>
            <a:pPr algn="r"/>
            <a:r>
              <a:rPr lang="en-GB" sz="7200" dirty="0">
                <a:solidFill>
                  <a:srgbClr val="FF0000"/>
                </a:solidFill>
                <a:latin typeface="AR DARLING" panose="02000000000000000000" pitchFamily="2" charset="0"/>
              </a:rPr>
              <a:t>Research criteria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FBE30F8-2FEF-4BB2-9718-B1BF7A81BF4E}"/>
              </a:ext>
            </a:extLst>
          </p:cNvPr>
          <p:cNvGrpSpPr/>
          <p:nvPr/>
        </p:nvGrpSpPr>
        <p:grpSpPr>
          <a:xfrm>
            <a:off x="9919396" y="1182260"/>
            <a:ext cx="1975599" cy="951033"/>
            <a:chOff x="351986" y="901870"/>
            <a:chExt cx="11445817" cy="5509899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9F3964F8-AE3C-4493-BB04-47474E1F312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rot="20841309">
              <a:off x="351986" y="901870"/>
              <a:ext cx="6057900" cy="1171575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6C133555-2C72-4F73-A0C2-368337D49AD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13185" y="2495098"/>
              <a:ext cx="9725972" cy="1655762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1C2AC31-0A31-4BCB-8747-9B8C60D6F11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rot="287707">
              <a:off x="394197" y="4609181"/>
              <a:ext cx="11403606" cy="1802588"/>
            </a:xfrm>
            <a:prstGeom prst="rect">
              <a:avLst/>
            </a:prstGeom>
          </p:spPr>
        </p:pic>
      </p:grpSp>
      <p:pic>
        <p:nvPicPr>
          <p:cNvPr id="13" name="Picture 12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D064D90A-9057-41EB-AAD9-8B28AAB9EC9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6987" y="2363024"/>
            <a:ext cx="2008008" cy="1565635"/>
          </a:xfrm>
          <a:prstGeom prst="rect">
            <a:avLst/>
          </a:prstGeom>
        </p:spPr>
      </p:pic>
      <p:pic>
        <p:nvPicPr>
          <p:cNvPr id="1028" name="Picture 4" descr="Image result for questionnaire">
            <a:extLst>
              <a:ext uri="{FF2B5EF4-FFF2-40B4-BE49-F238E27FC236}">
                <a16:creationId xmlns:a16="http://schemas.microsoft.com/office/drawing/2014/main" id="{8EABB4CC-10A2-425E-95E9-B5958BC190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8726" y="3928659"/>
            <a:ext cx="1190171" cy="1190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A picture containing drawing&#10;&#10;Description automatically generated">
            <a:extLst>
              <a:ext uri="{FF2B5EF4-FFF2-40B4-BE49-F238E27FC236}">
                <a16:creationId xmlns:a16="http://schemas.microsoft.com/office/drawing/2014/main" id="{7ACCCAB2-780E-4B72-82F3-F051A8A8C282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8642" y="5118830"/>
            <a:ext cx="2224698" cy="951033"/>
          </a:xfrm>
          <a:prstGeom prst="rect">
            <a:avLst/>
          </a:prstGeom>
        </p:spPr>
      </p:pic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25903EB3-4183-47C1-A055-9EE9333A5863}"/>
              </a:ext>
            </a:extLst>
          </p:cNvPr>
          <p:cNvGraphicFramePr>
            <a:graphicFrameLocks noGrp="1"/>
          </p:cNvGraphicFramePr>
          <p:nvPr/>
        </p:nvGraphicFramePr>
        <p:xfrm>
          <a:off x="488448" y="1016000"/>
          <a:ext cx="9264093" cy="55789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8454">
                  <a:extLst>
                    <a:ext uri="{9D8B030D-6E8A-4147-A177-3AD203B41FA5}">
                      <a16:colId xmlns:a16="http://schemas.microsoft.com/office/drawing/2014/main" val="1695804766"/>
                    </a:ext>
                  </a:extLst>
                </a:gridCol>
                <a:gridCol w="8275639">
                  <a:extLst>
                    <a:ext uri="{9D8B030D-6E8A-4147-A177-3AD203B41FA5}">
                      <a16:colId xmlns:a16="http://schemas.microsoft.com/office/drawing/2014/main" val="3125900605"/>
                    </a:ext>
                  </a:extLst>
                </a:gridCol>
              </a:tblGrid>
              <a:tr h="385582"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Area 1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</a:rPr>
                        <a:t> – Success criteria for research </a:t>
                      </a:r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12" marR="91412" marT="45693" marB="45693"/>
                </a:tc>
                <a:tc hMerge="1">
                  <a:txBody>
                    <a:bodyPr/>
                    <a:lstStyle/>
                    <a:p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9252019"/>
                  </a:ext>
                </a:extLst>
              </a:tr>
              <a:tr h="1362473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/>
                        <a:t>4</a:t>
                      </a:r>
                      <a:endParaRPr lang="en-GB" sz="4400" dirty="0"/>
                    </a:p>
                  </a:txBody>
                  <a:tcPr marL="91412" marR="91412" marT="45693" marB="45693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Gathered relevant information from a least three different sources</a:t>
                      </a:r>
                      <a:r>
                        <a:rPr lang="en-US" sz="1800" baseline="0" dirty="0"/>
                        <a:t> to help you with your project including looking at existing products. You have analyzed in some depth what you found explaining how it will impact on your own design work.</a:t>
                      </a:r>
                      <a:endParaRPr lang="en-GB" sz="1800" dirty="0"/>
                    </a:p>
                  </a:txBody>
                  <a:tcPr marL="91412" marR="91412" marT="45693" marB="45693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7457922"/>
                  </a:ext>
                </a:extLst>
              </a:tr>
              <a:tr h="1203875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/>
                        <a:t>3</a:t>
                      </a:r>
                      <a:endParaRPr lang="en-GB" sz="4000" dirty="0"/>
                    </a:p>
                  </a:txBody>
                  <a:tcPr marL="91412" marR="91412" marT="45693" marB="45693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/>
                        <a:t>Gathered relevant</a:t>
                      </a:r>
                      <a:r>
                        <a:rPr lang="en-US" sz="1700" baseline="0" dirty="0"/>
                        <a:t> information a least two difference sources to help you with your project and analyses what you found explaining how it will impact on your own design work. </a:t>
                      </a:r>
                      <a:endParaRPr lang="en-GB" sz="1700" dirty="0"/>
                    </a:p>
                  </a:txBody>
                  <a:tcPr marL="91412" marR="91412" marT="45693" marB="45693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2333048"/>
                  </a:ext>
                </a:extLst>
              </a:tr>
              <a:tr h="1014370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/>
                        <a:t>2</a:t>
                      </a:r>
                      <a:endParaRPr lang="en-GB" sz="4000" dirty="0"/>
                    </a:p>
                  </a:txBody>
                  <a:tcPr marL="91412" marR="91412" marT="45693" marB="45693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/>
                        <a:t>Gathered</a:t>
                      </a:r>
                      <a:r>
                        <a:rPr lang="en-US" sz="1700" baseline="0" dirty="0"/>
                        <a:t> some information to help you with your project and carried out some  analysis of what you gathered and explained how it will help you</a:t>
                      </a:r>
                      <a:endParaRPr lang="en-GB" sz="1700" dirty="0"/>
                    </a:p>
                    <a:p>
                      <a:endParaRPr lang="en-GB" sz="1700" b="1" dirty="0"/>
                    </a:p>
                  </a:txBody>
                  <a:tcPr marL="91412" marR="91412" marT="45693" marB="45693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2397244"/>
                  </a:ext>
                </a:extLst>
              </a:tr>
              <a:tr h="806286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/>
                        <a:t>1</a:t>
                      </a:r>
                      <a:endParaRPr lang="en-GB" sz="4000" dirty="0"/>
                    </a:p>
                  </a:txBody>
                  <a:tcPr marL="91412" marR="91412" marT="45693" marB="45693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/>
                        <a:t>Gathered</a:t>
                      </a:r>
                      <a:r>
                        <a:rPr lang="en-US" sz="1700" baseline="0" dirty="0"/>
                        <a:t> some information to help you with your project and carried out some superficial analysis of what you gathered.</a:t>
                      </a:r>
                      <a:endParaRPr lang="en-GB" sz="1700" dirty="0"/>
                    </a:p>
                  </a:txBody>
                  <a:tcPr marL="91412" marR="91412" marT="45693" marB="45693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9672303"/>
                  </a:ext>
                </a:extLst>
              </a:tr>
              <a:tr h="806348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/>
                        <a:t>0</a:t>
                      </a:r>
                      <a:endParaRPr lang="en-GB" sz="4000" dirty="0"/>
                    </a:p>
                  </a:txBody>
                  <a:tcPr marL="91425" marR="91425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You have made </a:t>
                      </a:r>
                      <a:r>
                        <a:rPr lang="en-US" sz="14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some attempt</a:t>
                      </a:r>
                      <a:r>
                        <a:rPr lang="en-US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to produce research but lacks detail. </a:t>
                      </a:r>
                      <a:endParaRPr lang="en-GB" sz="1400" dirty="0"/>
                    </a:p>
                  </a:txBody>
                  <a:tcPr marL="91425" marR="91425" marT="45690" marB="4569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25323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33457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D1F6FB-01F6-45F8-AFD3-937FD1456ECD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8094877" y="3469108"/>
            <a:ext cx="7440612" cy="1122363"/>
          </a:xfrm>
        </p:spPr>
        <p:txBody>
          <a:bodyPr/>
          <a:lstStyle/>
          <a:p>
            <a:r>
              <a:rPr lang="en-GB" dirty="0"/>
              <a:t>Area 2 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E0F7818-D597-432C-8317-20DAD311AFFD}"/>
              </a:ext>
            </a:extLst>
          </p:cNvPr>
          <p:cNvSpPr txBox="1">
            <a:spLocks/>
          </p:cNvSpPr>
          <p:nvPr/>
        </p:nvSpPr>
        <p:spPr>
          <a:xfrm>
            <a:off x="2671183" y="1221575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sz="7200" dirty="0">
                <a:solidFill>
                  <a:srgbClr val="0070C0"/>
                </a:solidFill>
                <a:latin typeface="AR DARLING" panose="02000000000000000000" pitchFamily="2" charset="0"/>
              </a:rPr>
              <a:t>Design Tasks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F287F9A-8F85-4D81-80CB-B130B3E13D2D}"/>
              </a:ext>
            </a:extLst>
          </p:cNvPr>
          <p:cNvGrpSpPr/>
          <p:nvPr/>
        </p:nvGrpSpPr>
        <p:grpSpPr>
          <a:xfrm>
            <a:off x="1565617" y="5024839"/>
            <a:ext cx="2540917" cy="1223171"/>
            <a:chOff x="351986" y="901870"/>
            <a:chExt cx="11445817" cy="5509899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9446FB54-C5D3-4092-8D0C-9192F27D7CB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rot="20841309">
              <a:off x="351986" y="901870"/>
              <a:ext cx="6057900" cy="1171575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2898646-A611-4079-980C-91E3CB1B1C8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13185" y="2495098"/>
              <a:ext cx="9725972" cy="1655762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0A70BEE4-316C-4CF8-AD64-CCC753221A0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rot="287707">
              <a:off x="394197" y="4609181"/>
              <a:ext cx="11403606" cy="1802588"/>
            </a:xfrm>
            <a:prstGeom prst="rect">
              <a:avLst/>
            </a:prstGeom>
          </p:spPr>
        </p:pic>
      </p:grpSp>
      <p:pic>
        <p:nvPicPr>
          <p:cNvPr id="10" name="Picture 2" descr="Cartoon Monster Vector Vector Art &amp; Graphics | freevector.com">
            <a:extLst>
              <a:ext uri="{FF2B5EF4-FFF2-40B4-BE49-F238E27FC236}">
                <a16:creationId xmlns:a16="http://schemas.microsoft.com/office/drawing/2014/main" id="{743AAC92-361E-41B9-975C-3BBCF98B31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06" t="3758" r="35071" b="50000"/>
          <a:stretch/>
        </p:blipFill>
        <p:spPr bwMode="auto">
          <a:xfrm>
            <a:off x="919215" y="158878"/>
            <a:ext cx="4126692" cy="4648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30973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7F2C33-F97B-4212-A151-191863A7ABA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993448" y="363208"/>
            <a:ext cx="7837487" cy="1325563"/>
          </a:xfrm>
        </p:spPr>
        <p:txBody>
          <a:bodyPr>
            <a:normAutofit/>
          </a:bodyPr>
          <a:lstStyle/>
          <a:p>
            <a:pPr algn="r"/>
            <a:r>
              <a:rPr lang="en-GB" sz="7200" dirty="0">
                <a:solidFill>
                  <a:srgbClr val="0070C0"/>
                </a:solidFill>
                <a:latin typeface="AR DARLING" panose="02000000000000000000" pitchFamily="2" charset="0"/>
              </a:rPr>
              <a:t>Design Tasks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0FD392-19CB-4DFE-AFAC-659CA8A6B7D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25364" y="1960310"/>
            <a:ext cx="3348540" cy="4351338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2400" dirty="0"/>
              <a:t>Create a </a:t>
            </a:r>
            <a:r>
              <a:rPr lang="en-GB" sz="2400" dirty="0">
                <a:solidFill>
                  <a:srgbClr val="0070C0"/>
                </a:solidFill>
              </a:rPr>
              <a:t>specification</a:t>
            </a:r>
            <a:r>
              <a:rPr lang="en-GB" sz="2400" dirty="0"/>
              <a:t>. This is list of things that your product should meet. 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400" dirty="0"/>
              <a:t>Create a </a:t>
            </a:r>
            <a:r>
              <a:rPr lang="en-GB" sz="2400" dirty="0">
                <a:solidFill>
                  <a:srgbClr val="0070C0"/>
                </a:solidFill>
              </a:rPr>
              <a:t>mood board </a:t>
            </a:r>
            <a:r>
              <a:rPr lang="en-GB" sz="2400" dirty="0"/>
              <a:t>of images of the theme of monsters. This is page full of pictures to be inspired by. 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400" dirty="0"/>
              <a:t>Come up with a range of </a:t>
            </a:r>
            <a:r>
              <a:rPr lang="en-GB" sz="2400" dirty="0">
                <a:solidFill>
                  <a:srgbClr val="0070C0"/>
                </a:solidFill>
              </a:rPr>
              <a:t>design ideas</a:t>
            </a:r>
            <a:r>
              <a:rPr lang="en-GB" sz="2400" dirty="0"/>
              <a:t>.  Be creative and original.  It can be made from anything that you  can find.  The final product could be a  drawn graphic, 3D sculpture, Food, pop up card or textiles.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FBE30F8-2FEF-4BB2-9718-B1BF7A81BF4E}"/>
              </a:ext>
            </a:extLst>
          </p:cNvPr>
          <p:cNvGrpSpPr/>
          <p:nvPr/>
        </p:nvGrpSpPr>
        <p:grpSpPr>
          <a:xfrm>
            <a:off x="406027" y="416320"/>
            <a:ext cx="2540917" cy="1223171"/>
            <a:chOff x="351986" y="901870"/>
            <a:chExt cx="11445817" cy="5509899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9F3964F8-AE3C-4493-BB04-47474E1F312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rot="20841309">
              <a:off x="351986" y="901870"/>
              <a:ext cx="6057900" cy="1171575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6C133555-2C72-4F73-A0C2-368337D49AD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13185" y="2495098"/>
              <a:ext cx="9725972" cy="1655762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1C2AC31-0A31-4BCB-8747-9B8C60D6F11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rot="287707">
              <a:off x="394197" y="4609181"/>
              <a:ext cx="11403606" cy="1802588"/>
            </a:xfrm>
            <a:prstGeom prst="rect">
              <a:avLst/>
            </a:prstGeom>
          </p:spPr>
        </p:pic>
      </p:grpSp>
      <p:pic>
        <p:nvPicPr>
          <p:cNvPr id="8" name="Picture 2" descr="Image may contain: possible text that says 'Mellan'">
            <a:extLst>
              <a:ext uri="{FF2B5EF4-FFF2-40B4-BE49-F238E27FC236}">
                <a16:creationId xmlns:a16="http://schemas.microsoft.com/office/drawing/2014/main" id="{55903B53-10AF-4B10-BDB4-C60BF865ED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40" t="5750" r="640" b="7163"/>
          <a:stretch/>
        </p:blipFill>
        <p:spPr bwMode="auto">
          <a:xfrm>
            <a:off x="7108472" y="1632791"/>
            <a:ext cx="1844204" cy="2141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Upcycled Recycled 4 pint milk bottle storage monsters! Great for ...">
            <a:extLst>
              <a:ext uri="{FF2B5EF4-FFF2-40B4-BE49-F238E27FC236}">
                <a16:creationId xmlns:a16="http://schemas.microsoft.com/office/drawing/2014/main" id="{1EECF028-02A0-4833-B703-17351585B3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1" b="9565"/>
          <a:stretch/>
        </p:blipFill>
        <p:spPr bwMode="auto">
          <a:xfrm>
            <a:off x="9023455" y="3593479"/>
            <a:ext cx="2807480" cy="2268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Monster Burgers Recipe | Halloween Food Ideas | Tesco Real Food">
            <a:extLst>
              <a:ext uri="{FF2B5EF4-FFF2-40B4-BE49-F238E27FC236}">
                <a16:creationId xmlns:a16="http://schemas.microsoft.com/office/drawing/2014/main" id="{CDB0DD62-0584-4405-9EB7-2795BD2D3E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3455" y="1603925"/>
            <a:ext cx="2807480" cy="1842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How to make a watermelon monster that your kids will love to make ...">
            <a:extLst>
              <a:ext uri="{FF2B5EF4-FFF2-40B4-BE49-F238E27FC236}">
                <a16:creationId xmlns:a16="http://schemas.microsoft.com/office/drawing/2014/main" id="{AAC422D1-5374-498D-8088-0A3647DD2B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6037" y="3810322"/>
            <a:ext cx="3419018" cy="2051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Kids Craft: DIY Sock Monsters - Honest to Nod">
            <a:extLst>
              <a:ext uri="{FF2B5EF4-FFF2-40B4-BE49-F238E27FC236}">
                <a16:creationId xmlns:a16="http://schemas.microsoft.com/office/drawing/2014/main" id="{371F1AD0-726E-4DC3-9A65-D7CBB5C524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30" r="15746"/>
          <a:stretch/>
        </p:blipFill>
        <p:spPr bwMode="auto">
          <a:xfrm>
            <a:off x="7254826" y="3810322"/>
            <a:ext cx="1551496" cy="2530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pop up card monster">
            <a:extLst>
              <a:ext uri="{FF2B5EF4-FFF2-40B4-BE49-F238E27FC236}">
                <a16:creationId xmlns:a16="http://schemas.microsoft.com/office/drawing/2014/main" id="{0F9A42C7-B6BB-4419-AAAC-A7B436BF95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1037" y="1659904"/>
            <a:ext cx="2941500" cy="2073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FB63495C-1B53-4C75-B11B-A71D04C25A80}"/>
              </a:ext>
            </a:extLst>
          </p:cNvPr>
          <p:cNvSpPr txBox="1">
            <a:spLocks/>
          </p:cNvSpPr>
          <p:nvPr/>
        </p:nvSpPr>
        <p:spPr>
          <a:xfrm>
            <a:off x="-681427" y="5677734"/>
            <a:ext cx="1000271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sz="2400" dirty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Remember to check your work against the designing criteria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4CF7939-99BB-44FD-B1DB-02420B5090B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794070">
            <a:off x="3225871" y="373085"/>
            <a:ext cx="1467308" cy="917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2284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ow To Draw A Monster! - Art for Kids! | Monster drawing, Doodle ...">
            <a:extLst>
              <a:ext uri="{FF2B5EF4-FFF2-40B4-BE49-F238E27FC236}">
                <a16:creationId xmlns:a16="http://schemas.microsoft.com/office/drawing/2014/main" id="{2EABF493-FD49-4265-AAA1-FCDEA7259B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580" y="439277"/>
            <a:ext cx="3137287" cy="2424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A56EF176-4DB4-402E-91F4-178803C173F1}"/>
              </a:ext>
            </a:extLst>
          </p:cNvPr>
          <p:cNvGrpSpPr/>
          <p:nvPr/>
        </p:nvGrpSpPr>
        <p:grpSpPr>
          <a:xfrm>
            <a:off x="10466087" y="5739877"/>
            <a:ext cx="1462819" cy="704186"/>
            <a:chOff x="351986" y="901870"/>
            <a:chExt cx="11445817" cy="5509899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AD76C983-AC73-4BC2-8B07-44807A77A4A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rot="20841309">
              <a:off x="351986" y="901870"/>
              <a:ext cx="6057900" cy="1171575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656C79AB-70D0-40E0-95A8-831991439FC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13185" y="2495098"/>
              <a:ext cx="9725972" cy="1655762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768E59E1-82DD-4F1D-AFAD-EF8892A1207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rot="287707">
              <a:off x="394197" y="4609181"/>
              <a:ext cx="11403606" cy="1802588"/>
            </a:xfrm>
            <a:prstGeom prst="rect">
              <a:avLst/>
            </a:prstGeom>
          </p:spPr>
        </p:pic>
      </p:grp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BB945B57-66BC-4ACC-88E6-55F6DA9A1E6D}"/>
              </a:ext>
            </a:extLst>
          </p:cNvPr>
          <p:cNvSpPr txBox="1">
            <a:spLocks/>
          </p:cNvSpPr>
          <p:nvPr/>
        </p:nvSpPr>
        <p:spPr>
          <a:xfrm>
            <a:off x="6862047" y="1327044"/>
            <a:ext cx="5066859" cy="213949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Practice your drawing skills by creating a unique monster. Maybe use your little brother/sister as inspiration!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3500" b="1" dirty="0"/>
              <a:t>Remember your drawings should mainly be 3D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30E807A-F51C-4895-B6AC-03FC8E2116BC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917518" y="551179"/>
            <a:ext cx="4848452" cy="648261"/>
          </a:xfrm>
          <a:prstGeom prst="rect">
            <a:avLst/>
          </a:prstGeom>
        </p:spPr>
      </p:pic>
      <p:pic>
        <p:nvPicPr>
          <p:cNvPr id="15" name="Picture 2" descr="Cartoon Monster Vector Vector Art &amp; Graphics | freevector.com">
            <a:extLst>
              <a:ext uri="{FF2B5EF4-FFF2-40B4-BE49-F238E27FC236}">
                <a16:creationId xmlns:a16="http://schemas.microsoft.com/office/drawing/2014/main" id="{23018E93-AEDC-4F7F-A2D2-F05700560A56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5" t="50000" r="71165" b="8019"/>
          <a:stretch/>
        </p:blipFill>
        <p:spPr bwMode="auto">
          <a:xfrm>
            <a:off x="10353299" y="3725211"/>
            <a:ext cx="1487487" cy="187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appy Violet Monster Cartoon Character Royalty Free Vector">
            <a:extLst>
              <a:ext uri="{FF2B5EF4-FFF2-40B4-BE49-F238E27FC236}">
                <a16:creationId xmlns:a16="http://schemas.microsoft.com/office/drawing/2014/main" id="{5AE6C1FF-126E-4967-8688-8706418C12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59"/>
          <a:stretch/>
        </p:blipFill>
        <p:spPr bwMode="auto">
          <a:xfrm>
            <a:off x="610476" y="2849478"/>
            <a:ext cx="1452184" cy="1145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Learn How to Draw Blue Monster from Uncle Grandpa (Uncle Grandpa ...">
            <a:extLst>
              <a:ext uri="{FF2B5EF4-FFF2-40B4-BE49-F238E27FC236}">
                <a16:creationId xmlns:a16="http://schemas.microsoft.com/office/drawing/2014/main" id="{5EF92D17-6385-4B8E-849A-D8CA460B76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6083" y="2786446"/>
            <a:ext cx="1796779" cy="1271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How To Draw Monster | Art For Kids | Step by step tutorial">
            <a:extLst>
              <a:ext uri="{FF2B5EF4-FFF2-40B4-BE49-F238E27FC236}">
                <a16:creationId xmlns:a16="http://schemas.microsoft.com/office/drawing/2014/main" id="{470B61DF-88EA-4860-B1E2-DC4C22CC0C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48"/>
          <a:stretch/>
        </p:blipFill>
        <p:spPr bwMode="auto">
          <a:xfrm>
            <a:off x="3610702" y="361522"/>
            <a:ext cx="2303760" cy="4741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813D0F19-2821-44AF-8EBB-FC4095DDC790}"/>
              </a:ext>
            </a:extLst>
          </p:cNvPr>
          <p:cNvGrpSpPr/>
          <p:nvPr/>
        </p:nvGrpSpPr>
        <p:grpSpPr>
          <a:xfrm>
            <a:off x="1916083" y="4202401"/>
            <a:ext cx="1877429" cy="2241662"/>
            <a:chOff x="1927828" y="4233476"/>
            <a:chExt cx="1497371" cy="1787871"/>
          </a:xfrm>
        </p:grpSpPr>
        <p:pic>
          <p:nvPicPr>
            <p:cNvPr id="7180" name="Picture 12" descr="Learn How to Draw Monster Doodles">
              <a:extLst>
                <a:ext uri="{FF2B5EF4-FFF2-40B4-BE49-F238E27FC236}">
                  <a16:creationId xmlns:a16="http://schemas.microsoft.com/office/drawing/2014/main" id="{1CFE35D9-DB70-42F3-8ADC-DC9789163FF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770" r="6004"/>
            <a:stretch/>
          </p:blipFill>
          <p:spPr bwMode="auto">
            <a:xfrm>
              <a:off x="2668982" y="4233476"/>
              <a:ext cx="756217" cy="17588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12" descr="Learn How to Draw Monster Doodles">
              <a:extLst>
                <a:ext uri="{FF2B5EF4-FFF2-40B4-BE49-F238E27FC236}">
                  <a16:creationId xmlns:a16="http://schemas.microsoft.com/office/drawing/2014/main" id="{918D4A58-27FF-44EC-A281-6C2DC41747D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7770"/>
            <a:stretch/>
          </p:blipFill>
          <p:spPr bwMode="auto">
            <a:xfrm>
              <a:off x="1927828" y="4262513"/>
              <a:ext cx="881550" cy="17588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7182" name="Picture 14" descr="Monster Drawing For Kids at GetDrawings | Free download">
            <a:extLst>
              <a:ext uri="{FF2B5EF4-FFF2-40B4-BE49-F238E27FC236}">
                <a16:creationId xmlns:a16="http://schemas.microsoft.com/office/drawing/2014/main" id="{40BB25BE-5D9D-489B-9146-26762555DD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3"/>
          <a:stretch/>
        </p:blipFill>
        <p:spPr bwMode="auto">
          <a:xfrm>
            <a:off x="4268270" y="4969565"/>
            <a:ext cx="2492854" cy="1671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itle 1">
            <a:extLst>
              <a:ext uri="{FF2B5EF4-FFF2-40B4-BE49-F238E27FC236}">
                <a16:creationId xmlns:a16="http://schemas.microsoft.com/office/drawing/2014/main" id="{4092EC67-FB05-471D-981F-2C8617F98A10}"/>
              </a:ext>
            </a:extLst>
          </p:cNvPr>
          <p:cNvSpPr txBox="1">
            <a:spLocks/>
          </p:cNvSpPr>
          <p:nvPr/>
        </p:nvSpPr>
        <p:spPr>
          <a:xfrm>
            <a:off x="6613560" y="4384952"/>
            <a:ext cx="330438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sz="2400" dirty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Remember to check your work against the design criteria</a:t>
            </a:r>
          </a:p>
        </p:txBody>
      </p:sp>
    </p:spTree>
    <p:extLst>
      <p:ext uri="{BB962C8B-B14F-4D97-AF65-F5344CB8AC3E}">
        <p14:creationId xmlns:p14="http://schemas.microsoft.com/office/powerpoint/2010/main" val="1546474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0A284DFE188274AA6BA86ECFE1277DB" ma:contentTypeVersion="6" ma:contentTypeDescription="Create a new document." ma:contentTypeScope="" ma:versionID="68b88a017b44ef875e8bdbd93d8696cd">
  <xsd:schema xmlns:xsd="http://www.w3.org/2001/XMLSchema" xmlns:xs="http://www.w3.org/2001/XMLSchema" xmlns:p="http://schemas.microsoft.com/office/2006/metadata/properties" xmlns:ns3="6d78d0e7-6575-4015-b395-23df6d405d6e" xmlns:ns4="dc387db0-68da-49d9-a5a0-3045006fee8c" targetNamespace="http://schemas.microsoft.com/office/2006/metadata/properties" ma:root="true" ma:fieldsID="3816c11a93b1493b6b74a231086f9663" ns3:_="" ns4:_="">
    <xsd:import namespace="6d78d0e7-6575-4015-b395-23df6d405d6e"/>
    <xsd:import namespace="dc387db0-68da-49d9-a5a0-3045006fee8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78d0e7-6575-4015-b395-23df6d405d6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387db0-68da-49d9-a5a0-3045006fee8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3209876-3605-4DB8-97F7-655AF195FC1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d78d0e7-6575-4015-b395-23df6d405d6e"/>
    <ds:schemaRef ds:uri="dc387db0-68da-49d9-a5a0-3045006fee8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A0EDDCE-EDBC-4F5E-ADF5-051F8949A8B1}">
  <ds:schemaRefs>
    <ds:schemaRef ds:uri="http://schemas.openxmlformats.org/package/2006/metadata/core-properties"/>
    <ds:schemaRef ds:uri="http://schemas.microsoft.com/office/infopath/2007/PartnerControls"/>
    <ds:schemaRef ds:uri="http://purl.org/dc/terms/"/>
    <ds:schemaRef ds:uri="http://purl.org/dc/elements/1.1/"/>
    <ds:schemaRef ds:uri="http://schemas.microsoft.com/office/2006/metadata/properties"/>
    <ds:schemaRef ds:uri="http://www.w3.org/XML/1998/namespace"/>
    <ds:schemaRef ds:uri="6d78d0e7-6575-4015-b395-23df6d405d6e"/>
    <ds:schemaRef ds:uri="http://schemas.microsoft.com/office/2006/documentManagement/types"/>
    <ds:schemaRef ds:uri="dc387db0-68da-49d9-a5a0-3045006fee8c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0A5A704F-8BF1-4900-89B4-31D9015F9CE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335</TotalTime>
  <Words>1218</Words>
  <Application>Microsoft Office PowerPoint</Application>
  <PresentationFormat>Widescreen</PresentationFormat>
  <Paragraphs>105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Aharoni</vt:lpstr>
      <vt:lpstr>AR DARLING</vt:lpstr>
      <vt:lpstr>Arial</vt:lpstr>
      <vt:lpstr>Calibri</vt:lpstr>
      <vt:lpstr>Calibri Light</vt:lpstr>
      <vt:lpstr>Showcard Gothic</vt:lpstr>
      <vt:lpstr>Office Theme</vt:lpstr>
      <vt:lpstr>PowerPoint Presentation</vt:lpstr>
      <vt:lpstr>PowerPoint Presentation</vt:lpstr>
      <vt:lpstr>PowerPoint Presentation</vt:lpstr>
      <vt:lpstr>Area 1 </vt:lpstr>
      <vt:lpstr>Research Tasks</vt:lpstr>
      <vt:lpstr>Research criteria</vt:lpstr>
      <vt:lpstr>Area 2 </vt:lpstr>
      <vt:lpstr>Design Tasks</vt:lpstr>
      <vt:lpstr>PowerPoint Presentation</vt:lpstr>
      <vt:lpstr>Design criteria</vt:lpstr>
      <vt:lpstr>Area 3 </vt:lpstr>
      <vt:lpstr>Making Tasks</vt:lpstr>
      <vt:lpstr>PowerPoint Presentation</vt:lpstr>
      <vt:lpstr>PowerPoint Presentation</vt:lpstr>
      <vt:lpstr>PowerPoint Presentation</vt:lpstr>
      <vt:lpstr>Area 4 </vt:lpstr>
      <vt:lpstr>Evaluating Tasks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 Farrall</dc:creator>
  <cp:lastModifiedBy>Toni-Louise</cp:lastModifiedBy>
  <cp:revision>35</cp:revision>
  <dcterms:created xsi:type="dcterms:W3CDTF">2020-04-03T09:33:52Z</dcterms:created>
  <dcterms:modified xsi:type="dcterms:W3CDTF">2020-06-10T14:16:15Z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0x010100D0A284DFE188274AA6BA86ECFE1277DB</vt:lpwstr>
  </property>
</Properties>
</file>