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60" r:id="rId5"/>
    <p:sldId id="261" r:id="rId6"/>
    <p:sldId id="262" r:id="rId7"/>
    <p:sldId id="259" r:id="rId8"/>
    <p:sldId id="273" r:id="rId9"/>
    <p:sldId id="274" r:id="rId10"/>
    <p:sldId id="275" r:id="rId11"/>
    <p:sldId id="276" r:id="rId12"/>
    <p:sldId id="277" r:id="rId13"/>
    <p:sldId id="278" r:id="rId14"/>
    <p:sldId id="257" r:id="rId15"/>
    <p:sldId id="279" r:id="rId16"/>
    <p:sldId id="263" r:id="rId17"/>
    <p:sldId id="264" r:id="rId18"/>
    <p:sldId id="265" r:id="rId19"/>
    <p:sldId id="268" r:id="rId20"/>
    <p:sldId id="282" r:id="rId21"/>
    <p:sldId id="28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148F88-2FD8-4F4C-B60D-39CAB6018CF8}" type="doc">
      <dgm:prSet loTypeId="urn:microsoft.com/office/officeart/2005/8/layout/arrow5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AFCA6324-9D8F-4D53-97CC-6EB5D3028376}">
      <dgm:prSet phldrT="[Text]"/>
      <dgm:spPr/>
      <dgm:t>
        <a:bodyPr/>
        <a:lstStyle/>
        <a:p>
          <a:endParaRPr lang="en-GB"/>
        </a:p>
        <a:p>
          <a:r>
            <a:rPr lang="en-GB"/>
            <a:t>The Individual </a:t>
          </a:r>
        </a:p>
        <a:p>
          <a:endParaRPr lang="en-GB"/>
        </a:p>
        <a:p>
          <a:endParaRPr lang="en-GB"/>
        </a:p>
      </dgm:t>
    </dgm:pt>
    <dgm:pt modelId="{EC212987-B1B6-4199-9C2F-9DDD9EDAAF4D}" type="parTrans" cxnId="{5EFA31F0-3ACD-4E34-A189-A855358A1F65}">
      <dgm:prSet/>
      <dgm:spPr/>
      <dgm:t>
        <a:bodyPr/>
        <a:lstStyle/>
        <a:p>
          <a:endParaRPr lang="en-GB"/>
        </a:p>
      </dgm:t>
    </dgm:pt>
    <dgm:pt modelId="{CBFA491F-B263-4CD3-8413-1BCC1903B76B}" type="sibTrans" cxnId="{5EFA31F0-3ACD-4E34-A189-A855358A1F65}">
      <dgm:prSet/>
      <dgm:spPr/>
      <dgm:t>
        <a:bodyPr/>
        <a:lstStyle/>
        <a:p>
          <a:endParaRPr lang="en-GB"/>
        </a:p>
      </dgm:t>
    </dgm:pt>
    <dgm:pt modelId="{8A4E58EE-4BDA-411E-B7DF-F0385C9B4E8D}">
      <dgm:prSet phldrT="[Text]"/>
      <dgm:spPr/>
      <dgm:t>
        <a:bodyPr/>
        <a:lstStyle/>
        <a:p>
          <a:r>
            <a:rPr lang="en-GB" dirty="0"/>
            <a:t>Mob </a:t>
          </a:r>
        </a:p>
        <a:p>
          <a:r>
            <a:rPr lang="en-GB" dirty="0"/>
            <a:t>Rule</a:t>
          </a:r>
        </a:p>
      </dgm:t>
    </dgm:pt>
    <dgm:pt modelId="{0358302A-237E-41A5-BC41-0251F1EFBD0C}" type="parTrans" cxnId="{4993BB5A-1FDC-4F02-9FB5-2F7A868BDC1D}">
      <dgm:prSet/>
      <dgm:spPr/>
      <dgm:t>
        <a:bodyPr/>
        <a:lstStyle/>
        <a:p>
          <a:endParaRPr lang="en-GB"/>
        </a:p>
      </dgm:t>
    </dgm:pt>
    <dgm:pt modelId="{76C845A3-9FDD-4005-939E-24B756EFC562}" type="sibTrans" cxnId="{4993BB5A-1FDC-4F02-9FB5-2F7A868BDC1D}">
      <dgm:prSet/>
      <dgm:spPr/>
      <dgm:t>
        <a:bodyPr/>
        <a:lstStyle/>
        <a:p>
          <a:endParaRPr lang="en-GB"/>
        </a:p>
      </dgm:t>
    </dgm:pt>
    <dgm:pt modelId="{C3547CC4-43EF-408A-926F-5D52018F23A2}" type="pres">
      <dgm:prSet presAssocID="{00148F88-2FD8-4F4C-B60D-39CAB6018CF8}" presName="diagram" presStyleCnt="0">
        <dgm:presLayoutVars>
          <dgm:dir/>
          <dgm:resizeHandles val="exact"/>
        </dgm:presLayoutVars>
      </dgm:prSet>
      <dgm:spPr/>
    </dgm:pt>
    <dgm:pt modelId="{F0DD51A7-D6D2-44DD-AB44-9CD926038926}" type="pres">
      <dgm:prSet presAssocID="{AFCA6324-9D8F-4D53-97CC-6EB5D3028376}" presName="arrow" presStyleLbl="node1" presStyleIdx="0" presStyleCnt="2">
        <dgm:presLayoutVars>
          <dgm:bulletEnabled val="1"/>
        </dgm:presLayoutVars>
      </dgm:prSet>
      <dgm:spPr/>
    </dgm:pt>
    <dgm:pt modelId="{48EF0632-F98B-40CE-8545-8A94BCFBA8AA}" type="pres">
      <dgm:prSet presAssocID="{8A4E58EE-4BDA-411E-B7DF-F0385C9B4E8D}" presName="arrow" presStyleLbl="node1" presStyleIdx="1" presStyleCnt="2">
        <dgm:presLayoutVars>
          <dgm:bulletEnabled val="1"/>
        </dgm:presLayoutVars>
      </dgm:prSet>
      <dgm:spPr/>
    </dgm:pt>
  </dgm:ptLst>
  <dgm:cxnLst>
    <dgm:cxn modelId="{6174E332-44D4-48B6-97F9-81595740998D}" type="presOf" srcId="{AFCA6324-9D8F-4D53-97CC-6EB5D3028376}" destId="{F0DD51A7-D6D2-44DD-AB44-9CD926038926}" srcOrd="0" destOrd="0" presId="urn:microsoft.com/office/officeart/2005/8/layout/arrow5"/>
    <dgm:cxn modelId="{4993BB5A-1FDC-4F02-9FB5-2F7A868BDC1D}" srcId="{00148F88-2FD8-4F4C-B60D-39CAB6018CF8}" destId="{8A4E58EE-4BDA-411E-B7DF-F0385C9B4E8D}" srcOrd="1" destOrd="0" parTransId="{0358302A-237E-41A5-BC41-0251F1EFBD0C}" sibTransId="{76C845A3-9FDD-4005-939E-24B756EFC562}"/>
    <dgm:cxn modelId="{58DF5BA8-3FF0-413A-9E56-E7700B98F8CE}" type="presOf" srcId="{00148F88-2FD8-4F4C-B60D-39CAB6018CF8}" destId="{C3547CC4-43EF-408A-926F-5D52018F23A2}" srcOrd="0" destOrd="0" presId="urn:microsoft.com/office/officeart/2005/8/layout/arrow5"/>
    <dgm:cxn modelId="{84AD6AD1-66C0-4344-81D2-52A8554FD53A}" type="presOf" srcId="{8A4E58EE-4BDA-411E-B7DF-F0385C9B4E8D}" destId="{48EF0632-F98B-40CE-8545-8A94BCFBA8AA}" srcOrd="0" destOrd="0" presId="urn:microsoft.com/office/officeart/2005/8/layout/arrow5"/>
    <dgm:cxn modelId="{5EFA31F0-3ACD-4E34-A189-A855358A1F65}" srcId="{00148F88-2FD8-4F4C-B60D-39CAB6018CF8}" destId="{AFCA6324-9D8F-4D53-97CC-6EB5D3028376}" srcOrd="0" destOrd="0" parTransId="{EC212987-B1B6-4199-9C2F-9DDD9EDAAF4D}" sibTransId="{CBFA491F-B263-4CD3-8413-1BCC1903B76B}"/>
    <dgm:cxn modelId="{798C870F-DA5D-4958-9D7F-28A3B13B349B}" type="presParOf" srcId="{C3547CC4-43EF-408A-926F-5D52018F23A2}" destId="{F0DD51A7-D6D2-44DD-AB44-9CD926038926}" srcOrd="0" destOrd="0" presId="urn:microsoft.com/office/officeart/2005/8/layout/arrow5"/>
    <dgm:cxn modelId="{78FF4B2E-03DB-4949-9C4C-E9AFC0051951}" type="presParOf" srcId="{C3547CC4-43EF-408A-926F-5D52018F23A2}" destId="{48EF0632-F98B-40CE-8545-8A94BCFBA8AA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DD51A7-D6D2-44DD-AB44-9CD926038926}">
      <dsp:nvSpPr>
        <dsp:cNvPr id="0" name=""/>
        <dsp:cNvSpPr/>
      </dsp:nvSpPr>
      <dsp:spPr>
        <a:xfrm rot="16200000">
          <a:off x="673" y="257906"/>
          <a:ext cx="3835524" cy="3835524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200" kern="1200"/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The Individual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200" kern="1200"/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200" kern="1200"/>
        </a:p>
      </dsp:txBody>
      <dsp:txXfrm rot="5400000">
        <a:off x="674" y="1216787"/>
        <a:ext cx="3164307" cy="1917762"/>
      </dsp:txXfrm>
    </dsp:sp>
    <dsp:sp modelId="{48EF0632-F98B-40CE-8545-8A94BCFBA8AA}">
      <dsp:nvSpPr>
        <dsp:cNvPr id="0" name=""/>
        <dsp:cNvSpPr/>
      </dsp:nvSpPr>
      <dsp:spPr>
        <a:xfrm rot="5400000">
          <a:off x="4050502" y="257906"/>
          <a:ext cx="3835524" cy="3835524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Mob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Rule</a:t>
          </a:r>
        </a:p>
      </dsp:txBody>
      <dsp:txXfrm rot="-5400000">
        <a:off x="4721720" y="1216787"/>
        <a:ext cx="3164307" cy="19177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AFE4D-FB34-41E7-98A0-D735BB8A5EF2}" type="datetimeFigureOut">
              <a:rPr lang="en-US" smtClean="0"/>
              <a:pPr/>
              <a:t>4/23/2020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DA8CE-0D40-4BA0-996A-1DD7ED66407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AFE4D-FB34-41E7-98A0-D735BB8A5EF2}" type="datetimeFigureOut">
              <a:rPr lang="en-US" smtClean="0"/>
              <a:pPr/>
              <a:t>4/23/2020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DA8CE-0D40-4BA0-996A-1DD7ED66407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AFE4D-FB34-41E7-98A0-D735BB8A5EF2}" type="datetimeFigureOut">
              <a:rPr lang="en-US" smtClean="0"/>
              <a:pPr/>
              <a:t>4/23/2020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DA8CE-0D40-4BA0-996A-1DD7ED66407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AFE4D-FB34-41E7-98A0-D735BB8A5EF2}" type="datetimeFigureOut">
              <a:rPr lang="en-US" smtClean="0"/>
              <a:pPr/>
              <a:t>4/23/2020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DA8CE-0D40-4BA0-996A-1DD7ED66407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AFE4D-FB34-41E7-98A0-D735BB8A5EF2}" type="datetimeFigureOut">
              <a:rPr lang="en-US" smtClean="0"/>
              <a:pPr/>
              <a:t>4/23/2020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DA8CE-0D40-4BA0-996A-1DD7ED66407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AFE4D-FB34-41E7-98A0-D735BB8A5EF2}" type="datetimeFigureOut">
              <a:rPr lang="en-US" smtClean="0"/>
              <a:pPr/>
              <a:t>4/23/2020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DA8CE-0D40-4BA0-996A-1DD7ED66407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AFE4D-FB34-41E7-98A0-D735BB8A5EF2}" type="datetimeFigureOut">
              <a:rPr lang="en-US" smtClean="0"/>
              <a:pPr/>
              <a:t>4/23/2020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DA8CE-0D40-4BA0-996A-1DD7ED66407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AFE4D-FB34-41E7-98A0-D735BB8A5EF2}" type="datetimeFigureOut">
              <a:rPr lang="en-US" smtClean="0"/>
              <a:pPr/>
              <a:t>4/23/2020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DA8CE-0D40-4BA0-996A-1DD7ED66407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AFE4D-FB34-41E7-98A0-D735BB8A5EF2}" type="datetimeFigureOut">
              <a:rPr lang="en-US" smtClean="0"/>
              <a:pPr/>
              <a:t>4/23/2020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DA8CE-0D40-4BA0-996A-1DD7ED66407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AFE4D-FB34-41E7-98A0-D735BB8A5EF2}" type="datetimeFigureOut">
              <a:rPr lang="en-US" smtClean="0"/>
              <a:pPr/>
              <a:t>4/23/2020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DA8CE-0D40-4BA0-996A-1DD7ED66407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AFE4D-FB34-41E7-98A0-D735BB8A5EF2}" type="datetimeFigureOut">
              <a:rPr lang="en-US" smtClean="0"/>
              <a:pPr/>
              <a:t>4/23/2020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DA8CE-0D40-4BA0-996A-1DD7ED66407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AFE4D-FB34-41E7-98A0-D735BB8A5EF2}" type="datetimeFigureOut">
              <a:rPr lang="en-US" smtClean="0"/>
              <a:pPr/>
              <a:t>4/23/2020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DA8CE-0D40-4BA0-996A-1DD7ED664073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01C9CC24-B375-4226-BF2B-61FADBBA6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CD70A28E-4FD8-4474-A206-E15B5EBB3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1084747"/>
            <a:ext cx="9141714" cy="3294207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9647E21-5366-4638-AC97-D8CD4111E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r="8214" b="45501"/>
          <a:stretch>
            <a:fillRect/>
          </a:stretch>
        </p:blipFill>
        <p:spPr>
          <a:xfrm flipV="1">
            <a:off x="0" y="0"/>
            <a:ext cx="9143999" cy="4473360"/>
          </a:xfrm>
          <a:custGeom>
            <a:avLst/>
            <a:gdLst>
              <a:gd name="connsiteX0" fmla="*/ 0 w 12191999"/>
              <a:gd name="connsiteY0" fmla="*/ 4473360 h 4473360"/>
              <a:gd name="connsiteX1" fmla="*/ 12191999 w 12191999"/>
              <a:gd name="connsiteY1" fmla="*/ 4473360 h 4473360"/>
              <a:gd name="connsiteX2" fmla="*/ 12191999 w 12191999"/>
              <a:gd name="connsiteY2" fmla="*/ 0 h 4473360"/>
              <a:gd name="connsiteX3" fmla="*/ 0 w 12191999"/>
              <a:gd name="connsiteY3" fmla="*/ 0 h 447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4473360">
                <a:moveTo>
                  <a:pt x="0" y="4473360"/>
                </a:moveTo>
                <a:lnTo>
                  <a:pt x="12191999" y="447336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5443" y="2076450"/>
            <a:ext cx="8013114" cy="1345134"/>
          </a:xfrm>
        </p:spPr>
        <p:txBody>
          <a:bodyPr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GB" sz="3200" u="sng" dirty="0">
                <a:solidFill>
                  <a:srgbClr val="FFFFFF"/>
                </a:solidFill>
              </a:rPr>
              <a:t>The Salem Witch trials and Main Characters </a:t>
            </a:r>
            <a:br>
              <a:rPr lang="en-GB" sz="3200" u="sng" dirty="0">
                <a:solidFill>
                  <a:srgbClr val="FFFFFF"/>
                </a:solidFill>
              </a:rPr>
            </a:br>
            <a:r>
              <a:rPr lang="en-GB" sz="3200" u="sng">
                <a:solidFill>
                  <a:srgbClr val="FFFFFF"/>
                </a:solidFill>
              </a:rPr>
              <a:t>Friday 26</a:t>
            </a:r>
            <a:r>
              <a:rPr lang="en-GB" sz="3200" u="sng" baseline="30000">
                <a:solidFill>
                  <a:srgbClr val="FFFFFF"/>
                </a:solidFill>
              </a:rPr>
              <a:t>th</a:t>
            </a:r>
            <a:r>
              <a:rPr lang="en-GB" sz="3200" u="sng">
                <a:solidFill>
                  <a:srgbClr val="FFFFFF"/>
                </a:solidFill>
              </a:rPr>
              <a:t> March</a:t>
            </a:r>
            <a:br>
              <a:rPr lang="en-GB" sz="3200" u="sng" dirty="0">
                <a:solidFill>
                  <a:srgbClr val="FFFFFF"/>
                </a:solidFill>
              </a:rPr>
            </a:br>
            <a:endParaRPr lang="en-GB" sz="3200" u="sng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8681" y="4473360"/>
            <a:ext cx="7101908" cy="1979976"/>
          </a:xfrm>
        </p:spPr>
        <p:txBody>
          <a:bodyPr anchor="ctr">
            <a:normAutofit fontScale="92500" lnSpcReduction="20000"/>
          </a:bodyPr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To</a:t>
            </a:r>
            <a:r>
              <a:rPr lang="en-GB" b="1" dirty="0">
                <a:solidFill>
                  <a:srgbClr val="000000"/>
                </a:solidFill>
              </a:rPr>
              <a:t> develop </a:t>
            </a:r>
            <a:r>
              <a:rPr lang="en-GB" dirty="0">
                <a:solidFill>
                  <a:srgbClr val="000000"/>
                </a:solidFill>
              </a:rPr>
              <a:t>understanding of the Salem Witch trials and Puritans.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To be able to explore the</a:t>
            </a:r>
            <a:r>
              <a:rPr lang="en-GB" b="1" dirty="0">
                <a:solidFill>
                  <a:srgbClr val="000000"/>
                </a:solidFill>
              </a:rPr>
              <a:t> connection </a:t>
            </a:r>
            <a:r>
              <a:rPr lang="en-GB" dirty="0">
                <a:solidFill>
                  <a:srgbClr val="000000"/>
                </a:solidFill>
              </a:rPr>
              <a:t>between the </a:t>
            </a:r>
            <a:r>
              <a:rPr lang="en-GB" b="1" dirty="0">
                <a:solidFill>
                  <a:srgbClr val="000000"/>
                </a:solidFill>
              </a:rPr>
              <a:t>text </a:t>
            </a:r>
            <a:r>
              <a:rPr lang="en-GB" dirty="0">
                <a:solidFill>
                  <a:srgbClr val="000000"/>
                </a:solidFill>
              </a:rPr>
              <a:t>and the </a:t>
            </a:r>
            <a:r>
              <a:rPr lang="en-GB" b="1" dirty="0">
                <a:solidFill>
                  <a:srgbClr val="000000"/>
                </a:solidFill>
              </a:rPr>
              <a:t>social/historical context.</a:t>
            </a:r>
          </a:p>
          <a:p>
            <a:pPr>
              <a:lnSpc>
                <a:spcPct val="90000"/>
              </a:lnSpc>
            </a:pPr>
            <a:endParaRPr lang="en-GB" sz="17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726908CC-6AC4-4222-8250-B90B6072E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2F606D8-696E-4B76-BB10-43672AA14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4563" y="302429"/>
            <a:ext cx="8662879" cy="6053922"/>
          </a:xfrm>
          <a:prstGeom prst="rect">
            <a:avLst/>
          </a:prstGeom>
          <a:solidFill>
            <a:schemeClr val="bg1"/>
          </a:solidFill>
          <a:ln w="12700">
            <a:solidFill>
              <a:srgbClr val="EFEFEF"/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 descr="A close up of text on a white surface&#10;&#10;Description automatically generated">
            <a:extLst>
              <a:ext uri="{FF2B5EF4-FFF2-40B4-BE49-F238E27FC236}">
                <a16:creationId xmlns:a16="http://schemas.microsoft.com/office/drawing/2014/main" id="{35AC8E00-FD28-4691-B2A8-7BCE63CF55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6821"/>
          <a:stretch/>
        </p:blipFill>
        <p:spPr>
          <a:xfrm>
            <a:off x="264563" y="302429"/>
            <a:ext cx="8662879" cy="605392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ABF1881-5AFD-48F9-979A-19EE2FE30A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08956" y="2735029"/>
            <a:ext cx="111214" cy="1188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8428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93B08FD-5ECC-4728-AA84-CD6AC875BF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2549107E-EC98-4933-8F8F-A1713C393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216557"/>
          </a:xfrm>
          <a:custGeom>
            <a:avLst/>
            <a:gdLst>
              <a:gd name="connsiteX0" fmla="*/ 0 w 12188952"/>
              <a:gd name="connsiteY0" fmla="*/ 0 h 6216557"/>
              <a:gd name="connsiteX1" fmla="*/ 12188952 w 12188952"/>
              <a:gd name="connsiteY1" fmla="*/ 0 h 6216557"/>
              <a:gd name="connsiteX2" fmla="*/ 12188952 w 12188952"/>
              <a:gd name="connsiteY2" fmla="*/ 5609705 h 6216557"/>
              <a:gd name="connsiteX3" fmla="*/ 12049115 w 12188952"/>
              <a:gd name="connsiteY3" fmla="*/ 5640762 h 6216557"/>
              <a:gd name="connsiteX4" fmla="*/ 6096001 w 12188952"/>
              <a:gd name="connsiteY4" fmla="*/ 6216557 h 6216557"/>
              <a:gd name="connsiteX5" fmla="*/ 142887 w 12188952"/>
              <a:gd name="connsiteY5" fmla="*/ 5640762 h 6216557"/>
              <a:gd name="connsiteX6" fmla="*/ 0 w 12188952"/>
              <a:gd name="connsiteY6" fmla="*/ 5609028 h 6216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6216557">
                <a:moveTo>
                  <a:pt x="0" y="0"/>
                </a:moveTo>
                <a:lnTo>
                  <a:pt x="12188952" y="0"/>
                </a:lnTo>
                <a:lnTo>
                  <a:pt x="12188952" y="5609705"/>
                </a:lnTo>
                <a:lnTo>
                  <a:pt x="12049115" y="5640762"/>
                </a:lnTo>
                <a:cubicBezTo>
                  <a:pt x="10313281" y="6006147"/>
                  <a:pt x="8275571" y="6216557"/>
                  <a:pt x="6096001" y="6216557"/>
                </a:cubicBezTo>
                <a:cubicBezTo>
                  <a:pt x="3916432" y="6216557"/>
                  <a:pt x="1878721" y="6006147"/>
                  <a:pt x="142887" y="5640762"/>
                </a:cubicBezTo>
                <a:lnTo>
                  <a:pt x="0" y="5609028"/>
                </a:lnTo>
                <a:close/>
              </a:path>
            </a:pathLst>
          </a:custGeom>
          <a:ln w="9525">
            <a:noFill/>
          </a:ln>
          <a:effectLst>
            <a:outerShdw blurRad="88900" dist="38100" dir="5400000" algn="t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1365C429-4FC4-4617-9B9C-BD01FAC839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35" b="7918"/>
          <a:stretch/>
        </p:blipFill>
        <p:spPr>
          <a:xfrm>
            <a:off x="20" y="1"/>
            <a:ext cx="9143980" cy="6216557"/>
          </a:xfrm>
          <a:custGeom>
            <a:avLst/>
            <a:gdLst/>
            <a:ahLst/>
            <a:cxnLst/>
            <a:rect l="l" t="t" r="r" b="b"/>
            <a:pathLst>
              <a:path w="12188952" h="6216557">
                <a:moveTo>
                  <a:pt x="0" y="0"/>
                </a:moveTo>
                <a:lnTo>
                  <a:pt x="12188952" y="0"/>
                </a:lnTo>
                <a:lnTo>
                  <a:pt x="12188952" y="5609705"/>
                </a:lnTo>
                <a:lnTo>
                  <a:pt x="12049115" y="5640762"/>
                </a:lnTo>
                <a:cubicBezTo>
                  <a:pt x="10313281" y="6006147"/>
                  <a:pt x="8275571" y="6216557"/>
                  <a:pt x="6096001" y="6216557"/>
                </a:cubicBezTo>
                <a:cubicBezTo>
                  <a:pt x="3916432" y="6216557"/>
                  <a:pt x="1878721" y="6006147"/>
                  <a:pt x="142887" y="5640762"/>
                </a:cubicBezTo>
                <a:lnTo>
                  <a:pt x="0" y="560902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26688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6">
            <a:extLst>
              <a:ext uri="{FF2B5EF4-FFF2-40B4-BE49-F238E27FC236}">
                <a16:creationId xmlns:a16="http://schemas.microsoft.com/office/drawing/2014/main" id="{693B08FD-5ECC-4728-AA84-CD6AC875BF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8">
            <a:extLst>
              <a:ext uri="{FF2B5EF4-FFF2-40B4-BE49-F238E27FC236}">
                <a16:creationId xmlns:a16="http://schemas.microsoft.com/office/drawing/2014/main" id="{2549107E-EC98-4933-8F8F-A1713C393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216557"/>
          </a:xfrm>
          <a:custGeom>
            <a:avLst/>
            <a:gdLst>
              <a:gd name="connsiteX0" fmla="*/ 0 w 12188952"/>
              <a:gd name="connsiteY0" fmla="*/ 0 h 6216557"/>
              <a:gd name="connsiteX1" fmla="*/ 12188952 w 12188952"/>
              <a:gd name="connsiteY1" fmla="*/ 0 h 6216557"/>
              <a:gd name="connsiteX2" fmla="*/ 12188952 w 12188952"/>
              <a:gd name="connsiteY2" fmla="*/ 5609705 h 6216557"/>
              <a:gd name="connsiteX3" fmla="*/ 12049115 w 12188952"/>
              <a:gd name="connsiteY3" fmla="*/ 5640762 h 6216557"/>
              <a:gd name="connsiteX4" fmla="*/ 6096001 w 12188952"/>
              <a:gd name="connsiteY4" fmla="*/ 6216557 h 6216557"/>
              <a:gd name="connsiteX5" fmla="*/ 142887 w 12188952"/>
              <a:gd name="connsiteY5" fmla="*/ 5640762 h 6216557"/>
              <a:gd name="connsiteX6" fmla="*/ 0 w 12188952"/>
              <a:gd name="connsiteY6" fmla="*/ 5609028 h 6216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6216557">
                <a:moveTo>
                  <a:pt x="0" y="0"/>
                </a:moveTo>
                <a:lnTo>
                  <a:pt x="12188952" y="0"/>
                </a:lnTo>
                <a:lnTo>
                  <a:pt x="12188952" y="5609705"/>
                </a:lnTo>
                <a:lnTo>
                  <a:pt x="12049115" y="5640762"/>
                </a:lnTo>
                <a:cubicBezTo>
                  <a:pt x="10313281" y="6006147"/>
                  <a:pt x="8275571" y="6216557"/>
                  <a:pt x="6096001" y="6216557"/>
                </a:cubicBezTo>
                <a:cubicBezTo>
                  <a:pt x="3916432" y="6216557"/>
                  <a:pt x="1878721" y="6006147"/>
                  <a:pt x="142887" y="5640762"/>
                </a:cubicBezTo>
                <a:lnTo>
                  <a:pt x="0" y="5609028"/>
                </a:lnTo>
                <a:close/>
              </a:path>
            </a:pathLst>
          </a:custGeom>
          <a:ln w="9525">
            <a:noFill/>
          </a:ln>
          <a:effectLst>
            <a:outerShdw blurRad="88900" dist="38100" dir="5400000" algn="t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 descr="A picture containing text, sitting, photo, cat&#10;&#10;Description automatically generated">
            <a:extLst>
              <a:ext uri="{FF2B5EF4-FFF2-40B4-BE49-F238E27FC236}">
                <a16:creationId xmlns:a16="http://schemas.microsoft.com/office/drawing/2014/main" id="{793F2BA9-14B1-4750-8E25-1765D805E5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53"/>
          <a:stretch/>
        </p:blipFill>
        <p:spPr>
          <a:xfrm>
            <a:off x="20" y="1"/>
            <a:ext cx="9143980" cy="6216557"/>
          </a:xfrm>
          <a:custGeom>
            <a:avLst/>
            <a:gdLst/>
            <a:ahLst/>
            <a:cxnLst/>
            <a:rect l="l" t="t" r="r" b="b"/>
            <a:pathLst>
              <a:path w="12188952" h="6216557">
                <a:moveTo>
                  <a:pt x="0" y="0"/>
                </a:moveTo>
                <a:lnTo>
                  <a:pt x="12188952" y="0"/>
                </a:lnTo>
                <a:lnTo>
                  <a:pt x="12188952" y="5609705"/>
                </a:lnTo>
                <a:lnTo>
                  <a:pt x="12049115" y="5640762"/>
                </a:lnTo>
                <a:cubicBezTo>
                  <a:pt x="10313281" y="6006147"/>
                  <a:pt x="8275571" y="6216557"/>
                  <a:pt x="6096001" y="6216557"/>
                </a:cubicBezTo>
                <a:cubicBezTo>
                  <a:pt x="3916432" y="6216557"/>
                  <a:pt x="1878721" y="6006147"/>
                  <a:pt x="142887" y="5640762"/>
                </a:cubicBezTo>
                <a:lnTo>
                  <a:pt x="0" y="560902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37171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93B08FD-5ECC-4728-AA84-CD6AC875BF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2549107E-EC98-4933-8F8F-A1713C393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216557"/>
          </a:xfrm>
          <a:custGeom>
            <a:avLst/>
            <a:gdLst>
              <a:gd name="connsiteX0" fmla="*/ 0 w 12188952"/>
              <a:gd name="connsiteY0" fmla="*/ 0 h 6216557"/>
              <a:gd name="connsiteX1" fmla="*/ 12188952 w 12188952"/>
              <a:gd name="connsiteY1" fmla="*/ 0 h 6216557"/>
              <a:gd name="connsiteX2" fmla="*/ 12188952 w 12188952"/>
              <a:gd name="connsiteY2" fmla="*/ 5609705 h 6216557"/>
              <a:gd name="connsiteX3" fmla="*/ 12049115 w 12188952"/>
              <a:gd name="connsiteY3" fmla="*/ 5640762 h 6216557"/>
              <a:gd name="connsiteX4" fmla="*/ 6096001 w 12188952"/>
              <a:gd name="connsiteY4" fmla="*/ 6216557 h 6216557"/>
              <a:gd name="connsiteX5" fmla="*/ 142887 w 12188952"/>
              <a:gd name="connsiteY5" fmla="*/ 5640762 h 6216557"/>
              <a:gd name="connsiteX6" fmla="*/ 0 w 12188952"/>
              <a:gd name="connsiteY6" fmla="*/ 5609028 h 6216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6216557">
                <a:moveTo>
                  <a:pt x="0" y="0"/>
                </a:moveTo>
                <a:lnTo>
                  <a:pt x="12188952" y="0"/>
                </a:lnTo>
                <a:lnTo>
                  <a:pt x="12188952" y="5609705"/>
                </a:lnTo>
                <a:lnTo>
                  <a:pt x="12049115" y="5640762"/>
                </a:lnTo>
                <a:cubicBezTo>
                  <a:pt x="10313281" y="6006147"/>
                  <a:pt x="8275571" y="6216557"/>
                  <a:pt x="6096001" y="6216557"/>
                </a:cubicBezTo>
                <a:cubicBezTo>
                  <a:pt x="3916432" y="6216557"/>
                  <a:pt x="1878721" y="6006147"/>
                  <a:pt x="142887" y="5640762"/>
                </a:cubicBezTo>
                <a:lnTo>
                  <a:pt x="0" y="5609028"/>
                </a:lnTo>
                <a:close/>
              </a:path>
            </a:pathLst>
          </a:custGeom>
          <a:ln w="9525">
            <a:noFill/>
          </a:ln>
          <a:effectLst>
            <a:outerShdw blurRad="88900" dist="38100" dir="5400000" algn="t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40EBCF-C1C5-4AB8-B097-C94D931033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91" b="7662"/>
          <a:stretch/>
        </p:blipFill>
        <p:spPr>
          <a:xfrm>
            <a:off x="20" y="1"/>
            <a:ext cx="9143980" cy="6216557"/>
          </a:xfrm>
          <a:custGeom>
            <a:avLst/>
            <a:gdLst/>
            <a:ahLst/>
            <a:cxnLst/>
            <a:rect l="l" t="t" r="r" b="b"/>
            <a:pathLst>
              <a:path w="12188952" h="6216557">
                <a:moveTo>
                  <a:pt x="0" y="0"/>
                </a:moveTo>
                <a:lnTo>
                  <a:pt x="12188952" y="0"/>
                </a:lnTo>
                <a:lnTo>
                  <a:pt x="12188952" y="5609705"/>
                </a:lnTo>
                <a:lnTo>
                  <a:pt x="12049115" y="5640762"/>
                </a:lnTo>
                <a:cubicBezTo>
                  <a:pt x="10313281" y="6006147"/>
                  <a:pt x="8275571" y="6216557"/>
                  <a:pt x="6096001" y="6216557"/>
                </a:cubicBezTo>
                <a:cubicBezTo>
                  <a:pt x="3916432" y="6216557"/>
                  <a:pt x="1878721" y="6006147"/>
                  <a:pt x="142887" y="5640762"/>
                </a:cubicBezTo>
                <a:lnTo>
                  <a:pt x="0" y="560902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04749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15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59" y="2053641"/>
            <a:ext cx="2751871" cy="2760098"/>
          </a:xfrm>
        </p:spPr>
        <p:txBody>
          <a:bodyPr>
            <a:normAutofit/>
          </a:bodyPr>
          <a:lstStyle/>
          <a:p>
            <a:r>
              <a:rPr lang="en-GB" u="sng">
                <a:solidFill>
                  <a:srgbClr val="FFFFFF"/>
                </a:solidFill>
              </a:rPr>
              <a:t>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7930" y="801866"/>
            <a:ext cx="3979563" cy="5230634"/>
          </a:xfrm>
        </p:spPr>
        <p:txBody>
          <a:bodyPr anchor="ctr">
            <a:normAutofit/>
          </a:bodyPr>
          <a:lstStyle/>
          <a:p>
            <a:pPr marL="514350" indent="-514350">
              <a:buAutoNum type="arabicParenR"/>
            </a:pPr>
            <a:r>
              <a:rPr lang="en-GB" sz="2100">
                <a:solidFill>
                  <a:srgbClr val="000000"/>
                </a:solidFill>
              </a:rPr>
              <a:t>How would you describe the Puritan people?</a:t>
            </a:r>
          </a:p>
          <a:p>
            <a:pPr marL="514350" indent="-514350">
              <a:buAutoNum type="arabicParenR"/>
            </a:pPr>
            <a:endParaRPr lang="en-GB" sz="2100">
              <a:solidFill>
                <a:srgbClr val="000000"/>
              </a:solidFill>
            </a:endParaRPr>
          </a:p>
          <a:p>
            <a:pPr marL="514350" indent="-514350">
              <a:buAutoNum type="arabicParenR"/>
            </a:pPr>
            <a:r>
              <a:rPr lang="en-GB" sz="2100">
                <a:solidFill>
                  <a:srgbClr val="000000"/>
                </a:solidFill>
              </a:rPr>
              <a:t>Why do you think people were accused of being witches?</a:t>
            </a:r>
          </a:p>
          <a:p>
            <a:pPr marL="514350" indent="-514350">
              <a:buAutoNum type="arabicParenR"/>
            </a:pPr>
            <a:endParaRPr lang="en-GB" sz="21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C83A5C14-ED91-4CD1-809E-D29FF97C9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56065185-5C34-4F86-AA96-AA4D065B0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5818" y="0"/>
            <a:ext cx="7472363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01600" sx="102000" sy="102000" algn="ctr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6DA2E17-83E1-4A83-9B1A-B44CAEC7D5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66" r="9515"/>
          <a:stretch/>
        </p:blipFill>
        <p:spPr>
          <a:xfrm>
            <a:off x="835819" y="10"/>
            <a:ext cx="7472362" cy="6857990"/>
          </a:xfrm>
          <a:custGeom>
            <a:avLst/>
            <a:gdLst/>
            <a:ahLst/>
            <a:cxnLst/>
            <a:rect l="l" t="t" r="r" b="b"/>
            <a:pathLst>
              <a:path w="9948672" h="6858000">
                <a:moveTo>
                  <a:pt x="1593452" y="0"/>
                </a:moveTo>
                <a:lnTo>
                  <a:pt x="8355220" y="0"/>
                </a:lnTo>
                <a:lnTo>
                  <a:pt x="8491722" y="130333"/>
                </a:lnTo>
                <a:cubicBezTo>
                  <a:pt x="9391900" y="1031820"/>
                  <a:pt x="9948672" y="2277214"/>
                  <a:pt x="9948672" y="3652838"/>
                </a:cubicBezTo>
                <a:cubicBezTo>
                  <a:pt x="9948672" y="4856509"/>
                  <a:pt x="9522393" y="5960473"/>
                  <a:pt x="8812775" y="6821583"/>
                </a:cubicBezTo>
                <a:lnTo>
                  <a:pt x="8781276" y="6858000"/>
                </a:lnTo>
                <a:lnTo>
                  <a:pt x="1167397" y="6858000"/>
                </a:lnTo>
                <a:lnTo>
                  <a:pt x="1135897" y="6821583"/>
                </a:lnTo>
                <a:cubicBezTo>
                  <a:pt x="426279" y="5960473"/>
                  <a:pt x="0" y="4856509"/>
                  <a:pt x="0" y="3652838"/>
                </a:cubicBezTo>
                <a:cubicBezTo>
                  <a:pt x="0" y="2277214"/>
                  <a:pt x="556772" y="1031820"/>
                  <a:pt x="1456950" y="13033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126618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3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6543" y="450221"/>
            <a:ext cx="6748272" cy="3918123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825501" y="1111086"/>
            <a:ext cx="5767578" cy="2623885"/>
          </a:xfrm>
          <a:prstGeom prst="rect">
            <a:avLst/>
          </a:prstGeom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fontAlgn="base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tabLst/>
            </a:pPr>
            <a:r>
              <a:rPr kumimoji="0" lang="en-US" sz="3100" b="1" i="0" u="none" strike="noStrike" kern="1200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Abigail Williams</a:t>
            </a:r>
          </a:p>
          <a:p>
            <a:pPr marL="0" marR="0" lvl="0" indent="0" fontAlgn="base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tabLst/>
            </a:pPr>
            <a:r>
              <a:rPr kumimoji="0" lang="en-US" sz="3100" b="0" i="0" u="none" strike="noStrike" kern="1200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20 years old. Manipulative and selfish. Enjoys her power over the other girls and the court.</a:t>
            </a:r>
          </a:p>
          <a:p>
            <a:pPr marL="0" marR="0" lvl="0" indent="0" fontAlgn="base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tabLst/>
            </a:pPr>
            <a:endParaRPr kumimoji="0" lang="en-US" sz="3100" b="0" i="0" u="none" strike="noStrike" kern="1200" cap="none" normalizeH="0" baseline="0">
              <a:ln>
                <a:noFill/>
              </a:ln>
              <a:solidFill>
                <a:srgbClr val="FFFFFF"/>
              </a:solidFill>
              <a:effectLst/>
              <a:latin typeface="+mj-lt"/>
              <a:ea typeface="+mj-ea"/>
              <a:cs typeface="+mj-cs"/>
            </a:endParaRPr>
          </a:p>
          <a:p>
            <a:pPr marL="0" marR="0" lvl="0" indent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3100" b="0" i="0" u="none" strike="noStrike" kern="1200" cap="none" normalizeH="0" baseline="0">
              <a:ln>
                <a:noFill/>
              </a:ln>
              <a:solidFill>
                <a:srgbClr val="FFFFFF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1032" name="Rectangle 75">
            <a:extLst>
              <a:ext uri="{FF2B5EF4-FFF2-40B4-BE49-F238E27FC236}">
                <a16:creationId xmlns:a16="http://schemas.microsoft.com/office/drawing/2014/main" id="{927CAFC9-A675-4314-84EF-236FFA58A3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4508" y="2490532"/>
            <a:ext cx="1582948" cy="1877811"/>
          </a:xfrm>
          <a:prstGeom prst="rect">
            <a:avLst/>
          </a:prstGeom>
          <a:solidFill>
            <a:srgbClr val="E32D00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3" name="Rectangle 77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2900" y="4521269"/>
            <a:ext cx="8458200" cy="1877811"/>
          </a:xfrm>
          <a:prstGeom prst="rect">
            <a:avLst/>
          </a:prstGeom>
          <a:solidFill>
            <a:srgbClr val="7F7F7F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4508" y="450221"/>
            <a:ext cx="1586592" cy="1890204"/>
          </a:xfrm>
          <a:prstGeom prst="rect">
            <a:avLst/>
          </a:prstGeom>
          <a:solidFill>
            <a:srgbClr val="878A47">
              <a:alpha val="95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323249" y="2664238"/>
            <a:ext cx="1364575" cy="15295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771650" y="3166903"/>
            <a:ext cx="5600700" cy="1743878"/>
          </a:xfrm>
          <a:prstGeom prst="rect">
            <a:avLst/>
          </a:prstGeom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fontAlgn="base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tabLst/>
            </a:pPr>
            <a:r>
              <a:rPr kumimoji="0" lang="en-US" sz="2500" b="1" i="0" u="none" strike="noStrike" kern="1200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Tituba</a:t>
            </a:r>
          </a:p>
          <a:p>
            <a:pPr marL="0" marR="0" lvl="0" indent="0" algn="ctr" fontAlgn="base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tabLst/>
            </a:pPr>
            <a:r>
              <a:rPr kumimoji="0" lang="en-US" sz="2500" b="0" i="0" u="none" strike="noStrike" kern="1200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A slave from Barbados working for</a:t>
            </a:r>
            <a:r>
              <a:rPr kumimoji="0" lang="en-US" sz="2500" b="0" i="0" u="none" strike="noStrike" kern="1200" cap="none" normalizeH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kumimoji="0" lang="en-US" sz="2500" b="0" i="0" u="none" strike="noStrike" kern="1200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Parris. Naïve, superstitious and easily scared by people in authority.</a:t>
            </a:r>
          </a:p>
          <a:p>
            <a:pPr marL="0" marR="0" lvl="0" indent="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5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92EA0DEB-983C-4A94-9B9A-51E32098C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577340" cy="6858000"/>
          </a:xfrm>
          <a:prstGeom prst="rect">
            <a:avLst/>
          </a:prstGeom>
          <a:solidFill>
            <a:srgbClr val="566A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9E197AD2-3004-4188-A389-E9EAC108A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6398" y="644515"/>
            <a:ext cx="2120265" cy="212026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566A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alphaModFix/>
          </a:blip>
          <a:srcRect t="12500" b="3846"/>
          <a:stretch/>
        </p:blipFill>
        <p:spPr bwMode="auto">
          <a:xfrm>
            <a:off x="3615085" y="747732"/>
            <a:ext cx="1913829" cy="1913829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noFill/>
          <a:effectLst>
            <a:softEdge rad="0"/>
          </a:effectLst>
        </p:spPr>
      </p:pic>
      <p:sp>
        <p:nvSpPr>
          <p:cNvPr id="140" name="Rectangle 139">
            <a:extLst>
              <a:ext uri="{FF2B5EF4-FFF2-40B4-BE49-F238E27FC236}">
                <a16:creationId xmlns:a16="http://schemas.microsoft.com/office/drawing/2014/main" id="{A82D0C51-DE81-4DC1-8D2D-1A3EE14E67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6660" y="0"/>
            <a:ext cx="1577340" cy="6858000"/>
          </a:xfrm>
          <a:prstGeom prst="rect">
            <a:avLst/>
          </a:prstGeom>
          <a:solidFill>
            <a:srgbClr val="566A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71">
            <a:extLst>
              <a:ext uri="{FF2B5EF4-FFF2-40B4-BE49-F238E27FC236}">
                <a16:creationId xmlns:a16="http://schemas.microsoft.com/office/drawing/2014/main" id="{029DE7B6-DC7C-4BA1-B406-EDDA0C0A3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0722" y="-2"/>
            <a:ext cx="5653278" cy="6858002"/>
          </a:xfrm>
          <a:prstGeom prst="rect">
            <a:avLst/>
          </a:prstGeom>
          <a:solidFill>
            <a:srgbClr val="3F5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3892215" y="1306071"/>
            <a:ext cx="4108784" cy="2663407"/>
          </a:xfrm>
          <a:prstGeom prst="rect">
            <a:avLst/>
          </a:prstGeom>
        </p:spPr>
        <p:txBody>
          <a:bodyPr vert="horz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 marL="0" marR="0" lvl="0" indent="0" fontAlgn="base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tabLst/>
            </a:pPr>
            <a:r>
              <a:rPr kumimoji="0" lang="en-US" sz="2600" b="1" i="0" u="none" strike="noStrike" kern="1200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John Proctor</a:t>
            </a:r>
          </a:p>
          <a:p>
            <a:pPr marL="0" marR="0" lvl="0" indent="0" fontAlgn="base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tabLst/>
            </a:pPr>
            <a:r>
              <a:rPr kumimoji="0" lang="en-US" sz="2600" b="0" i="0" u="none" strike="noStrike" kern="1200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A Salem farmer in his 30s. Thinks hard about doing the right thing and</a:t>
            </a:r>
          </a:p>
          <a:p>
            <a:pPr marL="0" marR="0" lvl="0" indent="0" fontAlgn="base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tabLst/>
            </a:pPr>
            <a:r>
              <a:rPr kumimoji="0" lang="en-US" sz="2600" b="0" i="0" u="none" strike="noStrike" kern="1200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is not afraid to challenge authority.</a:t>
            </a:r>
          </a:p>
          <a:p>
            <a:pPr marL="0" marR="0" lvl="0" indent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600" b="0" i="0" u="none" strike="noStrike" kern="1200" cap="none" normalizeH="0" baseline="0">
              <a:ln>
                <a:noFill/>
              </a:ln>
              <a:solidFill>
                <a:srgbClr val="FFFFFF"/>
              </a:solidFill>
              <a:effectLst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11292" y="2667082"/>
            <a:ext cx="1236429" cy="15013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71650" y="3166903"/>
            <a:ext cx="5600700" cy="1743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Reverend Parris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 father of Betty and the uncle of Abigail.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2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92EA0DEB-983C-4A94-9B9A-51E32098C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57734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9E197AD2-3004-4188-A389-E9EAC108A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6398" y="644515"/>
            <a:ext cx="2120265" cy="2120265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6146" name="Picture 2" descr="Parris with Betty &amp; Abigail"/>
          <p:cNvPicPr>
            <a:picLocks noChangeAspect="1" noChangeArrowheads="1"/>
          </p:cNvPicPr>
          <p:nvPr/>
        </p:nvPicPr>
        <p:blipFill rotWithShape="1">
          <a:blip r:embed="rId2">
            <a:alphaModFix/>
          </a:blip>
          <a:srcRect l="14564" r="21866" b="1"/>
          <a:stretch/>
        </p:blipFill>
        <p:spPr bwMode="auto">
          <a:xfrm>
            <a:off x="3615085" y="747732"/>
            <a:ext cx="1913829" cy="1913829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noFill/>
          <a:effectLst>
            <a:softEdge rad="0"/>
          </a:effec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A82D0C51-DE81-4DC1-8D2D-1A3EE14E67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6660" y="0"/>
            <a:ext cx="157734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F3BDF54-C9E9-4710-AB15-67114E060B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026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9" name="Rectangle 68">
            <a:extLst>
              <a:ext uri="{FF2B5EF4-FFF2-40B4-BE49-F238E27FC236}">
                <a16:creationId xmlns:a16="http://schemas.microsoft.com/office/drawing/2014/main" id="{9F0EABC1-C7E2-4071-A457-E6F1A4A85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E8737B4-9117-48B4-B2AC-FF2460FF29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96" r="6421" b="4"/>
          <a:stretch/>
        </p:blipFill>
        <p:spPr>
          <a:xfrm>
            <a:off x="911845" y="1120695"/>
            <a:ext cx="2125980" cy="3530818"/>
          </a:xfrm>
          <a:prstGeom prst="rect">
            <a:avLst/>
          </a:prstGeom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BC6A1D31-CD00-48A6-81C1-8BA429C427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37825" y="1120695"/>
            <a:ext cx="0" cy="3529584"/>
          </a:xfrm>
          <a:prstGeom prst="line">
            <a:avLst/>
          </a:prstGeom>
          <a:ln w="12700">
            <a:solidFill>
              <a:srgbClr val="FE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8">
            <a:extLst>
              <a:ext uri="{FF2B5EF4-FFF2-40B4-BE49-F238E27FC236}">
                <a16:creationId xmlns:a16="http://schemas.microsoft.com/office/drawing/2014/main" id="{D8CBC7CB-394D-467B-A55F-4D1D35883B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04614" y="2355786"/>
            <a:ext cx="3739311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7E5C23-7473-45B9-81FE-53B9D9E96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259" y="2492896"/>
            <a:ext cx="3018666" cy="324036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en-US" sz="2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You need to buy the play text ASAP. It is compulsory for the course. </a:t>
            </a:r>
            <a:br>
              <a:rPr lang="en-US" sz="2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"The Crucible" (Student Editions) Paperback</a:t>
            </a:r>
            <a:br>
              <a:rPr lang="en-US" sz="2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by Arthur Miller </a:t>
            </a:r>
            <a:br>
              <a:rPr lang="en-US" sz="2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Available on Amazon!</a:t>
            </a:r>
            <a:br>
              <a:rPr lang="en-US" sz="1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15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5" name="Freeform 5">
            <a:extLst>
              <a:ext uri="{FF2B5EF4-FFF2-40B4-BE49-F238E27FC236}">
                <a16:creationId xmlns:a16="http://schemas.microsoft.com/office/drawing/2014/main" id="{449039F0-4D99-49DC-A487-779BF5858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07336" y="1654168"/>
            <a:ext cx="616870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6">
            <a:extLst>
              <a:ext uri="{FF2B5EF4-FFF2-40B4-BE49-F238E27FC236}">
                <a16:creationId xmlns:a16="http://schemas.microsoft.com/office/drawing/2014/main" id="{337BD936-7966-400B-ADDC-AEBF1773D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8390" y="1311136"/>
            <a:ext cx="515815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7">
            <a:extLst>
              <a:ext uri="{FF2B5EF4-FFF2-40B4-BE49-F238E27FC236}">
                <a16:creationId xmlns:a16="http://schemas.microsoft.com/office/drawing/2014/main" id="{BFF9561A-DFC7-4B1D-9290-B97FCC619D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8390" y="1126737"/>
            <a:ext cx="2604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C8DFD2-55B8-49ED-A327-DACA0EA75E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29" r="2" b="2"/>
          <a:stretch/>
        </p:blipFill>
        <p:spPr>
          <a:xfrm>
            <a:off x="3040317" y="1120695"/>
            <a:ext cx="2125980" cy="352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9300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15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803ED5-97E3-4597-B4DD-78FE79EFB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59" y="2053641"/>
            <a:ext cx="2751871" cy="276009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3700">
                <a:solidFill>
                  <a:srgbClr val="FFFFFF"/>
                </a:solidFill>
              </a:rPr>
              <a:t>Task- Continue for homework- </a:t>
            </a:r>
            <a:br>
              <a:rPr lang="en-GB" sz="3700">
                <a:solidFill>
                  <a:srgbClr val="FFFFFF"/>
                </a:solidFill>
              </a:rPr>
            </a:br>
            <a:endParaRPr lang="en-GB" sz="37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846D8-48FD-435F-97C2-2437718AE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9952" y="620688"/>
            <a:ext cx="4849615" cy="5688632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buNone/>
            </a:pPr>
            <a:endParaRPr lang="en-GB" sz="16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endParaRPr lang="en-GB" sz="16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rgbClr val="000000"/>
                </a:solidFill>
              </a:rPr>
              <a:t>1.  Who are Reverend Parris, Betty, and Abigail? What is their relationship?</a:t>
            </a:r>
          </a:p>
          <a:p>
            <a:pPr marL="0" indent="0">
              <a:lnSpc>
                <a:spcPct val="90000"/>
              </a:lnSpc>
              <a:buNone/>
            </a:pPr>
            <a:endParaRPr lang="en-GB" sz="24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rgbClr val="000000"/>
                </a:solidFill>
              </a:rPr>
              <a:t> 2.  Who is Tituba? What is her relationship to the family?</a:t>
            </a:r>
          </a:p>
          <a:p>
            <a:pPr marL="0" indent="0">
              <a:lnSpc>
                <a:spcPct val="90000"/>
              </a:lnSpc>
              <a:buNone/>
            </a:pPr>
            <a:endParaRPr lang="en-GB" sz="24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rgbClr val="000000"/>
                </a:solidFill>
              </a:rPr>
              <a:t>3. What is wrong with Betty?</a:t>
            </a:r>
          </a:p>
          <a:p>
            <a:pPr marL="0" indent="0">
              <a:lnSpc>
                <a:spcPct val="90000"/>
              </a:lnSpc>
              <a:buNone/>
            </a:pPr>
            <a:endParaRPr lang="en-GB" sz="24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rgbClr val="000000"/>
                </a:solidFill>
              </a:rPr>
              <a:t>4. Why does Parris suggest calling in Reverend Hale?</a:t>
            </a:r>
          </a:p>
          <a:p>
            <a:pPr marL="0" indent="0">
              <a:lnSpc>
                <a:spcPct val="90000"/>
              </a:lnSpc>
              <a:buNone/>
            </a:pPr>
            <a:endParaRPr lang="en-GB" sz="24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rgbClr val="000000"/>
                </a:solidFill>
              </a:rPr>
              <a:t>5. Who are Ann and Thomas Putnam? What do they suggest is Betty's problem? What is their motivation for suggesting this?</a:t>
            </a:r>
          </a:p>
        </p:txBody>
      </p:sp>
    </p:spTree>
    <p:extLst>
      <p:ext uri="{BB962C8B-B14F-4D97-AF65-F5344CB8AC3E}">
        <p14:creationId xmlns:p14="http://schemas.microsoft.com/office/powerpoint/2010/main" val="3642707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AFC50AA-5CAC-4601-BD97-065654CD7A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825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70">
            <a:extLst>
              <a:ext uri="{FF2B5EF4-FFF2-40B4-BE49-F238E27FC236}">
                <a16:creationId xmlns:a16="http://schemas.microsoft.com/office/drawing/2014/main" id="{75F4D120-3921-42A8-A063-46B023CB0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http://www2.iath.virginia.edu/salem/images/pylewitch1.jpg"/>
          <p:cNvPicPr>
            <a:picLocks noChangeAspect="1" noChangeArrowheads="1"/>
          </p:cNvPicPr>
          <p:nvPr/>
        </p:nvPicPr>
        <p:blipFill rotWithShape="1">
          <a:blip r:embed="rId2"/>
          <a:srcRect t="5997" b="19444"/>
          <a:stretch/>
        </p:blipFill>
        <p:spPr bwMode="auto">
          <a:xfrm>
            <a:off x="3357230" y="595421"/>
            <a:ext cx="5786770" cy="5658438"/>
          </a:xfrm>
          <a:prstGeom prst="rect">
            <a:avLst/>
          </a:prstGeom>
          <a:noFill/>
        </p:spPr>
      </p:pic>
      <p:pic>
        <p:nvPicPr>
          <p:cNvPr id="10245" name="Picture 72">
            <a:extLst>
              <a:ext uri="{FF2B5EF4-FFF2-40B4-BE49-F238E27FC236}">
                <a16:creationId xmlns:a16="http://schemas.microsoft.com/office/drawing/2014/main" id="{9D01B3E5-85F4-41A9-A504-D5E6268DE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29"/>
          <a:stretch>
            <a:fillRect/>
          </a:stretch>
        </p:blipFill>
        <p:spPr>
          <a:xfrm>
            <a:off x="2599660" y="550975"/>
            <a:ext cx="6544340" cy="5756049"/>
          </a:xfrm>
          <a:custGeom>
            <a:avLst/>
            <a:gdLst>
              <a:gd name="connsiteX0" fmla="*/ 0 w 8725786"/>
              <a:gd name="connsiteY0" fmla="*/ 0 h 5756049"/>
              <a:gd name="connsiteX1" fmla="*/ 8725786 w 8725786"/>
              <a:gd name="connsiteY1" fmla="*/ 0 h 5756049"/>
              <a:gd name="connsiteX2" fmla="*/ 8725786 w 8725786"/>
              <a:gd name="connsiteY2" fmla="*/ 5756049 h 5756049"/>
              <a:gd name="connsiteX3" fmla="*/ 0 w 8725786"/>
              <a:gd name="connsiteY3" fmla="*/ 5756049 h 5756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5786" h="5756049">
                <a:moveTo>
                  <a:pt x="0" y="0"/>
                </a:moveTo>
                <a:lnTo>
                  <a:pt x="8725786" y="0"/>
                </a:lnTo>
                <a:lnTo>
                  <a:pt x="8725786" y="5756049"/>
                </a:lnTo>
                <a:lnTo>
                  <a:pt x="0" y="5756049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363" y="2546823"/>
            <a:ext cx="2961201" cy="23838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800">
                <a:solidFill>
                  <a:srgbClr val="000000"/>
                </a:solidFill>
              </a:rPr>
              <a:t>Witch trial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5F4D120-3921-42A8-A063-46B023CB0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http://news.bbc.co.uk/olmedia/110000/images/_113285_football_fans_fighting_in_Marseille_300_(16-06-1998)_AP.jpg"/>
          <p:cNvPicPr>
            <a:picLocks noChangeAspect="1" noChangeArrowheads="1"/>
          </p:cNvPicPr>
          <p:nvPr/>
        </p:nvPicPr>
        <p:blipFill rotWithShape="1">
          <a:blip r:embed="rId2"/>
          <a:srcRect l="26736" r="11904" b="1"/>
          <a:stretch/>
        </p:blipFill>
        <p:spPr bwMode="auto">
          <a:xfrm>
            <a:off x="3357230" y="595421"/>
            <a:ext cx="5786770" cy="5658438"/>
          </a:xfrm>
          <a:prstGeom prst="rect">
            <a:avLst/>
          </a:prstGeom>
          <a:noFill/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9D01B3E5-85F4-41A9-A504-D5E6268DE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29"/>
          <a:stretch>
            <a:fillRect/>
          </a:stretch>
        </p:blipFill>
        <p:spPr>
          <a:xfrm>
            <a:off x="2599660" y="550975"/>
            <a:ext cx="6544340" cy="5756049"/>
          </a:xfrm>
          <a:custGeom>
            <a:avLst/>
            <a:gdLst>
              <a:gd name="connsiteX0" fmla="*/ 0 w 8725786"/>
              <a:gd name="connsiteY0" fmla="*/ 0 h 5756049"/>
              <a:gd name="connsiteX1" fmla="*/ 8725786 w 8725786"/>
              <a:gd name="connsiteY1" fmla="*/ 0 h 5756049"/>
              <a:gd name="connsiteX2" fmla="*/ 8725786 w 8725786"/>
              <a:gd name="connsiteY2" fmla="*/ 5756049 h 5756049"/>
              <a:gd name="connsiteX3" fmla="*/ 0 w 8725786"/>
              <a:gd name="connsiteY3" fmla="*/ 5756049 h 5756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5786" h="5756049">
                <a:moveTo>
                  <a:pt x="0" y="0"/>
                </a:moveTo>
                <a:lnTo>
                  <a:pt x="8725786" y="0"/>
                </a:lnTo>
                <a:lnTo>
                  <a:pt x="8725786" y="5756049"/>
                </a:lnTo>
                <a:lnTo>
                  <a:pt x="0" y="5756049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363" y="2546823"/>
            <a:ext cx="2961201" cy="23838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800">
                <a:solidFill>
                  <a:srgbClr val="000000"/>
                </a:solidFill>
              </a:rPr>
              <a:t>Football fans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9245A10-7F37-4569-80D2-2F692931E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8">
            <a:extLst>
              <a:ext uri="{FF2B5EF4-FFF2-40B4-BE49-F238E27FC236}">
                <a16:creationId xmlns:a16="http://schemas.microsoft.com/office/drawing/2014/main" id="{9267F70F-11C6-4597-9381-D0D80FC18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04614" y="2355786"/>
            <a:ext cx="3739311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9859" y="2723322"/>
            <a:ext cx="2632766" cy="22367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800">
                <a:solidFill>
                  <a:srgbClr val="FFFFFF"/>
                </a:solidFill>
              </a:rPr>
              <a:t>Nazi Party</a:t>
            </a:r>
          </a:p>
        </p:txBody>
      </p:sp>
      <p:sp>
        <p:nvSpPr>
          <p:cNvPr id="75" name="Freeform 5">
            <a:extLst>
              <a:ext uri="{FF2B5EF4-FFF2-40B4-BE49-F238E27FC236}">
                <a16:creationId xmlns:a16="http://schemas.microsoft.com/office/drawing/2014/main" id="{2C20A93E-E407-4683-A405-147DE2613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07336" y="1654168"/>
            <a:ext cx="616870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6">
            <a:extLst>
              <a:ext uri="{FF2B5EF4-FFF2-40B4-BE49-F238E27FC236}">
                <a16:creationId xmlns:a16="http://schemas.microsoft.com/office/drawing/2014/main" id="{9E8E3DD9-D235-48D9-A0EC-D6817EC84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8390" y="1311136"/>
            <a:ext cx="515815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7">
            <a:extLst>
              <a:ext uri="{FF2B5EF4-FFF2-40B4-BE49-F238E27FC236}">
                <a16:creationId xmlns:a16="http://schemas.microsoft.com/office/drawing/2014/main" id="{EA83A145-578D-4A0B-94A7-AEAB2027D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8390" y="1126737"/>
            <a:ext cx="2604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4" name="Picture 2" descr="http://mburgan.files.wordpress.com/2008/12/nuremberg_defendants.jpg"/>
          <p:cNvPicPr>
            <a:picLocks noChangeAspect="1" noChangeArrowheads="1"/>
          </p:cNvPicPr>
          <p:nvPr/>
        </p:nvPicPr>
        <p:blipFill rotWithShape="1">
          <a:blip r:embed="rId2"/>
          <a:srcRect l="7275" r="2998" b="1"/>
          <a:stretch/>
        </p:blipFill>
        <p:spPr bwMode="auto">
          <a:xfrm>
            <a:off x="944144" y="1120046"/>
            <a:ext cx="4226864" cy="3509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35966446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93B08FD-5ECC-4728-AA84-CD6AC875BF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2549107E-EC98-4933-8F8F-A1713C393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216557"/>
          </a:xfrm>
          <a:custGeom>
            <a:avLst/>
            <a:gdLst>
              <a:gd name="connsiteX0" fmla="*/ 0 w 12188952"/>
              <a:gd name="connsiteY0" fmla="*/ 0 h 6216557"/>
              <a:gd name="connsiteX1" fmla="*/ 12188952 w 12188952"/>
              <a:gd name="connsiteY1" fmla="*/ 0 h 6216557"/>
              <a:gd name="connsiteX2" fmla="*/ 12188952 w 12188952"/>
              <a:gd name="connsiteY2" fmla="*/ 5609705 h 6216557"/>
              <a:gd name="connsiteX3" fmla="*/ 12049115 w 12188952"/>
              <a:gd name="connsiteY3" fmla="*/ 5640762 h 6216557"/>
              <a:gd name="connsiteX4" fmla="*/ 6096001 w 12188952"/>
              <a:gd name="connsiteY4" fmla="*/ 6216557 h 6216557"/>
              <a:gd name="connsiteX5" fmla="*/ 142887 w 12188952"/>
              <a:gd name="connsiteY5" fmla="*/ 5640762 h 6216557"/>
              <a:gd name="connsiteX6" fmla="*/ 0 w 12188952"/>
              <a:gd name="connsiteY6" fmla="*/ 5609028 h 6216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6216557">
                <a:moveTo>
                  <a:pt x="0" y="0"/>
                </a:moveTo>
                <a:lnTo>
                  <a:pt x="12188952" y="0"/>
                </a:lnTo>
                <a:lnTo>
                  <a:pt x="12188952" y="5609705"/>
                </a:lnTo>
                <a:lnTo>
                  <a:pt x="12049115" y="5640762"/>
                </a:lnTo>
                <a:cubicBezTo>
                  <a:pt x="10313281" y="6006147"/>
                  <a:pt x="8275571" y="6216557"/>
                  <a:pt x="6096001" y="6216557"/>
                </a:cubicBezTo>
                <a:cubicBezTo>
                  <a:pt x="3916432" y="6216557"/>
                  <a:pt x="1878721" y="6006147"/>
                  <a:pt x="142887" y="5640762"/>
                </a:cubicBezTo>
                <a:lnTo>
                  <a:pt x="0" y="5609028"/>
                </a:lnTo>
                <a:close/>
              </a:path>
            </a:pathLst>
          </a:custGeom>
          <a:ln w="9525">
            <a:noFill/>
          </a:ln>
          <a:effectLst>
            <a:outerShdw blurRad="88900" dist="38100" dir="5400000" algn="t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 descr="A close up of text on a white surface&#10;&#10;Description automatically generated">
            <a:extLst>
              <a:ext uri="{FF2B5EF4-FFF2-40B4-BE49-F238E27FC236}">
                <a16:creationId xmlns:a16="http://schemas.microsoft.com/office/drawing/2014/main" id="{157F631D-E555-495F-8000-A6DA7494EF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53"/>
          <a:stretch/>
        </p:blipFill>
        <p:spPr>
          <a:xfrm>
            <a:off x="20" y="1"/>
            <a:ext cx="9143980" cy="6216557"/>
          </a:xfrm>
          <a:custGeom>
            <a:avLst/>
            <a:gdLst/>
            <a:ahLst/>
            <a:cxnLst/>
            <a:rect l="l" t="t" r="r" b="b"/>
            <a:pathLst>
              <a:path w="12188952" h="6216557">
                <a:moveTo>
                  <a:pt x="0" y="0"/>
                </a:moveTo>
                <a:lnTo>
                  <a:pt x="12188952" y="0"/>
                </a:lnTo>
                <a:lnTo>
                  <a:pt x="12188952" y="5609705"/>
                </a:lnTo>
                <a:lnTo>
                  <a:pt x="12049115" y="5640762"/>
                </a:lnTo>
                <a:cubicBezTo>
                  <a:pt x="10313281" y="6006147"/>
                  <a:pt x="8275571" y="6216557"/>
                  <a:pt x="6096001" y="6216557"/>
                </a:cubicBezTo>
                <a:cubicBezTo>
                  <a:pt x="3916432" y="6216557"/>
                  <a:pt x="1878721" y="6006147"/>
                  <a:pt x="142887" y="5640762"/>
                </a:cubicBezTo>
                <a:lnTo>
                  <a:pt x="0" y="560902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55252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93B08FD-5ECC-4728-AA84-CD6AC875BF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2549107E-EC98-4933-8F8F-A1713C393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216557"/>
          </a:xfrm>
          <a:custGeom>
            <a:avLst/>
            <a:gdLst>
              <a:gd name="connsiteX0" fmla="*/ 0 w 12188952"/>
              <a:gd name="connsiteY0" fmla="*/ 0 h 6216557"/>
              <a:gd name="connsiteX1" fmla="*/ 12188952 w 12188952"/>
              <a:gd name="connsiteY1" fmla="*/ 0 h 6216557"/>
              <a:gd name="connsiteX2" fmla="*/ 12188952 w 12188952"/>
              <a:gd name="connsiteY2" fmla="*/ 5609705 h 6216557"/>
              <a:gd name="connsiteX3" fmla="*/ 12049115 w 12188952"/>
              <a:gd name="connsiteY3" fmla="*/ 5640762 h 6216557"/>
              <a:gd name="connsiteX4" fmla="*/ 6096001 w 12188952"/>
              <a:gd name="connsiteY4" fmla="*/ 6216557 h 6216557"/>
              <a:gd name="connsiteX5" fmla="*/ 142887 w 12188952"/>
              <a:gd name="connsiteY5" fmla="*/ 5640762 h 6216557"/>
              <a:gd name="connsiteX6" fmla="*/ 0 w 12188952"/>
              <a:gd name="connsiteY6" fmla="*/ 5609028 h 6216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6216557">
                <a:moveTo>
                  <a:pt x="0" y="0"/>
                </a:moveTo>
                <a:lnTo>
                  <a:pt x="12188952" y="0"/>
                </a:lnTo>
                <a:lnTo>
                  <a:pt x="12188952" y="5609705"/>
                </a:lnTo>
                <a:lnTo>
                  <a:pt x="12049115" y="5640762"/>
                </a:lnTo>
                <a:cubicBezTo>
                  <a:pt x="10313281" y="6006147"/>
                  <a:pt x="8275571" y="6216557"/>
                  <a:pt x="6096001" y="6216557"/>
                </a:cubicBezTo>
                <a:cubicBezTo>
                  <a:pt x="3916432" y="6216557"/>
                  <a:pt x="1878721" y="6006147"/>
                  <a:pt x="142887" y="5640762"/>
                </a:cubicBezTo>
                <a:lnTo>
                  <a:pt x="0" y="5609028"/>
                </a:lnTo>
                <a:close/>
              </a:path>
            </a:pathLst>
          </a:custGeom>
          <a:ln w="9525">
            <a:noFill/>
          </a:ln>
          <a:effectLst>
            <a:outerShdw blurRad="88900" dist="38100" dir="5400000" algn="t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5AA646-3C7B-4C33-8841-F0FB9AF9FF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53"/>
          <a:stretch/>
        </p:blipFill>
        <p:spPr>
          <a:xfrm>
            <a:off x="20" y="1"/>
            <a:ext cx="9143980" cy="6216557"/>
          </a:xfrm>
          <a:custGeom>
            <a:avLst/>
            <a:gdLst/>
            <a:ahLst/>
            <a:cxnLst/>
            <a:rect l="l" t="t" r="r" b="b"/>
            <a:pathLst>
              <a:path w="12188952" h="6216557">
                <a:moveTo>
                  <a:pt x="0" y="0"/>
                </a:moveTo>
                <a:lnTo>
                  <a:pt x="12188952" y="0"/>
                </a:lnTo>
                <a:lnTo>
                  <a:pt x="12188952" y="5609705"/>
                </a:lnTo>
                <a:lnTo>
                  <a:pt x="12049115" y="5640762"/>
                </a:lnTo>
                <a:cubicBezTo>
                  <a:pt x="10313281" y="6006147"/>
                  <a:pt x="8275571" y="6216557"/>
                  <a:pt x="6096001" y="6216557"/>
                </a:cubicBezTo>
                <a:cubicBezTo>
                  <a:pt x="3916432" y="6216557"/>
                  <a:pt x="1878721" y="6006147"/>
                  <a:pt x="142887" y="5640762"/>
                </a:cubicBezTo>
                <a:lnTo>
                  <a:pt x="0" y="560902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935530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268</Words>
  <Application>Microsoft Office PowerPoint</Application>
  <PresentationFormat>On-screen Show (4:3)</PresentationFormat>
  <Paragraphs>38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The Salem Witch trials and Main Characters  Friday 26th March </vt:lpstr>
      <vt:lpstr>PowerPoint Presentation</vt:lpstr>
      <vt:lpstr>PowerPoint Presentation</vt:lpstr>
      <vt:lpstr>Witch trial</vt:lpstr>
      <vt:lpstr>Football fans</vt:lpstr>
      <vt:lpstr>Nazi Party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 need to buy the play text ASAP. It is compulsory for the course.   "The Crucible" (Student Editions) Paperback by Arthur Miller   Available on Amazon! </vt:lpstr>
      <vt:lpstr>Task- Continue for homework-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Salem Witch trials and Main Characters  Friday 12th June</dc:title>
  <dc:creator>serena harrington</dc:creator>
  <cp:lastModifiedBy>Toni-Louise Younger</cp:lastModifiedBy>
  <cp:revision>3</cp:revision>
  <dcterms:created xsi:type="dcterms:W3CDTF">2020-03-26T17:43:50Z</dcterms:created>
  <dcterms:modified xsi:type="dcterms:W3CDTF">2020-04-23T12:36:28Z</dcterms:modified>
</cp:coreProperties>
</file>