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43" r:id="rId2"/>
    <p:sldId id="304" r:id="rId3"/>
    <p:sldId id="324" r:id="rId4"/>
    <p:sldId id="338" r:id="rId5"/>
    <p:sldId id="339" r:id="rId6"/>
    <p:sldId id="344" r:id="rId7"/>
    <p:sldId id="306" r:id="rId8"/>
    <p:sldId id="307" r:id="rId9"/>
    <p:sldId id="308" r:id="rId10"/>
    <p:sldId id="311" r:id="rId11"/>
    <p:sldId id="312" r:id="rId12"/>
    <p:sldId id="309" r:id="rId13"/>
    <p:sldId id="313" r:id="rId14"/>
    <p:sldId id="314" r:id="rId15"/>
    <p:sldId id="315" r:id="rId16"/>
    <p:sldId id="316" r:id="rId17"/>
    <p:sldId id="317" r:id="rId18"/>
    <p:sldId id="318" r:id="rId19"/>
    <p:sldId id="319" r:id="rId20"/>
    <p:sldId id="340" r:id="rId21"/>
    <p:sldId id="320" r:id="rId22"/>
    <p:sldId id="322" r:id="rId23"/>
    <p:sldId id="323" r:id="rId24"/>
    <p:sldId id="321" r:id="rId25"/>
    <p:sldId id="326" r:id="rId26"/>
    <p:sldId id="341" r:id="rId27"/>
    <p:sldId id="327" r:id="rId28"/>
    <p:sldId id="328" r:id="rId29"/>
    <p:sldId id="329" r:id="rId30"/>
    <p:sldId id="347" r:id="rId31"/>
    <p:sldId id="348" r:id="rId32"/>
    <p:sldId id="330" r:id="rId33"/>
    <p:sldId id="331" r:id="rId34"/>
    <p:sldId id="332" r:id="rId35"/>
    <p:sldId id="333" r:id="rId36"/>
    <p:sldId id="334" r:id="rId37"/>
    <p:sldId id="335" r:id="rId38"/>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40" d="100"/>
          <a:sy n="40" d="100"/>
        </p:scale>
        <p:origin x="1014"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301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05F9C9-7194-4CBD-BE15-99A8AA74AFEB}" type="slidenum">
              <a:rPr lang="en-GB"/>
              <a:pPr>
                <a:defRPr/>
              </a:pPr>
              <a:t>‹#›</a:t>
            </a:fld>
            <a:endParaRPr lang="en-GB"/>
          </a:p>
        </p:txBody>
      </p:sp>
    </p:spTree>
    <p:extLst>
      <p:ext uri="{BB962C8B-B14F-4D97-AF65-F5344CB8AC3E}">
        <p14:creationId xmlns:p14="http://schemas.microsoft.com/office/powerpoint/2010/main" val="88981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2006A7-CE40-41A5-B8C1-352CC0C212F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34E691-E2FB-493F-B53D-4355C299DAE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FFC4B2-8873-437C-B378-D73F9FB38E6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10AE885-BFAE-4710-A953-93CAC59AABB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8D4C93-8EF9-4976-A3E6-23FD1AB7D91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CAC86B-82A9-44A9-A6F6-5F651963C1B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37661C-AA7D-4D04-805F-8E85F6AB77D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94BAFA9-62E4-432C-ABA4-2E89B4BC292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D74D463-A7D3-400A-B025-C46D2C00D53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01733B4-84D6-4E6D-B885-D9BDE15A21A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8FD2184-41A9-4F15-9788-6BDEBF13FD8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11D7FB9-956D-47B3-AAED-F6F3CED884A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CF8E0B-3AFA-4CFD-8497-F7E4F81245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Starting your GCSE Project!</a:t>
            </a:r>
            <a:endParaRPr lang="en-GB" dirty="0"/>
          </a:p>
        </p:txBody>
      </p:sp>
      <p:sp>
        <p:nvSpPr>
          <p:cNvPr id="3" name="Subtitle 2"/>
          <p:cNvSpPr>
            <a:spLocks noGrp="1"/>
          </p:cNvSpPr>
          <p:nvPr>
            <p:ph type="subTitle" idx="1"/>
          </p:nvPr>
        </p:nvSpPr>
        <p:spPr/>
        <p:txBody>
          <a:bodyPr/>
          <a:lstStyle/>
          <a:p>
            <a:r>
              <a:rPr lang="en-GB" dirty="0"/>
              <a:t>During this project you are going to learn about the art elements in detail  while also learning how to take your work from research, idea, photography shoots to final piece.</a:t>
            </a:r>
          </a:p>
        </p:txBody>
      </p:sp>
    </p:spTree>
    <p:extLst>
      <p:ext uri="{BB962C8B-B14F-4D97-AF65-F5344CB8AC3E}">
        <p14:creationId xmlns:p14="http://schemas.microsoft.com/office/powerpoint/2010/main" val="347059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orizontal%20lines%203d"/>
          <p:cNvPicPr>
            <a:picLocks noChangeAspect="1" noChangeArrowheads="1"/>
          </p:cNvPicPr>
          <p:nvPr/>
        </p:nvPicPr>
        <p:blipFill>
          <a:blip r:embed="rId2" cstate="print"/>
          <a:srcRect/>
          <a:stretch>
            <a:fillRect/>
          </a:stretch>
        </p:blipFill>
        <p:spPr bwMode="auto">
          <a:xfrm>
            <a:off x="95868" y="923489"/>
            <a:ext cx="7272196" cy="2182567"/>
          </a:xfrm>
          <a:prstGeom prst="rect">
            <a:avLst/>
          </a:prstGeom>
          <a:noFill/>
          <a:ln w="9525">
            <a:noFill/>
            <a:miter lim="800000"/>
            <a:headEnd/>
            <a:tailEnd/>
          </a:ln>
        </p:spPr>
      </p:pic>
      <p:pic>
        <p:nvPicPr>
          <p:cNvPr id="4" name="Picture 5" descr="new-york-skyline"/>
          <p:cNvPicPr>
            <a:picLocks noChangeAspect="1" noChangeArrowheads="1"/>
          </p:cNvPicPr>
          <p:nvPr/>
        </p:nvPicPr>
        <p:blipFill>
          <a:blip r:embed="rId3" cstate="print"/>
          <a:srcRect/>
          <a:stretch>
            <a:fillRect/>
          </a:stretch>
        </p:blipFill>
        <p:spPr bwMode="auto">
          <a:xfrm>
            <a:off x="169963" y="3350778"/>
            <a:ext cx="4786661" cy="3246574"/>
          </a:xfrm>
          <a:prstGeom prst="rect">
            <a:avLst/>
          </a:prstGeom>
          <a:noFill/>
          <a:ln w="9525">
            <a:noFill/>
            <a:miter lim="800000"/>
            <a:headEnd/>
            <a:tailEnd/>
          </a:ln>
        </p:spPr>
      </p:pic>
      <p:sp>
        <p:nvSpPr>
          <p:cNvPr id="5" name="Text Box 6"/>
          <p:cNvSpPr txBox="1">
            <a:spLocks noChangeArrowheads="1"/>
          </p:cNvSpPr>
          <p:nvPr/>
        </p:nvSpPr>
        <p:spPr bwMode="auto">
          <a:xfrm>
            <a:off x="2855640" y="204035"/>
            <a:ext cx="7128792" cy="584775"/>
          </a:xfrm>
          <a:prstGeom prst="rect">
            <a:avLst/>
          </a:prstGeom>
          <a:noFill/>
          <a:ln w="9525">
            <a:noFill/>
            <a:miter lim="800000"/>
            <a:headEnd/>
            <a:tailEnd/>
          </a:ln>
        </p:spPr>
        <p:txBody>
          <a:bodyPr wrap="square">
            <a:spAutoFit/>
          </a:bodyPr>
          <a:lstStyle/>
          <a:p>
            <a:pPr algn="ctr">
              <a:spcBef>
                <a:spcPct val="50000"/>
              </a:spcBef>
            </a:pPr>
            <a:r>
              <a:rPr lang="en-GB" sz="3200" b="1" dirty="0"/>
              <a:t>Horizontal And Vertical Lines</a:t>
            </a:r>
          </a:p>
        </p:txBody>
      </p:sp>
      <p:sp>
        <p:nvSpPr>
          <p:cNvPr id="7" name="Text Box 8"/>
          <p:cNvSpPr txBox="1">
            <a:spLocks noChangeArrowheads="1"/>
          </p:cNvSpPr>
          <p:nvPr/>
        </p:nvSpPr>
        <p:spPr bwMode="auto">
          <a:xfrm>
            <a:off x="9838721" y="2917359"/>
            <a:ext cx="1755150" cy="246221"/>
          </a:xfrm>
          <a:prstGeom prst="rect">
            <a:avLst/>
          </a:prstGeom>
          <a:noFill/>
          <a:ln w="9525">
            <a:noFill/>
            <a:miter lim="800000"/>
            <a:headEnd/>
            <a:tailEnd/>
          </a:ln>
        </p:spPr>
        <p:txBody>
          <a:bodyPr wrap="square">
            <a:spAutoFit/>
          </a:bodyPr>
          <a:lstStyle/>
          <a:p>
            <a:pPr algn="r">
              <a:spcBef>
                <a:spcPct val="50000"/>
              </a:spcBef>
            </a:pPr>
            <a:r>
              <a:rPr lang="en-GB" sz="1000" dirty="0"/>
              <a:t>Chris Monaghan</a:t>
            </a:r>
          </a:p>
        </p:txBody>
      </p:sp>
      <p:pic>
        <p:nvPicPr>
          <p:cNvPr id="8" name="Picture 4" descr="horizontal%20lines%203d"/>
          <p:cNvPicPr>
            <a:picLocks noChangeAspect="1" noChangeArrowheads="1"/>
          </p:cNvPicPr>
          <p:nvPr/>
        </p:nvPicPr>
        <p:blipFill>
          <a:blip r:embed="rId2" cstate="print"/>
          <a:srcRect/>
          <a:stretch>
            <a:fillRect/>
          </a:stretch>
        </p:blipFill>
        <p:spPr bwMode="auto">
          <a:xfrm>
            <a:off x="7608497" y="2241706"/>
            <a:ext cx="2879971" cy="864350"/>
          </a:xfrm>
          <a:prstGeom prst="rect">
            <a:avLst/>
          </a:prstGeom>
          <a:noFill/>
          <a:ln w="9525">
            <a:noFill/>
            <a:miter lim="800000"/>
            <a:headEnd/>
            <a:tailEnd/>
          </a:ln>
        </p:spPr>
      </p:pic>
      <p:cxnSp>
        <p:nvCxnSpPr>
          <p:cNvPr id="9" name="Straight Connector 8"/>
          <p:cNvCxnSpPr/>
          <p:nvPr/>
        </p:nvCxnSpPr>
        <p:spPr>
          <a:xfrm flipH="1" flipV="1">
            <a:off x="7380669" y="2446106"/>
            <a:ext cx="3287332" cy="510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7734837" y="1629983"/>
            <a:ext cx="2627291" cy="369332"/>
          </a:xfrm>
          <a:prstGeom prst="rect">
            <a:avLst/>
          </a:prstGeom>
          <a:noFill/>
        </p:spPr>
        <p:txBody>
          <a:bodyPr wrap="square" rtlCol="0">
            <a:spAutoFit/>
          </a:bodyPr>
          <a:lstStyle/>
          <a:p>
            <a:r>
              <a:rPr lang="en-GB" dirty="0"/>
              <a:t>Horizontal lines </a:t>
            </a:r>
          </a:p>
        </p:txBody>
      </p:sp>
      <p:pic>
        <p:nvPicPr>
          <p:cNvPr id="13" name="Picture 12"/>
          <p:cNvPicPr>
            <a:picLocks noChangeAspect="1"/>
          </p:cNvPicPr>
          <p:nvPr/>
        </p:nvPicPr>
        <p:blipFill>
          <a:blip r:embed="rId4"/>
          <a:stretch>
            <a:fillRect/>
          </a:stretch>
        </p:blipFill>
        <p:spPr>
          <a:xfrm>
            <a:off x="5033331" y="4218761"/>
            <a:ext cx="3291089" cy="2234575"/>
          </a:xfrm>
          <a:prstGeom prst="rect">
            <a:avLst/>
          </a:prstGeom>
        </p:spPr>
      </p:pic>
      <p:sp>
        <p:nvSpPr>
          <p:cNvPr id="14" name="TextBox 13"/>
          <p:cNvSpPr txBox="1"/>
          <p:nvPr/>
        </p:nvSpPr>
        <p:spPr>
          <a:xfrm>
            <a:off x="4977859" y="3714750"/>
            <a:ext cx="2486522" cy="369332"/>
          </a:xfrm>
          <a:prstGeom prst="rect">
            <a:avLst/>
          </a:prstGeom>
          <a:noFill/>
        </p:spPr>
        <p:txBody>
          <a:bodyPr wrap="square" rtlCol="0">
            <a:spAutoFit/>
          </a:bodyPr>
          <a:lstStyle/>
          <a:p>
            <a:r>
              <a:rPr lang="en-GB" dirty="0"/>
              <a:t>Vertical lines </a:t>
            </a:r>
          </a:p>
        </p:txBody>
      </p:sp>
      <p:sp>
        <p:nvSpPr>
          <p:cNvPr id="20" name="TextBox 19"/>
          <p:cNvSpPr txBox="1"/>
          <p:nvPr/>
        </p:nvSpPr>
        <p:spPr>
          <a:xfrm>
            <a:off x="8753128" y="4604866"/>
            <a:ext cx="3175520" cy="1631216"/>
          </a:xfrm>
          <a:prstGeom prst="rect">
            <a:avLst/>
          </a:prstGeom>
          <a:noFill/>
        </p:spPr>
        <p:txBody>
          <a:bodyPr wrap="square" rtlCol="0">
            <a:spAutoFit/>
          </a:bodyPr>
          <a:lstStyle/>
          <a:p>
            <a:r>
              <a:rPr lang="en-GB" sz="2000" b="1" dirty="0"/>
              <a:t>Usually seen in landscapes. Where else might you see horizontal and vertical lines in photography? </a:t>
            </a:r>
          </a:p>
        </p:txBody>
      </p:sp>
      <p:sp>
        <p:nvSpPr>
          <p:cNvPr id="21" name="Rectangle 20"/>
          <p:cNvSpPr/>
          <p:nvPr/>
        </p:nvSpPr>
        <p:spPr>
          <a:xfrm>
            <a:off x="8737396" y="4558952"/>
            <a:ext cx="3191252" cy="20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766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onal%201"/>
          <p:cNvPicPr>
            <a:picLocks noChangeAspect="1" noChangeArrowheads="1"/>
          </p:cNvPicPr>
          <p:nvPr/>
        </p:nvPicPr>
        <p:blipFill>
          <a:blip r:embed="rId2" cstate="print"/>
          <a:srcRect/>
          <a:stretch>
            <a:fillRect/>
          </a:stretch>
        </p:blipFill>
        <p:spPr bwMode="auto">
          <a:xfrm>
            <a:off x="2025175" y="548680"/>
            <a:ext cx="3024336" cy="5815151"/>
          </a:xfrm>
          <a:prstGeom prst="rect">
            <a:avLst/>
          </a:prstGeom>
          <a:noFill/>
          <a:ln w="9525">
            <a:noFill/>
            <a:miter lim="800000"/>
            <a:headEnd/>
            <a:tailEnd/>
          </a:ln>
        </p:spPr>
      </p:pic>
      <p:sp>
        <p:nvSpPr>
          <p:cNvPr id="4" name="Text Box 4"/>
          <p:cNvSpPr txBox="1">
            <a:spLocks noChangeArrowheads="1"/>
          </p:cNvSpPr>
          <p:nvPr/>
        </p:nvSpPr>
        <p:spPr bwMode="auto">
          <a:xfrm>
            <a:off x="5695950" y="801688"/>
            <a:ext cx="4464050" cy="707886"/>
          </a:xfrm>
          <a:prstGeom prst="rect">
            <a:avLst/>
          </a:prstGeom>
          <a:noFill/>
          <a:ln w="9525">
            <a:noFill/>
            <a:miter lim="800000"/>
            <a:headEnd/>
            <a:tailEnd/>
          </a:ln>
        </p:spPr>
        <p:txBody>
          <a:bodyPr>
            <a:spAutoFit/>
          </a:bodyPr>
          <a:lstStyle/>
          <a:p>
            <a:pPr algn="ctr">
              <a:spcBef>
                <a:spcPct val="50000"/>
              </a:spcBef>
            </a:pPr>
            <a:r>
              <a:rPr lang="en-GB" sz="4000" b="1" dirty="0"/>
              <a:t>Diagonal Lines</a:t>
            </a:r>
          </a:p>
        </p:txBody>
      </p:sp>
      <p:sp>
        <p:nvSpPr>
          <p:cNvPr id="6" name="Rectangle 5"/>
          <p:cNvSpPr/>
          <p:nvPr/>
        </p:nvSpPr>
        <p:spPr>
          <a:xfrm>
            <a:off x="6050538" y="1751181"/>
            <a:ext cx="1877437" cy="369332"/>
          </a:xfrm>
          <a:prstGeom prst="rect">
            <a:avLst/>
          </a:prstGeom>
        </p:spPr>
        <p:txBody>
          <a:bodyPr wrap="none">
            <a:spAutoFit/>
          </a:bodyPr>
          <a:lstStyle/>
          <a:p>
            <a:r>
              <a:rPr lang="en-GB" dirty="0"/>
              <a:t>Chris Monaghan</a:t>
            </a:r>
          </a:p>
        </p:txBody>
      </p:sp>
    </p:spTree>
    <p:extLst>
      <p:ext uri="{BB962C8B-B14F-4D97-AF65-F5344CB8AC3E}">
        <p14:creationId xmlns:p14="http://schemas.microsoft.com/office/powerpoint/2010/main" val="220913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enri%20cartier%20Bresson%2019"/>
          <p:cNvPicPr>
            <a:picLocks noChangeAspect="1" noChangeArrowheads="1"/>
          </p:cNvPicPr>
          <p:nvPr/>
        </p:nvPicPr>
        <p:blipFill>
          <a:blip r:embed="rId2" cstate="print"/>
          <a:srcRect/>
          <a:stretch>
            <a:fillRect/>
          </a:stretch>
        </p:blipFill>
        <p:spPr bwMode="auto">
          <a:xfrm>
            <a:off x="7353569" y="2165746"/>
            <a:ext cx="2602706" cy="3835004"/>
          </a:xfrm>
          <a:prstGeom prst="rect">
            <a:avLst/>
          </a:prstGeom>
          <a:noFill/>
          <a:ln w="9525">
            <a:noFill/>
            <a:miter lim="800000"/>
            <a:headEnd/>
            <a:tailEnd/>
          </a:ln>
        </p:spPr>
      </p:pic>
      <p:sp>
        <p:nvSpPr>
          <p:cNvPr id="3" name="Text Box 4"/>
          <p:cNvSpPr txBox="1">
            <a:spLocks noChangeArrowheads="1"/>
          </p:cNvSpPr>
          <p:nvPr/>
        </p:nvSpPr>
        <p:spPr bwMode="auto">
          <a:xfrm>
            <a:off x="504075" y="5816084"/>
            <a:ext cx="2430065" cy="369332"/>
          </a:xfrm>
          <a:prstGeom prst="rect">
            <a:avLst/>
          </a:prstGeom>
          <a:noFill/>
          <a:ln w="9525">
            <a:noFill/>
            <a:miter lim="800000"/>
            <a:headEnd/>
            <a:tailEnd/>
          </a:ln>
        </p:spPr>
        <p:txBody>
          <a:bodyPr>
            <a:spAutoFit/>
          </a:bodyPr>
          <a:lstStyle/>
          <a:p>
            <a:pPr algn="ctr">
              <a:spcBef>
                <a:spcPct val="50000"/>
              </a:spcBef>
            </a:pPr>
            <a:r>
              <a:rPr lang="en-GB" dirty="0"/>
              <a:t>Henri Cartier </a:t>
            </a:r>
            <a:r>
              <a:rPr lang="en-GB" dirty="0" err="1"/>
              <a:t>Bresson</a:t>
            </a:r>
            <a:endParaRPr lang="en-GB" dirty="0"/>
          </a:p>
        </p:txBody>
      </p:sp>
      <p:cxnSp>
        <p:nvCxnSpPr>
          <p:cNvPr id="4" name="Straight Connector 3"/>
          <p:cNvCxnSpPr/>
          <p:nvPr/>
        </p:nvCxnSpPr>
        <p:spPr>
          <a:xfrm flipH="1">
            <a:off x="6867794" y="4110038"/>
            <a:ext cx="1889522" cy="107989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9027588" y="4110038"/>
            <a:ext cx="1188244" cy="70127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flipH="1" flipV="1">
            <a:off x="8217962" y="1949053"/>
            <a:ext cx="539354" cy="199906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a:off x="8865663" y="1949054"/>
            <a:ext cx="594122" cy="189071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8" name="Picture 2" descr="Henri%20cartier%20Bresson%2019"/>
          <p:cNvPicPr>
            <a:picLocks noChangeAspect="1" noChangeArrowheads="1"/>
          </p:cNvPicPr>
          <p:nvPr/>
        </p:nvPicPr>
        <p:blipFill>
          <a:blip r:embed="rId2" cstate="print"/>
          <a:srcRect/>
          <a:stretch>
            <a:fillRect/>
          </a:stretch>
        </p:blipFill>
        <p:spPr bwMode="auto">
          <a:xfrm>
            <a:off x="504075" y="960521"/>
            <a:ext cx="3287810" cy="4844483"/>
          </a:xfrm>
          <a:prstGeom prst="rect">
            <a:avLst/>
          </a:prstGeom>
          <a:noFill/>
          <a:ln w="9525">
            <a:noFill/>
            <a:miter lim="800000"/>
            <a:headEnd/>
            <a:tailEnd/>
          </a:ln>
        </p:spPr>
      </p:pic>
      <p:sp>
        <p:nvSpPr>
          <p:cNvPr id="9" name="TextBox 8"/>
          <p:cNvSpPr txBox="1"/>
          <p:nvPr/>
        </p:nvSpPr>
        <p:spPr>
          <a:xfrm>
            <a:off x="4115803" y="2109580"/>
            <a:ext cx="3129419" cy="1569660"/>
          </a:xfrm>
          <a:prstGeom prst="rect">
            <a:avLst/>
          </a:prstGeom>
          <a:noFill/>
        </p:spPr>
        <p:txBody>
          <a:bodyPr wrap="square" rtlCol="0">
            <a:spAutoFit/>
          </a:bodyPr>
          <a:lstStyle/>
          <a:p>
            <a:r>
              <a:rPr lang="en-GB" sz="2400" b="1" dirty="0"/>
              <a:t>Implied lines </a:t>
            </a:r>
            <a:r>
              <a:rPr lang="en-GB" dirty="0"/>
              <a:t>– you can not see physical lines in the photograph but they are implied by the direction of the trees and branches. </a:t>
            </a:r>
          </a:p>
        </p:txBody>
      </p:sp>
    </p:spTree>
    <p:extLst>
      <p:ext uri="{BB962C8B-B14F-4D97-AF65-F5344CB8AC3E}">
        <p14:creationId xmlns:p14="http://schemas.microsoft.com/office/powerpoint/2010/main" val="190654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jpg"/>
          <p:cNvPicPr/>
          <p:nvPr/>
        </p:nvPicPr>
        <p:blipFill>
          <a:blip r:embed="rId2"/>
          <a:stretch>
            <a:fillRect/>
          </a:stretch>
        </p:blipFill>
        <p:spPr>
          <a:xfrm>
            <a:off x="2331688" y="188640"/>
            <a:ext cx="7528624" cy="6148376"/>
          </a:xfrm>
          <a:prstGeom prst="rect">
            <a:avLst/>
          </a:prstGeom>
          <a:ln w="12700">
            <a:miter lim="400000"/>
          </a:ln>
        </p:spPr>
      </p:pic>
      <p:sp>
        <p:nvSpPr>
          <p:cNvPr id="5" name="Rectangle 4"/>
          <p:cNvSpPr/>
          <p:nvPr/>
        </p:nvSpPr>
        <p:spPr>
          <a:xfrm>
            <a:off x="1775520" y="3789040"/>
            <a:ext cx="8424936" cy="1944216"/>
          </a:xfrm>
          <a:prstGeom prst="rect">
            <a:avLst/>
          </a:prstGeom>
          <a:solidFill>
            <a:schemeClr val="accent3">
              <a:lumMod val="8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r>
              <a:rPr lang="en-GB" b="1" dirty="0">
                <a:solidFill>
                  <a:schemeClr val="bg1"/>
                </a:solidFill>
              </a:rPr>
              <a:t>Colour</a:t>
            </a:r>
            <a:r>
              <a:rPr lang="en-GB" dirty="0"/>
              <a:t> </a:t>
            </a:r>
          </a:p>
        </p:txBody>
      </p:sp>
      <p:sp>
        <p:nvSpPr>
          <p:cNvPr id="3" name="Subtitle 2"/>
          <p:cNvSpPr>
            <a:spLocks noGrp="1"/>
          </p:cNvSpPr>
          <p:nvPr>
            <p:ph type="subTitle" idx="1"/>
          </p:nvPr>
        </p:nvSpPr>
        <p:spPr/>
        <p:txBody>
          <a:bodyPr/>
          <a:lstStyle/>
          <a:p>
            <a:r>
              <a:rPr lang="en-GB" dirty="0">
                <a:solidFill>
                  <a:schemeClr val="bg1"/>
                </a:solidFill>
              </a:rPr>
              <a:t>How a work of art or design looks and what we feel about it depends on a number of colour choices</a:t>
            </a:r>
          </a:p>
        </p:txBody>
      </p:sp>
    </p:spTree>
    <p:extLst>
      <p:ext uri="{BB962C8B-B14F-4D97-AF65-F5344CB8AC3E}">
        <p14:creationId xmlns:p14="http://schemas.microsoft.com/office/powerpoint/2010/main" val="178669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34578"/>
          <a:stretch/>
        </p:blipFill>
        <p:spPr>
          <a:xfrm>
            <a:off x="1163452" y="1340768"/>
            <a:ext cx="3888432" cy="4095750"/>
          </a:xfrm>
          <a:prstGeom prst="rect">
            <a:avLst/>
          </a:prstGeom>
        </p:spPr>
      </p:pic>
      <p:sp>
        <p:nvSpPr>
          <p:cNvPr id="4" name="Rectangle 3"/>
          <p:cNvSpPr/>
          <p:nvPr/>
        </p:nvSpPr>
        <p:spPr>
          <a:xfrm>
            <a:off x="1163452" y="782357"/>
            <a:ext cx="2919389" cy="523220"/>
          </a:xfrm>
          <a:prstGeom prst="rect">
            <a:avLst/>
          </a:prstGeom>
        </p:spPr>
        <p:txBody>
          <a:bodyPr wrap="none">
            <a:spAutoFit/>
          </a:bodyPr>
          <a:lstStyle/>
          <a:p>
            <a:r>
              <a:rPr lang="en-GB" sz="2800" b="1" dirty="0">
                <a:solidFill>
                  <a:srgbClr val="231F20"/>
                </a:solidFill>
                <a:latin typeface="ReithSans"/>
              </a:rPr>
              <a:t>Primary colours</a:t>
            </a:r>
            <a:endParaRPr lang="en-GB" sz="2800" b="1" i="0" dirty="0">
              <a:solidFill>
                <a:srgbClr val="231F20"/>
              </a:solidFill>
              <a:effectLst/>
              <a:latin typeface="ReithSans"/>
            </a:endParaRPr>
          </a:p>
        </p:txBody>
      </p:sp>
      <p:sp>
        <p:nvSpPr>
          <p:cNvPr id="5" name="TextBox 4"/>
          <p:cNvSpPr txBox="1"/>
          <p:nvPr/>
        </p:nvSpPr>
        <p:spPr>
          <a:xfrm>
            <a:off x="1163452" y="348433"/>
            <a:ext cx="5256584" cy="369332"/>
          </a:xfrm>
          <a:prstGeom prst="rect">
            <a:avLst/>
          </a:prstGeom>
          <a:noFill/>
        </p:spPr>
        <p:txBody>
          <a:bodyPr wrap="square" rtlCol="0">
            <a:spAutoFit/>
          </a:bodyPr>
          <a:lstStyle/>
          <a:p>
            <a:r>
              <a:rPr lang="en-GB" dirty="0"/>
              <a:t>(Recap from </a:t>
            </a:r>
            <a:r>
              <a:rPr lang="en-GB" dirty="0" err="1"/>
              <a:t>yr</a:t>
            </a:r>
            <a:r>
              <a:rPr lang="en-GB" dirty="0"/>
              <a:t> 8 art)</a:t>
            </a:r>
          </a:p>
        </p:txBody>
      </p:sp>
      <p:pic>
        <p:nvPicPr>
          <p:cNvPr id="6" name="Picture 5"/>
          <p:cNvPicPr>
            <a:picLocks noChangeAspect="1"/>
          </p:cNvPicPr>
          <p:nvPr/>
        </p:nvPicPr>
        <p:blipFill rotWithShape="1">
          <a:blip r:embed="rId3"/>
          <a:srcRect r="34250"/>
          <a:stretch/>
        </p:blipFill>
        <p:spPr>
          <a:xfrm>
            <a:off x="6168008" y="1340768"/>
            <a:ext cx="3907904" cy="4095750"/>
          </a:xfrm>
          <a:prstGeom prst="rect">
            <a:avLst/>
          </a:prstGeom>
        </p:spPr>
      </p:pic>
      <p:sp>
        <p:nvSpPr>
          <p:cNvPr id="7" name="Rectangle 6"/>
          <p:cNvSpPr/>
          <p:nvPr/>
        </p:nvSpPr>
        <p:spPr>
          <a:xfrm>
            <a:off x="6161636" y="688363"/>
            <a:ext cx="3520516" cy="523220"/>
          </a:xfrm>
          <a:prstGeom prst="rect">
            <a:avLst/>
          </a:prstGeom>
        </p:spPr>
        <p:txBody>
          <a:bodyPr wrap="none">
            <a:spAutoFit/>
          </a:bodyPr>
          <a:lstStyle/>
          <a:p>
            <a:pPr lvl="0"/>
            <a:r>
              <a:rPr lang="en-GB" sz="2800" b="1" dirty="0">
                <a:solidFill>
                  <a:srgbClr val="231F20"/>
                </a:solidFill>
                <a:latin typeface="ReithSans"/>
              </a:rPr>
              <a:t>Secondary colours</a:t>
            </a:r>
          </a:p>
        </p:txBody>
      </p:sp>
    </p:spTree>
    <p:extLst>
      <p:ext uri="{BB962C8B-B14F-4D97-AF65-F5344CB8AC3E}">
        <p14:creationId xmlns:p14="http://schemas.microsoft.com/office/powerpoint/2010/main" val="215898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1384" y="692696"/>
            <a:ext cx="4701095" cy="584775"/>
          </a:xfrm>
          <a:prstGeom prst="rect">
            <a:avLst/>
          </a:prstGeom>
        </p:spPr>
        <p:txBody>
          <a:bodyPr wrap="none">
            <a:spAutoFit/>
          </a:bodyPr>
          <a:lstStyle/>
          <a:p>
            <a:r>
              <a:rPr lang="en-GB" sz="3200" b="1" dirty="0">
                <a:solidFill>
                  <a:srgbClr val="231F20"/>
                </a:solidFill>
                <a:latin typeface="ReithSans"/>
              </a:rPr>
              <a:t>Warm and cool colours</a:t>
            </a:r>
            <a:endParaRPr lang="en-GB" sz="3200" b="1" i="0" dirty="0">
              <a:solidFill>
                <a:srgbClr val="231F20"/>
              </a:solidFill>
              <a:effectLst/>
              <a:latin typeface="ReithSans"/>
            </a:endParaRPr>
          </a:p>
        </p:txBody>
      </p:sp>
      <p:pic>
        <p:nvPicPr>
          <p:cNvPr id="4" name="Picture 3"/>
          <p:cNvPicPr>
            <a:picLocks noChangeAspect="1"/>
          </p:cNvPicPr>
          <p:nvPr/>
        </p:nvPicPr>
        <p:blipFill rotWithShape="1">
          <a:blip r:embed="rId2"/>
          <a:srcRect r="41519"/>
          <a:stretch/>
        </p:blipFill>
        <p:spPr>
          <a:xfrm>
            <a:off x="3647728" y="1700808"/>
            <a:ext cx="4104456" cy="3925403"/>
          </a:xfrm>
          <a:prstGeom prst="rect">
            <a:avLst/>
          </a:prstGeom>
        </p:spPr>
      </p:pic>
      <p:sp>
        <p:nvSpPr>
          <p:cNvPr id="5" name="Rectangle 4"/>
          <p:cNvSpPr/>
          <p:nvPr/>
        </p:nvSpPr>
        <p:spPr>
          <a:xfrm>
            <a:off x="8040216" y="1716832"/>
            <a:ext cx="3672408" cy="3139321"/>
          </a:xfrm>
          <a:prstGeom prst="rect">
            <a:avLst/>
          </a:prstGeom>
        </p:spPr>
        <p:txBody>
          <a:bodyPr wrap="square">
            <a:spAutoFit/>
          </a:bodyPr>
          <a:lstStyle/>
          <a:p>
            <a:r>
              <a:rPr lang="en-GB" b="1" dirty="0">
                <a:solidFill>
                  <a:srgbClr val="231F20"/>
                </a:solidFill>
                <a:latin typeface="ReithSans"/>
              </a:rPr>
              <a:t>Warm</a:t>
            </a:r>
            <a:r>
              <a:rPr lang="en-GB" dirty="0">
                <a:solidFill>
                  <a:srgbClr val="231F20"/>
                </a:solidFill>
                <a:latin typeface="ReithSans"/>
              </a:rPr>
              <a:t> colours remind us of things associated with the concept of heat such as summer, beaches, the sun, fire etc. The warm colours are:</a:t>
            </a:r>
          </a:p>
          <a:p>
            <a:pPr>
              <a:buFont typeface="Arial" panose="020B0604020202020204" pitchFamily="34" charset="0"/>
              <a:buChar char="•"/>
            </a:pPr>
            <a:r>
              <a:rPr lang="en-GB" dirty="0">
                <a:solidFill>
                  <a:srgbClr val="231F20"/>
                </a:solidFill>
                <a:latin typeface="ReithSans"/>
              </a:rPr>
              <a:t>Red-purple</a:t>
            </a:r>
          </a:p>
          <a:p>
            <a:pPr>
              <a:buFont typeface="Arial" panose="020B0604020202020204" pitchFamily="34" charset="0"/>
              <a:buChar char="•"/>
            </a:pPr>
            <a:r>
              <a:rPr lang="en-GB" dirty="0">
                <a:solidFill>
                  <a:srgbClr val="231F20"/>
                </a:solidFill>
                <a:latin typeface="ReithSans"/>
              </a:rPr>
              <a:t>Red</a:t>
            </a:r>
          </a:p>
          <a:p>
            <a:pPr>
              <a:buFont typeface="Arial" panose="020B0604020202020204" pitchFamily="34" charset="0"/>
              <a:buChar char="•"/>
            </a:pPr>
            <a:r>
              <a:rPr lang="en-GB" dirty="0">
                <a:solidFill>
                  <a:srgbClr val="231F20"/>
                </a:solidFill>
                <a:latin typeface="ReithSans"/>
              </a:rPr>
              <a:t>Red-orange</a:t>
            </a:r>
          </a:p>
          <a:p>
            <a:pPr>
              <a:buFont typeface="Arial" panose="020B0604020202020204" pitchFamily="34" charset="0"/>
              <a:buChar char="•"/>
            </a:pPr>
            <a:r>
              <a:rPr lang="en-GB" dirty="0">
                <a:solidFill>
                  <a:srgbClr val="231F20"/>
                </a:solidFill>
                <a:latin typeface="ReithSans"/>
              </a:rPr>
              <a:t>Orange</a:t>
            </a:r>
          </a:p>
          <a:p>
            <a:pPr>
              <a:buFont typeface="Arial" panose="020B0604020202020204" pitchFamily="34" charset="0"/>
              <a:buChar char="•"/>
            </a:pPr>
            <a:r>
              <a:rPr lang="en-GB" dirty="0">
                <a:solidFill>
                  <a:srgbClr val="231F20"/>
                </a:solidFill>
                <a:latin typeface="ReithSans"/>
              </a:rPr>
              <a:t>Yellow-orange</a:t>
            </a:r>
          </a:p>
          <a:p>
            <a:pPr>
              <a:buFont typeface="Arial" panose="020B0604020202020204" pitchFamily="34" charset="0"/>
              <a:buChar char="•"/>
            </a:pPr>
            <a:r>
              <a:rPr lang="en-GB" dirty="0">
                <a:solidFill>
                  <a:srgbClr val="231F20"/>
                </a:solidFill>
                <a:latin typeface="ReithSans"/>
              </a:rPr>
              <a:t>Yellow</a:t>
            </a:r>
            <a:endParaRPr lang="en-GB" b="0" i="0" dirty="0">
              <a:solidFill>
                <a:srgbClr val="231F20"/>
              </a:solidFill>
              <a:effectLst/>
              <a:latin typeface="ReithSans"/>
            </a:endParaRPr>
          </a:p>
        </p:txBody>
      </p:sp>
      <p:sp>
        <p:nvSpPr>
          <p:cNvPr id="6" name="Rectangle 5"/>
          <p:cNvSpPr/>
          <p:nvPr/>
        </p:nvSpPr>
        <p:spPr>
          <a:xfrm>
            <a:off x="533062" y="1916832"/>
            <a:ext cx="3048000" cy="3139321"/>
          </a:xfrm>
          <a:prstGeom prst="rect">
            <a:avLst/>
          </a:prstGeom>
        </p:spPr>
        <p:txBody>
          <a:bodyPr wrap="square">
            <a:spAutoFit/>
          </a:bodyPr>
          <a:lstStyle/>
          <a:p>
            <a:r>
              <a:rPr lang="en-GB" b="1" dirty="0">
                <a:solidFill>
                  <a:srgbClr val="231F20"/>
                </a:solidFill>
                <a:latin typeface="ReithSans"/>
              </a:rPr>
              <a:t>Cool</a:t>
            </a:r>
            <a:r>
              <a:rPr lang="en-GB" dirty="0">
                <a:solidFill>
                  <a:srgbClr val="231F20"/>
                </a:solidFill>
                <a:latin typeface="ReithSans"/>
              </a:rPr>
              <a:t> colours remind us of things associated with the absence of heat – such as winter, ice, water, etc. The cool colours are:</a:t>
            </a:r>
          </a:p>
          <a:p>
            <a:pPr>
              <a:buFont typeface="Arial" panose="020B0604020202020204" pitchFamily="34" charset="0"/>
              <a:buChar char="•"/>
            </a:pPr>
            <a:r>
              <a:rPr lang="en-GB" dirty="0">
                <a:solidFill>
                  <a:srgbClr val="231F20"/>
                </a:solidFill>
                <a:latin typeface="ReithSans"/>
              </a:rPr>
              <a:t>Purple</a:t>
            </a:r>
          </a:p>
          <a:p>
            <a:pPr>
              <a:buFont typeface="Arial" panose="020B0604020202020204" pitchFamily="34" charset="0"/>
              <a:buChar char="•"/>
            </a:pPr>
            <a:r>
              <a:rPr lang="en-GB" dirty="0">
                <a:solidFill>
                  <a:srgbClr val="231F20"/>
                </a:solidFill>
                <a:latin typeface="ReithSans"/>
              </a:rPr>
              <a:t>Blue-purple</a:t>
            </a:r>
          </a:p>
          <a:p>
            <a:pPr>
              <a:buFont typeface="Arial" panose="020B0604020202020204" pitchFamily="34" charset="0"/>
              <a:buChar char="•"/>
            </a:pPr>
            <a:r>
              <a:rPr lang="en-GB" dirty="0">
                <a:solidFill>
                  <a:srgbClr val="231F20"/>
                </a:solidFill>
                <a:latin typeface="ReithSans"/>
              </a:rPr>
              <a:t>Blue</a:t>
            </a:r>
          </a:p>
          <a:p>
            <a:pPr>
              <a:buFont typeface="Arial" panose="020B0604020202020204" pitchFamily="34" charset="0"/>
              <a:buChar char="•"/>
            </a:pPr>
            <a:r>
              <a:rPr lang="en-GB" dirty="0">
                <a:solidFill>
                  <a:srgbClr val="231F20"/>
                </a:solidFill>
                <a:latin typeface="ReithSans"/>
              </a:rPr>
              <a:t>Blue-green</a:t>
            </a:r>
          </a:p>
          <a:p>
            <a:pPr>
              <a:buFont typeface="Arial" panose="020B0604020202020204" pitchFamily="34" charset="0"/>
              <a:buChar char="•"/>
            </a:pPr>
            <a:r>
              <a:rPr lang="en-GB" dirty="0">
                <a:solidFill>
                  <a:srgbClr val="231F20"/>
                </a:solidFill>
                <a:latin typeface="ReithSans"/>
              </a:rPr>
              <a:t>Green</a:t>
            </a:r>
          </a:p>
          <a:p>
            <a:pPr>
              <a:buFont typeface="Arial" panose="020B0604020202020204" pitchFamily="34" charset="0"/>
              <a:buChar char="•"/>
            </a:pPr>
            <a:r>
              <a:rPr lang="en-GB" dirty="0">
                <a:solidFill>
                  <a:srgbClr val="231F20"/>
                </a:solidFill>
                <a:latin typeface="ReithSans"/>
              </a:rPr>
              <a:t>Yellow-green</a:t>
            </a:r>
            <a:endParaRPr lang="en-GB" b="0" i="0" dirty="0">
              <a:solidFill>
                <a:srgbClr val="231F20"/>
              </a:solidFill>
              <a:effectLst/>
              <a:latin typeface="ReithSans"/>
            </a:endParaRPr>
          </a:p>
        </p:txBody>
      </p:sp>
    </p:spTree>
    <p:extLst>
      <p:ext uri="{BB962C8B-B14F-4D97-AF65-F5344CB8AC3E}">
        <p14:creationId xmlns:p14="http://schemas.microsoft.com/office/powerpoint/2010/main" val="365654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45154"/>
          <a:stretch/>
        </p:blipFill>
        <p:spPr>
          <a:xfrm>
            <a:off x="911424" y="1556792"/>
            <a:ext cx="4446469" cy="4248472"/>
          </a:xfrm>
          <a:prstGeom prst="rect">
            <a:avLst/>
          </a:prstGeom>
        </p:spPr>
      </p:pic>
      <p:sp>
        <p:nvSpPr>
          <p:cNvPr id="4" name="Rectangle 3"/>
          <p:cNvSpPr/>
          <p:nvPr/>
        </p:nvSpPr>
        <p:spPr>
          <a:xfrm>
            <a:off x="5663952" y="1700808"/>
            <a:ext cx="6096000" cy="2862322"/>
          </a:xfrm>
          <a:prstGeom prst="rect">
            <a:avLst/>
          </a:prstGeom>
        </p:spPr>
        <p:txBody>
          <a:bodyPr>
            <a:spAutoFit/>
          </a:bodyPr>
          <a:lstStyle/>
          <a:p>
            <a:r>
              <a:rPr lang="en-GB" b="1" dirty="0">
                <a:solidFill>
                  <a:srgbClr val="231F20"/>
                </a:solidFill>
              </a:rPr>
              <a:t>Complementary colours</a:t>
            </a:r>
            <a:r>
              <a:rPr lang="en-GB" dirty="0">
                <a:solidFill>
                  <a:srgbClr val="231F20"/>
                </a:solidFill>
              </a:rPr>
              <a:t> sit across from each other on the colour wheel.</a:t>
            </a:r>
          </a:p>
          <a:p>
            <a:endParaRPr lang="en-GB" dirty="0">
              <a:solidFill>
                <a:srgbClr val="231F20"/>
              </a:solidFill>
            </a:endParaRPr>
          </a:p>
          <a:p>
            <a:r>
              <a:rPr lang="en-GB" dirty="0">
                <a:solidFill>
                  <a:srgbClr val="231F20"/>
                </a:solidFill>
                <a:effectLst/>
              </a:rPr>
              <a:t>Yellow – Purple </a:t>
            </a:r>
          </a:p>
          <a:p>
            <a:r>
              <a:rPr lang="en-GB" dirty="0">
                <a:solidFill>
                  <a:srgbClr val="231F20"/>
                </a:solidFill>
              </a:rPr>
              <a:t>Red – Green </a:t>
            </a:r>
          </a:p>
          <a:p>
            <a:r>
              <a:rPr lang="en-GB" dirty="0">
                <a:solidFill>
                  <a:srgbClr val="231F20"/>
                </a:solidFill>
                <a:effectLst/>
              </a:rPr>
              <a:t>Blue – Orange </a:t>
            </a:r>
          </a:p>
          <a:p>
            <a:endParaRPr lang="en-GB" dirty="0">
              <a:solidFill>
                <a:srgbClr val="231F20"/>
              </a:solidFill>
            </a:endParaRPr>
          </a:p>
          <a:p>
            <a:endParaRPr lang="en-GB" dirty="0">
              <a:solidFill>
                <a:srgbClr val="231F20"/>
              </a:solidFill>
              <a:effectLst/>
            </a:endParaRPr>
          </a:p>
          <a:p>
            <a:r>
              <a:rPr lang="en-GB" dirty="0"/>
              <a:t>When complementary colours are placed next to each other the colours appear more vivid and brighter. </a:t>
            </a:r>
            <a:endParaRPr lang="en-GB" dirty="0">
              <a:solidFill>
                <a:srgbClr val="231F20"/>
              </a:solidFill>
              <a:effectLst/>
            </a:endParaRPr>
          </a:p>
        </p:txBody>
      </p:sp>
      <p:sp>
        <p:nvSpPr>
          <p:cNvPr id="5" name="Rectangle 4"/>
          <p:cNvSpPr/>
          <p:nvPr/>
        </p:nvSpPr>
        <p:spPr>
          <a:xfrm>
            <a:off x="911424" y="836712"/>
            <a:ext cx="4876656" cy="584775"/>
          </a:xfrm>
          <a:prstGeom prst="rect">
            <a:avLst/>
          </a:prstGeom>
        </p:spPr>
        <p:txBody>
          <a:bodyPr wrap="none">
            <a:spAutoFit/>
          </a:bodyPr>
          <a:lstStyle/>
          <a:p>
            <a:r>
              <a:rPr lang="en-GB" sz="3200" b="1" dirty="0">
                <a:solidFill>
                  <a:srgbClr val="231F20"/>
                </a:solidFill>
                <a:latin typeface="ReithSans"/>
              </a:rPr>
              <a:t>Complementary colours</a:t>
            </a:r>
          </a:p>
        </p:txBody>
      </p:sp>
    </p:spTree>
    <p:extLst>
      <p:ext uri="{BB962C8B-B14F-4D97-AF65-F5344CB8AC3E}">
        <p14:creationId xmlns:p14="http://schemas.microsoft.com/office/powerpoint/2010/main" val="271475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5400" y="620688"/>
            <a:ext cx="3235181" cy="584775"/>
          </a:xfrm>
          <a:prstGeom prst="rect">
            <a:avLst/>
          </a:prstGeom>
        </p:spPr>
        <p:txBody>
          <a:bodyPr wrap="none">
            <a:spAutoFit/>
          </a:bodyPr>
          <a:lstStyle/>
          <a:p>
            <a:r>
              <a:rPr lang="en-GB" sz="3200" b="1" dirty="0">
                <a:solidFill>
                  <a:srgbClr val="231F20"/>
                </a:solidFill>
                <a:latin typeface="ReithSans"/>
              </a:rPr>
              <a:t>Monochromatic</a:t>
            </a:r>
            <a:endParaRPr lang="en-GB" sz="3200" b="1" i="0" dirty="0">
              <a:solidFill>
                <a:srgbClr val="231F20"/>
              </a:solidFill>
              <a:effectLst/>
              <a:latin typeface="ReithSans"/>
            </a:endParaRPr>
          </a:p>
        </p:txBody>
      </p:sp>
      <p:pic>
        <p:nvPicPr>
          <p:cNvPr id="2050" name="Picture 2" descr="Sara_Cwynar - Feature Sh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4" y="240971"/>
            <a:ext cx="4572000" cy="6010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12024" y="6251246"/>
            <a:ext cx="1518364" cy="369332"/>
          </a:xfrm>
          <a:prstGeom prst="rect">
            <a:avLst/>
          </a:prstGeom>
        </p:spPr>
        <p:txBody>
          <a:bodyPr wrap="none">
            <a:spAutoFit/>
          </a:bodyPr>
          <a:lstStyle/>
          <a:p>
            <a:r>
              <a:rPr lang="en-GB" dirty="0"/>
              <a:t>Sara </a:t>
            </a:r>
            <a:r>
              <a:rPr lang="en-GB" dirty="0" err="1"/>
              <a:t>Cwynar</a:t>
            </a:r>
            <a:endParaRPr lang="en-GB" dirty="0"/>
          </a:p>
        </p:txBody>
      </p:sp>
      <p:pic>
        <p:nvPicPr>
          <p:cNvPr id="2052" name="Picture 4" descr="How to shoot monochromatic color photographs :: Digital Photo Secr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2877365"/>
            <a:ext cx="4762500" cy="3400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4860" y="1412776"/>
            <a:ext cx="4968552" cy="923330"/>
          </a:xfrm>
          <a:prstGeom prst="rect">
            <a:avLst/>
          </a:prstGeom>
        </p:spPr>
        <p:txBody>
          <a:bodyPr wrap="square">
            <a:spAutoFit/>
          </a:bodyPr>
          <a:lstStyle/>
          <a:p>
            <a:r>
              <a:rPr lang="en-GB" dirty="0">
                <a:solidFill>
                  <a:srgbClr val="231F20"/>
                </a:solidFill>
                <a:latin typeface="ReithSans"/>
              </a:rPr>
              <a:t>This means that the photograph is made up of different tints, shades and tones of a single colour.</a:t>
            </a:r>
            <a:endParaRPr lang="en-GB" dirty="0"/>
          </a:p>
        </p:txBody>
      </p:sp>
    </p:spTree>
    <p:extLst>
      <p:ext uri="{BB962C8B-B14F-4D97-AF65-F5344CB8AC3E}">
        <p14:creationId xmlns:p14="http://schemas.microsoft.com/office/powerpoint/2010/main" val="379017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6794"/>
          <a:stretch/>
        </p:blipFill>
        <p:spPr>
          <a:xfrm>
            <a:off x="257767" y="226183"/>
            <a:ext cx="5832648" cy="3236988"/>
          </a:xfrm>
          <a:prstGeom prst="rect">
            <a:avLst/>
          </a:prstGeom>
        </p:spPr>
      </p:pic>
      <p:sp>
        <p:nvSpPr>
          <p:cNvPr id="2" name="Title 1"/>
          <p:cNvSpPr>
            <a:spLocks noGrp="1"/>
          </p:cNvSpPr>
          <p:nvPr>
            <p:ph type="ctrTitle"/>
          </p:nvPr>
        </p:nvSpPr>
        <p:spPr>
          <a:xfrm>
            <a:off x="3647728" y="2130426"/>
            <a:ext cx="7629872" cy="1470025"/>
          </a:xfrm>
        </p:spPr>
        <p:txBody>
          <a:bodyPr/>
          <a:lstStyle/>
          <a:p>
            <a:r>
              <a:rPr lang="en-GB" dirty="0"/>
              <a:t>Shape </a:t>
            </a:r>
          </a:p>
        </p:txBody>
      </p:sp>
      <p:sp>
        <p:nvSpPr>
          <p:cNvPr id="3" name="Subtitle 2"/>
          <p:cNvSpPr>
            <a:spLocks noGrp="1"/>
          </p:cNvSpPr>
          <p:nvPr>
            <p:ph type="subTitle" idx="1"/>
          </p:nvPr>
        </p:nvSpPr>
        <p:spPr/>
        <p:txBody>
          <a:bodyPr/>
          <a:lstStyle/>
          <a:p>
            <a:r>
              <a:rPr lang="en-GB" dirty="0"/>
              <a:t>Shapes are 2 dimensional (2D)</a:t>
            </a:r>
          </a:p>
          <a:p>
            <a:r>
              <a:rPr lang="en-GB" dirty="0"/>
              <a:t>A shape is flat. </a:t>
            </a:r>
          </a:p>
          <a:p>
            <a:r>
              <a:rPr lang="en-GB" dirty="0"/>
              <a:t>Shape is a closed line. </a:t>
            </a:r>
          </a:p>
        </p:txBody>
      </p:sp>
    </p:spTree>
    <p:extLst>
      <p:ext uri="{BB962C8B-B14F-4D97-AF65-F5344CB8AC3E}">
        <p14:creationId xmlns:p14="http://schemas.microsoft.com/office/powerpoint/2010/main" val="336678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7033" y="2492896"/>
            <a:ext cx="5384088" cy="1200329"/>
          </a:xfrm>
          <a:prstGeom prst="rect">
            <a:avLst/>
          </a:prstGeom>
        </p:spPr>
        <p:txBody>
          <a:bodyPr wrap="square">
            <a:spAutoFit/>
          </a:bodyPr>
          <a:lstStyle/>
          <a:p>
            <a:r>
              <a:rPr lang="en-GB" dirty="0">
                <a:solidFill>
                  <a:srgbClr val="231F20"/>
                </a:solidFill>
                <a:latin typeface="ReithSans"/>
              </a:rPr>
              <a:t>Geometric shapes are perfect and regular.</a:t>
            </a:r>
          </a:p>
          <a:p>
            <a:r>
              <a:rPr lang="en-GB" dirty="0"/>
              <a:t>Geometric shapes are mathematical shapes, such as squares and circles. They are perfect and regular</a:t>
            </a:r>
          </a:p>
        </p:txBody>
      </p:sp>
      <p:sp>
        <p:nvSpPr>
          <p:cNvPr id="4" name="Rectangle 3"/>
          <p:cNvSpPr/>
          <p:nvPr/>
        </p:nvSpPr>
        <p:spPr>
          <a:xfrm>
            <a:off x="690521" y="1556792"/>
            <a:ext cx="3850734" cy="584775"/>
          </a:xfrm>
          <a:prstGeom prst="rect">
            <a:avLst/>
          </a:prstGeom>
        </p:spPr>
        <p:txBody>
          <a:bodyPr wrap="none">
            <a:spAutoFit/>
          </a:bodyPr>
          <a:lstStyle/>
          <a:p>
            <a:r>
              <a:rPr lang="en-GB" sz="3200" b="1" dirty="0">
                <a:solidFill>
                  <a:srgbClr val="231F20"/>
                </a:solidFill>
                <a:latin typeface="ReithSans"/>
              </a:rPr>
              <a:t>Geometric shapes </a:t>
            </a:r>
            <a:endParaRPr lang="en-GB" sz="3200" b="1" dirty="0"/>
          </a:p>
        </p:txBody>
      </p:sp>
      <p:pic>
        <p:nvPicPr>
          <p:cNvPr id="3074" name="Picture 2" descr="Minimalism in Urban Photography — Urban Photography | Stre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052736"/>
            <a:ext cx="4320480" cy="43204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51361" y="703876"/>
            <a:ext cx="2082621" cy="369332"/>
          </a:xfrm>
          <a:prstGeom prst="rect">
            <a:avLst/>
          </a:prstGeom>
        </p:spPr>
        <p:txBody>
          <a:bodyPr wrap="none">
            <a:spAutoFit/>
          </a:bodyPr>
          <a:lstStyle/>
          <a:p>
            <a:r>
              <a:rPr lang="en-GB" dirty="0"/>
              <a:t>Nicholas </a:t>
            </a:r>
            <a:r>
              <a:rPr lang="en-GB" dirty="0" err="1"/>
              <a:t>Goodden</a:t>
            </a:r>
            <a:endParaRPr lang="en-GB" dirty="0"/>
          </a:p>
        </p:txBody>
      </p:sp>
      <p:pic>
        <p:nvPicPr>
          <p:cNvPr id="3076" name="Picture 4" descr="Getting Started in Black and White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31" y="4221088"/>
            <a:ext cx="2885850" cy="1916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419467" y="4221088"/>
            <a:ext cx="3836019" cy="1916385"/>
          </a:xfrm>
          <a:prstGeom prst="rect">
            <a:avLst/>
          </a:prstGeom>
        </p:spPr>
      </p:pic>
    </p:spTree>
    <p:extLst>
      <p:ext uri="{BB962C8B-B14F-4D97-AF65-F5344CB8AC3E}">
        <p14:creationId xmlns:p14="http://schemas.microsoft.com/office/powerpoint/2010/main" val="146552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410538" y="3068639"/>
            <a:ext cx="5459828" cy="646331"/>
          </a:xfrm>
          <a:prstGeom prst="rect">
            <a:avLst/>
          </a:prstGeom>
          <a:noFill/>
          <a:ln w="9525">
            <a:noFill/>
            <a:miter lim="800000"/>
            <a:headEnd/>
            <a:tailEnd/>
          </a:ln>
        </p:spPr>
        <p:txBody>
          <a:bodyPr wrap="none">
            <a:spAutoFit/>
          </a:bodyPr>
          <a:lstStyle/>
          <a:p>
            <a:pPr algn="ctr"/>
            <a:r>
              <a:rPr lang="en-US" sz="3600" b="1" dirty="0"/>
              <a:t>The Visual/Art Elements</a:t>
            </a:r>
            <a:endParaRPr lang="en-GB" sz="3600" b="1" dirty="0"/>
          </a:p>
        </p:txBody>
      </p:sp>
      <p:sp>
        <p:nvSpPr>
          <p:cNvPr id="2052" name="Text Box 5"/>
          <p:cNvSpPr txBox="1">
            <a:spLocks noChangeArrowheads="1"/>
          </p:cNvSpPr>
          <p:nvPr/>
        </p:nvSpPr>
        <p:spPr bwMode="auto">
          <a:xfrm>
            <a:off x="2640013" y="4508501"/>
            <a:ext cx="6985000" cy="830997"/>
          </a:xfrm>
          <a:prstGeom prst="rect">
            <a:avLst/>
          </a:prstGeom>
          <a:noFill/>
          <a:ln w="9525">
            <a:noFill/>
            <a:miter lim="800000"/>
            <a:headEnd/>
            <a:tailEnd/>
          </a:ln>
        </p:spPr>
        <p:txBody>
          <a:bodyPr>
            <a:spAutoFit/>
          </a:bodyPr>
          <a:lstStyle/>
          <a:p>
            <a:pPr>
              <a:spcBef>
                <a:spcPct val="50000"/>
              </a:spcBef>
            </a:pPr>
            <a:r>
              <a:rPr lang="en-GB" sz="2400" dirty="0"/>
              <a:t>The visual elements are the ‘things’ which make up an image - line, tone, shape, colour and so 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g"/>
          <p:cNvPicPr/>
          <p:nvPr/>
        </p:nvPicPr>
        <p:blipFill>
          <a:blip r:embed="rId2"/>
          <a:srcRect b="5768"/>
          <a:stretch>
            <a:fillRect/>
          </a:stretch>
        </p:blipFill>
        <p:spPr>
          <a:xfrm>
            <a:off x="1631504" y="260648"/>
            <a:ext cx="8598466" cy="6115643"/>
          </a:xfrm>
          <a:prstGeom prst="rect">
            <a:avLst/>
          </a:prstGeom>
          <a:ln w="12700">
            <a:miter lim="400000"/>
          </a:ln>
        </p:spPr>
      </p:pic>
      <p:sp>
        <p:nvSpPr>
          <p:cNvPr id="4" name="TextBox 3"/>
          <p:cNvSpPr txBox="1"/>
          <p:nvPr/>
        </p:nvSpPr>
        <p:spPr>
          <a:xfrm>
            <a:off x="-25215" y="5373216"/>
            <a:ext cx="3312368" cy="1323439"/>
          </a:xfrm>
          <a:prstGeom prst="rect">
            <a:avLst/>
          </a:prstGeom>
          <a:noFill/>
        </p:spPr>
        <p:txBody>
          <a:bodyPr wrap="square" rtlCol="0">
            <a:spAutoFit/>
          </a:bodyPr>
          <a:lstStyle/>
          <a:p>
            <a:r>
              <a:rPr lang="en-GB" sz="8000" b="1" dirty="0">
                <a:solidFill>
                  <a:schemeClr val="bg1"/>
                </a:solidFill>
              </a:rPr>
              <a:t>Shape </a:t>
            </a:r>
          </a:p>
        </p:txBody>
      </p:sp>
    </p:spTree>
    <p:extLst>
      <p:ext uri="{BB962C8B-B14F-4D97-AF65-F5344CB8AC3E}">
        <p14:creationId xmlns:p14="http://schemas.microsoft.com/office/powerpoint/2010/main" val="348975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9456" y="1907540"/>
            <a:ext cx="4390946" cy="369332"/>
          </a:xfrm>
          <a:prstGeom prst="rect">
            <a:avLst/>
          </a:prstGeom>
        </p:spPr>
        <p:txBody>
          <a:bodyPr wrap="none">
            <a:spAutoFit/>
          </a:bodyPr>
          <a:lstStyle/>
          <a:p>
            <a:r>
              <a:rPr lang="en-GB" dirty="0">
                <a:solidFill>
                  <a:srgbClr val="231F20"/>
                </a:solidFill>
                <a:latin typeface="ReithSans"/>
              </a:rPr>
              <a:t>Organic shapes are irregular and natural.</a:t>
            </a:r>
            <a:endParaRPr lang="en-GB" dirty="0"/>
          </a:p>
        </p:txBody>
      </p:sp>
      <p:sp>
        <p:nvSpPr>
          <p:cNvPr id="4" name="Rectangle 3"/>
          <p:cNvSpPr/>
          <p:nvPr/>
        </p:nvSpPr>
        <p:spPr>
          <a:xfrm>
            <a:off x="1199456" y="971436"/>
            <a:ext cx="3371436" cy="584775"/>
          </a:xfrm>
          <a:prstGeom prst="rect">
            <a:avLst/>
          </a:prstGeom>
        </p:spPr>
        <p:txBody>
          <a:bodyPr wrap="none">
            <a:spAutoFit/>
          </a:bodyPr>
          <a:lstStyle/>
          <a:p>
            <a:r>
              <a:rPr lang="en-GB" sz="3200" b="1" dirty="0">
                <a:solidFill>
                  <a:srgbClr val="231F20"/>
                </a:solidFill>
                <a:latin typeface="ReithSans"/>
              </a:rPr>
              <a:t>Organic shapes </a:t>
            </a:r>
            <a:endParaRPr lang="en-GB" sz="3200" b="1" dirty="0"/>
          </a:p>
        </p:txBody>
      </p:sp>
      <p:pic>
        <p:nvPicPr>
          <p:cNvPr id="6" name="Picture 5"/>
          <p:cNvPicPr>
            <a:picLocks noChangeAspect="1"/>
          </p:cNvPicPr>
          <p:nvPr/>
        </p:nvPicPr>
        <p:blipFill rotWithShape="1">
          <a:blip r:embed="rId2"/>
          <a:srcRect b="12781"/>
          <a:stretch/>
        </p:blipFill>
        <p:spPr>
          <a:xfrm>
            <a:off x="6456040" y="2276872"/>
            <a:ext cx="4084712" cy="2376264"/>
          </a:xfrm>
          <a:prstGeom prst="rect">
            <a:avLst/>
          </a:prstGeom>
        </p:spPr>
      </p:pic>
      <p:sp>
        <p:nvSpPr>
          <p:cNvPr id="7" name="TextBox 6"/>
          <p:cNvSpPr txBox="1"/>
          <p:nvPr/>
        </p:nvSpPr>
        <p:spPr>
          <a:xfrm>
            <a:off x="6457724" y="4917690"/>
            <a:ext cx="4083027" cy="646331"/>
          </a:xfrm>
          <a:prstGeom prst="rect">
            <a:avLst/>
          </a:prstGeom>
          <a:noFill/>
        </p:spPr>
        <p:txBody>
          <a:bodyPr wrap="square" rtlCol="0">
            <a:spAutoFit/>
          </a:bodyPr>
          <a:lstStyle/>
          <a:p>
            <a:r>
              <a:rPr lang="en-GB" b="1" dirty="0"/>
              <a:t>When looking for organic shapes – look at nature to find some.</a:t>
            </a:r>
          </a:p>
        </p:txBody>
      </p:sp>
      <p:sp>
        <p:nvSpPr>
          <p:cNvPr id="8" name="Rectangle 7"/>
          <p:cNvSpPr/>
          <p:nvPr/>
        </p:nvSpPr>
        <p:spPr>
          <a:xfrm>
            <a:off x="6456039" y="4911295"/>
            <a:ext cx="4084711" cy="9355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Gorgeous fungi...possibly False Turkey tail or maybe Trame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16315" y="1723468"/>
            <a:ext cx="3436881" cy="481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73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Space </a:t>
            </a:r>
          </a:p>
        </p:txBody>
      </p:sp>
      <p:sp>
        <p:nvSpPr>
          <p:cNvPr id="3" name="Subtitle 2"/>
          <p:cNvSpPr>
            <a:spLocks noGrp="1"/>
          </p:cNvSpPr>
          <p:nvPr>
            <p:ph type="subTitle" idx="1"/>
          </p:nvPr>
        </p:nvSpPr>
        <p:spPr>
          <a:xfrm>
            <a:off x="1046076" y="3861048"/>
            <a:ext cx="10099848" cy="1752600"/>
          </a:xfrm>
        </p:spPr>
        <p:txBody>
          <a:bodyPr/>
          <a:lstStyle/>
          <a:p>
            <a:r>
              <a:rPr lang="en-GB" dirty="0"/>
              <a:t>Space refers to objects and to the area around them.</a:t>
            </a:r>
          </a:p>
          <a:p>
            <a:r>
              <a:rPr lang="en-GB" dirty="0"/>
              <a:t>Objects take up positive space, while negative space is the empty space around them.</a:t>
            </a:r>
          </a:p>
        </p:txBody>
      </p:sp>
    </p:spTree>
    <p:extLst>
      <p:ext uri="{BB962C8B-B14F-4D97-AF65-F5344CB8AC3E}">
        <p14:creationId xmlns:p14="http://schemas.microsoft.com/office/powerpoint/2010/main" val="438669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156797" y="276391"/>
            <a:ext cx="4897438" cy="461962"/>
          </a:xfrm>
          <a:prstGeom prst="rect">
            <a:avLst/>
          </a:prstGeom>
          <a:noFill/>
          <a:ln w="9525">
            <a:noFill/>
            <a:miter lim="800000"/>
            <a:headEnd/>
            <a:tailEnd/>
          </a:ln>
        </p:spPr>
        <p:txBody>
          <a:bodyPr>
            <a:spAutoFit/>
          </a:bodyPr>
          <a:lstStyle/>
          <a:p>
            <a:pPr algn="ctr"/>
            <a:r>
              <a:rPr lang="en-GB" sz="2400" b="1" dirty="0"/>
              <a:t>Space</a:t>
            </a:r>
          </a:p>
        </p:txBody>
      </p:sp>
      <p:sp>
        <p:nvSpPr>
          <p:cNvPr id="5" name="TextBox 6"/>
          <p:cNvSpPr txBox="1">
            <a:spLocks noChangeArrowheads="1"/>
          </p:cNvSpPr>
          <p:nvPr/>
        </p:nvSpPr>
        <p:spPr bwMode="auto">
          <a:xfrm>
            <a:off x="1126543" y="1107124"/>
            <a:ext cx="7056437" cy="368300"/>
          </a:xfrm>
          <a:prstGeom prst="rect">
            <a:avLst/>
          </a:prstGeom>
          <a:noFill/>
          <a:ln w="9525">
            <a:noFill/>
            <a:miter lim="800000"/>
            <a:headEnd/>
            <a:tailEnd/>
          </a:ln>
        </p:spPr>
        <p:txBody>
          <a:bodyPr>
            <a:spAutoFit/>
          </a:bodyPr>
          <a:lstStyle/>
          <a:p>
            <a:r>
              <a:rPr lang="en-GB" dirty="0"/>
              <a:t>Space can be </a:t>
            </a:r>
            <a:r>
              <a:rPr lang="en-GB" b="1" dirty="0"/>
              <a:t>filled</a:t>
            </a:r>
            <a:r>
              <a:rPr lang="en-GB" dirty="0"/>
              <a:t> or </a:t>
            </a:r>
            <a:r>
              <a:rPr lang="en-GB" b="1" dirty="0"/>
              <a:t>left empty </a:t>
            </a:r>
            <a:r>
              <a:rPr lang="en-GB" dirty="0"/>
              <a:t>(negative space).</a:t>
            </a:r>
          </a:p>
        </p:txBody>
      </p:sp>
      <p:pic>
        <p:nvPicPr>
          <p:cNvPr id="6" name="Picture 7" descr="meyerowitz 1.jpg"/>
          <p:cNvPicPr>
            <a:picLocks noChangeAspect="1"/>
          </p:cNvPicPr>
          <p:nvPr/>
        </p:nvPicPr>
        <p:blipFill>
          <a:blip r:embed="rId2" cstate="print"/>
          <a:srcRect/>
          <a:stretch>
            <a:fillRect/>
          </a:stretch>
        </p:blipFill>
        <p:spPr bwMode="auto">
          <a:xfrm>
            <a:off x="1127448" y="1614047"/>
            <a:ext cx="5173911" cy="3512064"/>
          </a:xfrm>
          <a:prstGeom prst="rect">
            <a:avLst/>
          </a:prstGeom>
          <a:noFill/>
          <a:ln w="9525">
            <a:noFill/>
            <a:miter lim="800000"/>
            <a:headEnd/>
            <a:tailEnd/>
          </a:ln>
        </p:spPr>
      </p:pic>
      <p:pic>
        <p:nvPicPr>
          <p:cNvPr id="7" name="Picture 8" descr="kertesz 16.jpg"/>
          <p:cNvPicPr>
            <a:picLocks noChangeAspect="1"/>
          </p:cNvPicPr>
          <p:nvPr/>
        </p:nvPicPr>
        <p:blipFill>
          <a:blip r:embed="rId3" cstate="print"/>
          <a:srcRect/>
          <a:stretch>
            <a:fillRect/>
          </a:stretch>
        </p:blipFill>
        <p:spPr bwMode="auto">
          <a:xfrm>
            <a:off x="6888088" y="1219291"/>
            <a:ext cx="3528392" cy="4552469"/>
          </a:xfrm>
          <a:prstGeom prst="rect">
            <a:avLst/>
          </a:prstGeom>
          <a:noFill/>
          <a:ln w="9525">
            <a:noFill/>
            <a:miter lim="800000"/>
            <a:headEnd/>
            <a:tailEnd/>
          </a:ln>
        </p:spPr>
      </p:pic>
      <p:sp>
        <p:nvSpPr>
          <p:cNvPr id="8" name="TextBox 10"/>
          <p:cNvSpPr txBox="1">
            <a:spLocks noChangeArrowheads="1"/>
          </p:cNvSpPr>
          <p:nvPr/>
        </p:nvSpPr>
        <p:spPr bwMode="auto">
          <a:xfrm>
            <a:off x="1127448" y="5586816"/>
            <a:ext cx="7273925" cy="369887"/>
          </a:xfrm>
          <a:prstGeom prst="rect">
            <a:avLst/>
          </a:prstGeom>
          <a:noFill/>
          <a:ln w="9525">
            <a:noFill/>
            <a:miter lim="800000"/>
            <a:headEnd/>
            <a:tailEnd/>
          </a:ln>
        </p:spPr>
        <p:txBody>
          <a:bodyPr>
            <a:spAutoFit/>
          </a:bodyPr>
          <a:lstStyle/>
          <a:p>
            <a:r>
              <a:rPr lang="en-GB" dirty="0"/>
              <a:t>These two images are both of urban life …</a:t>
            </a:r>
          </a:p>
        </p:txBody>
      </p:sp>
    </p:spTree>
    <p:extLst>
      <p:ext uri="{BB962C8B-B14F-4D97-AF65-F5344CB8AC3E}">
        <p14:creationId xmlns:p14="http://schemas.microsoft.com/office/powerpoint/2010/main" val="68868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otography rule of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4" y="321161"/>
            <a:ext cx="5429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7408" y="6237312"/>
            <a:ext cx="6574407" cy="369332"/>
          </a:xfrm>
          <a:prstGeom prst="rect">
            <a:avLst/>
          </a:prstGeom>
          <a:noFill/>
        </p:spPr>
        <p:txBody>
          <a:bodyPr wrap="square" rtlCol="0">
            <a:spAutoFit/>
          </a:bodyPr>
          <a:lstStyle/>
          <a:p>
            <a:r>
              <a:rPr lang="en-GB" dirty="0"/>
              <a:t>How is space used in photography is very important </a:t>
            </a:r>
          </a:p>
        </p:txBody>
      </p:sp>
      <p:pic>
        <p:nvPicPr>
          <p:cNvPr id="4" name="pasted-image.jpg"/>
          <p:cNvPicPr/>
          <p:nvPr/>
        </p:nvPicPr>
        <p:blipFill>
          <a:blip r:embed="rId3"/>
          <a:stretch>
            <a:fillRect/>
          </a:stretch>
        </p:blipFill>
        <p:spPr>
          <a:xfrm>
            <a:off x="6312024" y="321161"/>
            <a:ext cx="5491842" cy="3661228"/>
          </a:xfrm>
          <a:prstGeom prst="rect">
            <a:avLst/>
          </a:prstGeom>
          <a:ln w="12700">
            <a:miter lim="400000"/>
          </a:ln>
        </p:spPr>
      </p:pic>
    </p:spTree>
    <p:extLst>
      <p:ext uri="{BB962C8B-B14F-4D97-AF65-F5344CB8AC3E}">
        <p14:creationId xmlns:p14="http://schemas.microsoft.com/office/powerpoint/2010/main" val="405604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Texture </a:t>
            </a:r>
          </a:p>
        </p:txBody>
      </p:sp>
      <p:sp>
        <p:nvSpPr>
          <p:cNvPr id="3" name="Subtitle 2"/>
          <p:cNvSpPr>
            <a:spLocks noGrp="1"/>
          </p:cNvSpPr>
          <p:nvPr>
            <p:ph type="subTitle" idx="1"/>
          </p:nvPr>
        </p:nvSpPr>
        <p:spPr/>
        <p:txBody>
          <a:bodyPr/>
          <a:lstStyle/>
          <a:p>
            <a:r>
              <a:rPr lang="en-GB" dirty="0"/>
              <a:t>How something feels</a:t>
            </a:r>
          </a:p>
        </p:txBody>
      </p:sp>
    </p:spTree>
    <p:extLst>
      <p:ext uri="{BB962C8B-B14F-4D97-AF65-F5344CB8AC3E}">
        <p14:creationId xmlns:p14="http://schemas.microsoft.com/office/powerpoint/2010/main" val="286120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g"/>
          <p:cNvPicPr/>
          <p:nvPr/>
        </p:nvPicPr>
        <p:blipFill>
          <a:blip r:embed="rId2"/>
          <a:stretch>
            <a:fillRect/>
          </a:stretch>
        </p:blipFill>
        <p:spPr>
          <a:xfrm>
            <a:off x="1055440" y="116632"/>
            <a:ext cx="9808467" cy="6624736"/>
          </a:xfrm>
          <a:prstGeom prst="rect">
            <a:avLst/>
          </a:prstGeom>
          <a:ln w="12700">
            <a:miter lim="400000"/>
          </a:ln>
        </p:spPr>
      </p:pic>
      <p:sp>
        <p:nvSpPr>
          <p:cNvPr id="4" name="TextBox 3"/>
          <p:cNvSpPr txBox="1"/>
          <p:nvPr/>
        </p:nvSpPr>
        <p:spPr>
          <a:xfrm>
            <a:off x="6759451" y="5229200"/>
            <a:ext cx="4104456" cy="1323439"/>
          </a:xfrm>
          <a:prstGeom prst="rect">
            <a:avLst/>
          </a:prstGeom>
          <a:noFill/>
        </p:spPr>
        <p:txBody>
          <a:bodyPr wrap="square" rtlCol="0">
            <a:spAutoFit/>
          </a:bodyPr>
          <a:lstStyle/>
          <a:p>
            <a:r>
              <a:rPr lang="en-GB" sz="8000" b="1" dirty="0">
                <a:solidFill>
                  <a:schemeClr val="bg1"/>
                </a:solidFill>
              </a:rPr>
              <a:t>Texture</a:t>
            </a:r>
          </a:p>
        </p:txBody>
      </p:sp>
    </p:spTree>
    <p:extLst>
      <p:ext uri="{BB962C8B-B14F-4D97-AF65-F5344CB8AC3E}">
        <p14:creationId xmlns:p14="http://schemas.microsoft.com/office/powerpoint/2010/main" val="373782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7261" y="724520"/>
            <a:ext cx="7848872" cy="923330"/>
          </a:xfrm>
          <a:prstGeom prst="rect">
            <a:avLst/>
          </a:prstGeom>
        </p:spPr>
        <p:txBody>
          <a:bodyPr wrap="square">
            <a:spAutoFit/>
          </a:bodyPr>
          <a:lstStyle/>
          <a:p>
            <a:r>
              <a:rPr lang="en-GB" b="1" dirty="0">
                <a:solidFill>
                  <a:srgbClr val="231F20"/>
                </a:solidFill>
                <a:latin typeface="ReithSans"/>
              </a:rPr>
              <a:t>There are two types of texture: actual texture and visual texture.</a:t>
            </a:r>
          </a:p>
          <a:p>
            <a:endParaRPr lang="en-GB" dirty="0">
              <a:solidFill>
                <a:srgbClr val="231F20"/>
              </a:solidFill>
              <a:latin typeface="ReithSans"/>
            </a:endParaRPr>
          </a:p>
          <a:p>
            <a:endParaRPr lang="en-GB" dirty="0"/>
          </a:p>
        </p:txBody>
      </p:sp>
      <p:pic>
        <p:nvPicPr>
          <p:cNvPr id="6" name="Picture 3" descr="C:\Users\Chris Home Office\Pictures\5D 5-9-11\_MG_2247.JPG"/>
          <p:cNvPicPr>
            <a:picLocks noChangeAspect="1" noChangeArrowheads="1"/>
          </p:cNvPicPr>
          <p:nvPr/>
        </p:nvPicPr>
        <p:blipFill>
          <a:blip r:embed="rId2" cstate="print"/>
          <a:srcRect/>
          <a:stretch>
            <a:fillRect/>
          </a:stretch>
        </p:blipFill>
        <p:spPr bwMode="auto">
          <a:xfrm>
            <a:off x="827088" y="1196975"/>
            <a:ext cx="6493048" cy="4327108"/>
          </a:xfrm>
          <a:prstGeom prst="rect">
            <a:avLst/>
          </a:prstGeom>
          <a:noFill/>
          <a:ln w="9525">
            <a:noFill/>
            <a:miter lim="800000"/>
            <a:headEnd/>
            <a:tailEnd/>
          </a:ln>
        </p:spPr>
      </p:pic>
      <p:sp>
        <p:nvSpPr>
          <p:cNvPr id="7" name="TextBox 7"/>
          <p:cNvSpPr txBox="1">
            <a:spLocks noChangeArrowheads="1"/>
          </p:cNvSpPr>
          <p:nvPr/>
        </p:nvSpPr>
        <p:spPr bwMode="auto">
          <a:xfrm>
            <a:off x="7500878" y="3018257"/>
            <a:ext cx="3167063" cy="1200329"/>
          </a:xfrm>
          <a:prstGeom prst="rect">
            <a:avLst/>
          </a:prstGeom>
          <a:noFill/>
          <a:ln w="9525">
            <a:noFill/>
            <a:miter lim="800000"/>
            <a:headEnd/>
            <a:tailEnd/>
          </a:ln>
        </p:spPr>
        <p:txBody>
          <a:bodyPr>
            <a:spAutoFit/>
          </a:bodyPr>
          <a:lstStyle/>
          <a:p>
            <a:r>
              <a:rPr lang="en-GB" i="1" dirty="0"/>
              <a:t>However</a:t>
            </a:r>
            <a:r>
              <a:rPr lang="en-GB" dirty="0"/>
              <a:t> in photography an image can create a </a:t>
            </a:r>
            <a:r>
              <a:rPr lang="en-GB" b="1" dirty="0"/>
              <a:t>visual</a:t>
            </a:r>
            <a:r>
              <a:rPr lang="en-GB" dirty="0"/>
              <a:t> experience which suggests a particular tactile sensation.</a:t>
            </a:r>
          </a:p>
        </p:txBody>
      </p:sp>
      <p:sp>
        <p:nvSpPr>
          <p:cNvPr id="8" name="TextBox 8"/>
          <p:cNvSpPr txBox="1">
            <a:spLocks noChangeArrowheads="1"/>
          </p:cNvSpPr>
          <p:nvPr/>
        </p:nvSpPr>
        <p:spPr bwMode="auto">
          <a:xfrm>
            <a:off x="7478401" y="4600753"/>
            <a:ext cx="4378239" cy="923330"/>
          </a:xfrm>
          <a:prstGeom prst="rect">
            <a:avLst/>
          </a:prstGeom>
          <a:noFill/>
          <a:ln w="9525">
            <a:noFill/>
            <a:miter lim="800000"/>
            <a:headEnd/>
            <a:tailEnd/>
          </a:ln>
        </p:spPr>
        <p:txBody>
          <a:bodyPr wrap="square">
            <a:spAutoFit/>
          </a:bodyPr>
          <a:lstStyle/>
          <a:p>
            <a:r>
              <a:rPr lang="en-GB" dirty="0"/>
              <a:t>For example, this photograph of dry rotting wood creates an impression or feeling of dry dustiness. </a:t>
            </a:r>
          </a:p>
        </p:txBody>
      </p:sp>
      <p:sp>
        <p:nvSpPr>
          <p:cNvPr id="9" name="TextBox 7"/>
          <p:cNvSpPr txBox="1">
            <a:spLocks noChangeArrowheads="1"/>
          </p:cNvSpPr>
          <p:nvPr/>
        </p:nvSpPr>
        <p:spPr bwMode="auto">
          <a:xfrm>
            <a:off x="737261" y="5661248"/>
            <a:ext cx="9876854" cy="923330"/>
          </a:xfrm>
          <a:prstGeom prst="rect">
            <a:avLst/>
          </a:prstGeom>
          <a:noFill/>
          <a:ln w="9525">
            <a:noFill/>
            <a:miter lim="800000"/>
            <a:headEnd/>
            <a:tailEnd/>
          </a:ln>
        </p:spPr>
        <p:txBody>
          <a:bodyPr wrap="square">
            <a:spAutoFit/>
          </a:bodyPr>
          <a:lstStyle/>
          <a:p>
            <a:r>
              <a:rPr lang="en-GB" dirty="0"/>
              <a:t>Whilst photographs normally only create an </a:t>
            </a:r>
            <a:r>
              <a:rPr lang="en-GB" i="1" dirty="0"/>
              <a:t>impression</a:t>
            </a:r>
            <a:r>
              <a:rPr lang="en-GB" dirty="0"/>
              <a:t> of texture, other artworks such as painting and sculpture can include actual textures.</a:t>
            </a:r>
          </a:p>
          <a:p>
            <a:r>
              <a:rPr lang="en-GB" b="1" dirty="0">
                <a:solidFill>
                  <a:schemeClr val="accent2"/>
                </a:solidFill>
              </a:rPr>
              <a:t>Extension: How could you make a photograph include actual texture?</a:t>
            </a:r>
          </a:p>
        </p:txBody>
      </p:sp>
      <p:sp>
        <p:nvSpPr>
          <p:cNvPr id="10" name="Rectangle 9"/>
          <p:cNvSpPr/>
          <p:nvPr/>
        </p:nvSpPr>
        <p:spPr>
          <a:xfrm>
            <a:off x="7478401" y="1182093"/>
            <a:ext cx="4018199" cy="1754326"/>
          </a:xfrm>
          <a:prstGeom prst="rect">
            <a:avLst/>
          </a:prstGeom>
        </p:spPr>
        <p:txBody>
          <a:bodyPr wrap="square">
            <a:spAutoFit/>
          </a:bodyPr>
          <a:lstStyle/>
          <a:p>
            <a:r>
              <a:rPr lang="en-GB" dirty="0">
                <a:solidFill>
                  <a:srgbClr val="231F20"/>
                </a:solidFill>
                <a:latin typeface="ReithSans"/>
              </a:rPr>
              <a:t>Actual texture, or physical texture, means the actual physical surface of an artwork. It describes the </a:t>
            </a:r>
            <a:r>
              <a:rPr lang="en-GB" b="1" dirty="0">
                <a:solidFill>
                  <a:srgbClr val="231F20"/>
                </a:solidFill>
                <a:latin typeface="ReithSans"/>
              </a:rPr>
              <a:t>tactile</a:t>
            </a:r>
            <a:r>
              <a:rPr lang="en-GB" dirty="0">
                <a:solidFill>
                  <a:srgbClr val="231F20"/>
                </a:solidFill>
                <a:latin typeface="ReithSans"/>
              </a:rPr>
              <a:t> feeling you would get if you were able to run your hand over an artwork</a:t>
            </a:r>
            <a:endParaRPr lang="en-GB" dirty="0"/>
          </a:p>
        </p:txBody>
      </p:sp>
    </p:spTree>
    <p:extLst>
      <p:ext uri="{BB962C8B-B14F-4D97-AF65-F5344CB8AC3E}">
        <p14:creationId xmlns:p14="http://schemas.microsoft.com/office/powerpoint/2010/main" val="3359018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3392" y="5949280"/>
            <a:ext cx="6480720" cy="772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6032734" y="1268760"/>
            <a:ext cx="5452864" cy="3637018"/>
          </a:xfrm>
          <a:prstGeom prst="rect">
            <a:avLst/>
          </a:prstGeom>
        </p:spPr>
      </p:pic>
      <p:sp>
        <p:nvSpPr>
          <p:cNvPr id="6" name="Rectangle 5"/>
          <p:cNvSpPr/>
          <p:nvPr/>
        </p:nvSpPr>
        <p:spPr>
          <a:xfrm>
            <a:off x="644958" y="1412776"/>
            <a:ext cx="4968552" cy="3293209"/>
          </a:xfrm>
          <a:prstGeom prst="rect">
            <a:avLst/>
          </a:prstGeom>
        </p:spPr>
        <p:txBody>
          <a:bodyPr wrap="square">
            <a:spAutoFit/>
          </a:bodyPr>
          <a:lstStyle/>
          <a:p>
            <a:r>
              <a:rPr lang="en-GB" sz="3200" b="1" dirty="0">
                <a:solidFill>
                  <a:srgbClr val="333333"/>
                </a:solidFill>
                <a:latin typeface="ReithSans"/>
              </a:rPr>
              <a:t>Macro</a:t>
            </a:r>
          </a:p>
          <a:p>
            <a:endParaRPr lang="en-GB" sz="3200" b="1" dirty="0">
              <a:solidFill>
                <a:srgbClr val="333333"/>
              </a:solidFill>
              <a:latin typeface="ReithSans"/>
            </a:endParaRPr>
          </a:p>
          <a:p>
            <a:r>
              <a:rPr lang="en-GB" dirty="0">
                <a:solidFill>
                  <a:srgbClr val="333333"/>
                </a:solidFill>
                <a:latin typeface="ReithSans"/>
              </a:rPr>
              <a:t>Texture in a macro shot can get really intriguing. When you get REALLY close to a subject, large or small, you can see textures clearer. These broken shells are all along the beach. Getting up close to them with the right lens brings out the details in the tiny shells. You can see every little line, hole, and mark.</a:t>
            </a:r>
            <a:br>
              <a:rPr lang="en-GB" dirty="0"/>
            </a:br>
            <a:endParaRPr lang="en-GB" dirty="0"/>
          </a:p>
        </p:txBody>
      </p:sp>
      <p:sp>
        <p:nvSpPr>
          <p:cNvPr id="7" name="Rectangle 6"/>
          <p:cNvSpPr/>
          <p:nvPr/>
        </p:nvSpPr>
        <p:spPr>
          <a:xfrm>
            <a:off x="767408" y="5843877"/>
            <a:ext cx="6336704" cy="646331"/>
          </a:xfrm>
          <a:prstGeom prst="rect">
            <a:avLst/>
          </a:prstGeom>
        </p:spPr>
        <p:txBody>
          <a:bodyPr wrap="square">
            <a:spAutoFit/>
          </a:bodyPr>
          <a:lstStyle/>
          <a:p>
            <a:br>
              <a:rPr lang="en-GB" b="1" dirty="0">
                <a:solidFill>
                  <a:srgbClr val="222222"/>
                </a:solidFill>
                <a:latin typeface="arial" panose="020B0604020202020204" pitchFamily="34" charset="0"/>
              </a:rPr>
            </a:br>
            <a:r>
              <a:rPr lang="en-GB" b="1" dirty="0">
                <a:solidFill>
                  <a:srgbClr val="222222"/>
                </a:solidFill>
                <a:latin typeface="arial" panose="020B0604020202020204" pitchFamily="34" charset="0"/>
              </a:rPr>
              <a:t>**Macro photography</a:t>
            </a:r>
            <a:r>
              <a:rPr lang="en-GB" dirty="0">
                <a:solidFill>
                  <a:srgbClr val="222222"/>
                </a:solidFill>
                <a:latin typeface="arial" panose="020B0604020202020204" pitchFamily="34" charset="0"/>
              </a:rPr>
              <a:t> is extreme close-up </a:t>
            </a:r>
            <a:r>
              <a:rPr lang="en-GB" b="1" dirty="0">
                <a:solidFill>
                  <a:srgbClr val="222222"/>
                </a:solidFill>
                <a:latin typeface="arial" panose="020B0604020202020204" pitchFamily="34" charset="0"/>
              </a:rPr>
              <a:t>photography**</a:t>
            </a:r>
            <a:endParaRPr lang="en-GB" dirty="0"/>
          </a:p>
        </p:txBody>
      </p:sp>
    </p:spTree>
    <p:extLst>
      <p:ext uri="{BB962C8B-B14F-4D97-AF65-F5344CB8AC3E}">
        <p14:creationId xmlns:p14="http://schemas.microsoft.com/office/powerpoint/2010/main" val="307734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xtured Tr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188640"/>
            <a:ext cx="4262264" cy="6393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5400" y="692696"/>
            <a:ext cx="5760640" cy="584775"/>
          </a:xfrm>
          <a:prstGeom prst="rect">
            <a:avLst/>
          </a:prstGeom>
          <a:noFill/>
        </p:spPr>
        <p:txBody>
          <a:bodyPr wrap="square" rtlCol="0">
            <a:spAutoFit/>
          </a:bodyPr>
          <a:lstStyle/>
          <a:p>
            <a:r>
              <a:rPr lang="en-GB" sz="3200" b="1" dirty="0"/>
              <a:t>Texture in landscapes </a:t>
            </a:r>
          </a:p>
        </p:txBody>
      </p:sp>
      <p:sp>
        <p:nvSpPr>
          <p:cNvPr id="4" name="Rectangle 3"/>
          <p:cNvSpPr/>
          <p:nvPr/>
        </p:nvSpPr>
        <p:spPr>
          <a:xfrm>
            <a:off x="695400" y="1631012"/>
            <a:ext cx="6096000" cy="3046988"/>
          </a:xfrm>
          <a:prstGeom prst="rect">
            <a:avLst/>
          </a:prstGeom>
        </p:spPr>
        <p:txBody>
          <a:bodyPr>
            <a:spAutoFit/>
          </a:bodyPr>
          <a:lstStyle/>
          <a:p>
            <a:r>
              <a:rPr lang="en-GB" sz="2400" dirty="0">
                <a:solidFill>
                  <a:srgbClr val="333333"/>
                </a:solidFill>
                <a:latin typeface="Libre Franklin"/>
              </a:rPr>
              <a:t>Using texture in the right areas of a landscape photo can be used to draw a viewer’s eye to the area you want. Notice in the below photograph, even though the sky is bright, your eye will go straight to the trees and dock because of its texture. There is no texture in the sky, therefore is becomes less interesting.</a:t>
            </a:r>
            <a:endParaRPr lang="en-GB" sz="2400" dirty="0"/>
          </a:p>
        </p:txBody>
      </p:sp>
    </p:spTree>
    <p:extLst>
      <p:ext uri="{BB962C8B-B14F-4D97-AF65-F5344CB8AC3E}">
        <p14:creationId xmlns:p14="http://schemas.microsoft.com/office/powerpoint/2010/main" val="356631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784" y="0"/>
            <a:ext cx="4118248" cy="1143000"/>
          </a:xfrm>
        </p:spPr>
        <p:txBody>
          <a:bodyPr/>
          <a:lstStyle/>
          <a:p>
            <a:r>
              <a:rPr lang="en-GB" u="sng" dirty="0"/>
              <a:t>Art elements </a:t>
            </a:r>
          </a:p>
        </p:txBody>
      </p:sp>
      <p:pic>
        <p:nvPicPr>
          <p:cNvPr id="6146" name="Picture 2" descr="Elements of Art &amp; Principles of Design 16 Poster Set (Paper, 13 x ..."/>
          <p:cNvPicPr>
            <a:picLocks noChangeAspect="1" noChangeArrowheads="1"/>
          </p:cNvPicPr>
          <p:nvPr/>
        </p:nvPicPr>
        <p:blipFill rotWithShape="1">
          <a:blip r:embed="rId2">
            <a:extLst>
              <a:ext uri="{28A0092B-C50C-407E-A947-70E740481C1C}">
                <a14:useLocalDpi xmlns:a14="http://schemas.microsoft.com/office/drawing/2010/main" val="0"/>
              </a:ext>
            </a:extLst>
          </a:blip>
          <a:srcRect l="6521" t="12761" r="6521" b="3657"/>
          <a:stretch/>
        </p:blipFill>
        <p:spPr bwMode="auto">
          <a:xfrm>
            <a:off x="1343472" y="1143000"/>
            <a:ext cx="3816424" cy="53565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5591944" y="5949280"/>
            <a:ext cx="7358608" cy="4525963"/>
          </a:xfrm>
        </p:spPr>
        <p:txBody>
          <a:bodyPr/>
          <a:lstStyle/>
          <a:p>
            <a:pPr marL="0" indent="0">
              <a:buNone/>
            </a:pPr>
            <a:r>
              <a:rPr lang="en-GB" dirty="0"/>
              <a:t>…and how they relate to photography</a:t>
            </a:r>
          </a:p>
        </p:txBody>
      </p:sp>
    </p:spTree>
    <p:extLst>
      <p:ext uri="{BB962C8B-B14F-4D97-AF65-F5344CB8AC3E}">
        <p14:creationId xmlns:p14="http://schemas.microsoft.com/office/powerpoint/2010/main" val="1674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Tone </a:t>
            </a:r>
          </a:p>
        </p:txBody>
      </p:sp>
      <p:sp>
        <p:nvSpPr>
          <p:cNvPr id="3" name="Subtitle 2"/>
          <p:cNvSpPr>
            <a:spLocks noGrp="1"/>
          </p:cNvSpPr>
          <p:nvPr>
            <p:ph type="subTitle" idx="1"/>
          </p:nvPr>
        </p:nvSpPr>
        <p:spPr/>
        <p:txBody>
          <a:bodyPr/>
          <a:lstStyle/>
          <a:p>
            <a:r>
              <a:rPr lang="en-GB" dirty="0"/>
              <a:t>Tonal range is the difference between the lightest and darkest parts of a photograph.</a:t>
            </a:r>
          </a:p>
        </p:txBody>
      </p:sp>
    </p:spTree>
    <p:extLst>
      <p:ext uri="{BB962C8B-B14F-4D97-AF65-F5344CB8AC3E}">
        <p14:creationId xmlns:p14="http://schemas.microsoft.com/office/powerpoint/2010/main" val="2793762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ptych showing the same monochrome photo of a doorstep with different t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5" y="620688"/>
            <a:ext cx="11128509"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0819" y="4509120"/>
            <a:ext cx="6840760" cy="523220"/>
          </a:xfrm>
          <a:prstGeom prst="rect">
            <a:avLst/>
          </a:prstGeom>
          <a:noFill/>
        </p:spPr>
        <p:txBody>
          <a:bodyPr wrap="square" rtlCol="0">
            <a:spAutoFit/>
          </a:bodyPr>
          <a:lstStyle/>
          <a:p>
            <a:r>
              <a:rPr lang="en-GB" sz="2800" dirty="0"/>
              <a:t>Tones in black and white photography</a:t>
            </a:r>
          </a:p>
        </p:txBody>
      </p:sp>
    </p:spTree>
    <p:extLst>
      <p:ext uri="{BB962C8B-B14F-4D97-AF65-F5344CB8AC3E}">
        <p14:creationId xmlns:p14="http://schemas.microsoft.com/office/powerpoint/2010/main" val="3985780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Form </a:t>
            </a:r>
          </a:p>
        </p:txBody>
      </p:sp>
      <p:sp>
        <p:nvSpPr>
          <p:cNvPr id="3" name="Subtitle 2"/>
          <p:cNvSpPr>
            <a:spLocks noGrp="1"/>
          </p:cNvSpPr>
          <p:nvPr>
            <p:ph type="subTitle" idx="1"/>
          </p:nvPr>
        </p:nvSpPr>
        <p:spPr/>
        <p:txBody>
          <a:bodyPr/>
          <a:lstStyle/>
          <a:p>
            <a:r>
              <a:rPr lang="en-GB" dirty="0"/>
              <a:t>Form refers to three dimensional objects</a:t>
            </a:r>
          </a:p>
          <a:p>
            <a:r>
              <a:rPr lang="en-GB" dirty="0"/>
              <a:t>(height, width, depth)</a:t>
            </a:r>
          </a:p>
        </p:txBody>
      </p:sp>
    </p:spTree>
    <p:extLst>
      <p:ext uri="{BB962C8B-B14F-4D97-AF65-F5344CB8AC3E}">
        <p14:creationId xmlns:p14="http://schemas.microsoft.com/office/powerpoint/2010/main" val="896387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asolino9"/>
          <p:cNvPicPr>
            <a:picLocks noChangeAspect="1" noChangeArrowheads="1"/>
          </p:cNvPicPr>
          <p:nvPr/>
        </p:nvPicPr>
        <p:blipFill>
          <a:blip r:embed="rId2" cstate="print"/>
          <a:stretch>
            <a:fillRect/>
          </a:stretch>
        </p:blipFill>
        <p:spPr>
          <a:xfrm>
            <a:off x="1991544" y="1412776"/>
            <a:ext cx="8229600" cy="3671951"/>
          </a:xfrm>
          <a:prstGeom prst="rect">
            <a:avLst/>
          </a:prstGeom>
          <a:noFill/>
        </p:spPr>
      </p:pic>
      <p:sp>
        <p:nvSpPr>
          <p:cNvPr id="4" name="Text Box 6"/>
          <p:cNvSpPr txBox="1">
            <a:spLocks noChangeArrowheads="1"/>
          </p:cNvSpPr>
          <p:nvPr/>
        </p:nvSpPr>
        <p:spPr bwMode="auto">
          <a:xfrm>
            <a:off x="1858193" y="5229200"/>
            <a:ext cx="8496300" cy="1341438"/>
          </a:xfrm>
          <a:prstGeom prst="rect">
            <a:avLst/>
          </a:prstGeom>
          <a:noFill/>
          <a:ln w="9525">
            <a:noFill/>
            <a:miter lim="800000"/>
            <a:headEnd/>
            <a:tailEnd/>
          </a:ln>
        </p:spPr>
        <p:txBody>
          <a:bodyPr>
            <a:spAutoFit/>
          </a:bodyPr>
          <a:lstStyle/>
          <a:p>
            <a:pPr algn="ctr"/>
            <a:r>
              <a:rPr lang="en-GB" sz="1400" dirty="0" err="1"/>
              <a:t>Masolino</a:t>
            </a:r>
            <a:r>
              <a:rPr lang="en-GB" sz="1400" i="1" dirty="0"/>
              <a:t>, St. Peter Healing a Cripple and the Raising of Tabitha, </a:t>
            </a:r>
            <a:r>
              <a:rPr lang="en-GB" sz="1400" dirty="0"/>
              <a:t>1425</a:t>
            </a:r>
          </a:p>
          <a:p>
            <a:pPr algn="ctr"/>
            <a:endParaRPr lang="en-GB" sz="800" dirty="0"/>
          </a:p>
          <a:p>
            <a:r>
              <a:rPr lang="en-GB" sz="2000" dirty="0"/>
              <a:t>The added black lines show the use of a ‘vanishing point’ to create a realistic impression of three dimensional space – commonly referred to as ‘realistic perspective’.</a:t>
            </a:r>
          </a:p>
        </p:txBody>
      </p:sp>
      <p:sp>
        <p:nvSpPr>
          <p:cNvPr id="7" name="Text Box 7"/>
          <p:cNvSpPr txBox="1">
            <a:spLocks noChangeArrowheads="1"/>
          </p:cNvSpPr>
          <p:nvPr/>
        </p:nvSpPr>
        <p:spPr bwMode="auto">
          <a:xfrm>
            <a:off x="3873525" y="404664"/>
            <a:ext cx="4465637" cy="1282700"/>
          </a:xfrm>
          <a:prstGeom prst="rect">
            <a:avLst/>
          </a:prstGeom>
          <a:noFill/>
          <a:ln w="9525">
            <a:noFill/>
            <a:miter lim="800000"/>
            <a:headEnd/>
            <a:tailEnd/>
          </a:ln>
        </p:spPr>
        <p:txBody>
          <a:bodyPr>
            <a:spAutoFit/>
          </a:bodyPr>
          <a:lstStyle/>
          <a:p>
            <a:pPr algn="ctr">
              <a:spcBef>
                <a:spcPct val="50000"/>
              </a:spcBef>
            </a:pPr>
            <a:r>
              <a:rPr lang="en-GB" sz="2400" b="1" dirty="0"/>
              <a:t>Form</a:t>
            </a:r>
          </a:p>
          <a:p>
            <a:pPr algn="ctr">
              <a:spcBef>
                <a:spcPct val="50000"/>
              </a:spcBef>
            </a:pPr>
            <a:r>
              <a:rPr lang="en-GB" dirty="0"/>
              <a:t>(The </a:t>
            </a:r>
            <a:r>
              <a:rPr lang="en-GB" i="1" dirty="0"/>
              <a:t>three-dimensionality</a:t>
            </a:r>
            <a:r>
              <a:rPr lang="en-GB" dirty="0"/>
              <a:t> of the artwork)</a:t>
            </a:r>
          </a:p>
          <a:p>
            <a:pPr algn="ctr">
              <a:spcBef>
                <a:spcPct val="50000"/>
              </a:spcBef>
            </a:pPr>
            <a:endParaRPr lang="en-GB" dirty="0"/>
          </a:p>
        </p:txBody>
      </p:sp>
    </p:spTree>
    <p:extLst>
      <p:ext uri="{BB962C8B-B14F-4D97-AF65-F5344CB8AC3E}">
        <p14:creationId xmlns:p14="http://schemas.microsoft.com/office/powerpoint/2010/main" val="75590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20mid%20and%20background%201"/>
          <p:cNvPicPr>
            <a:picLocks noChangeAspect="1" noChangeArrowheads="1"/>
          </p:cNvPicPr>
          <p:nvPr/>
        </p:nvPicPr>
        <p:blipFill>
          <a:blip r:embed="rId2" cstate="print"/>
          <a:srcRect/>
          <a:stretch>
            <a:fillRect/>
          </a:stretch>
        </p:blipFill>
        <p:spPr bwMode="auto">
          <a:xfrm>
            <a:off x="2783632" y="980728"/>
            <a:ext cx="7200900" cy="4056063"/>
          </a:xfrm>
          <a:prstGeom prst="rect">
            <a:avLst/>
          </a:prstGeom>
          <a:noFill/>
          <a:ln w="9525">
            <a:noFill/>
            <a:miter lim="800000"/>
            <a:headEnd/>
            <a:tailEnd/>
          </a:ln>
        </p:spPr>
      </p:pic>
      <p:sp>
        <p:nvSpPr>
          <p:cNvPr id="4" name="Text Box 4"/>
          <p:cNvSpPr txBox="1">
            <a:spLocks noChangeArrowheads="1"/>
          </p:cNvSpPr>
          <p:nvPr/>
        </p:nvSpPr>
        <p:spPr bwMode="auto">
          <a:xfrm>
            <a:off x="623392" y="5661248"/>
            <a:ext cx="11017224" cy="461665"/>
          </a:xfrm>
          <a:prstGeom prst="rect">
            <a:avLst/>
          </a:prstGeom>
          <a:noFill/>
          <a:ln w="9525">
            <a:noFill/>
            <a:miter lim="800000"/>
            <a:headEnd/>
            <a:tailEnd/>
          </a:ln>
        </p:spPr>
        <p:txBody>
          <a:bodyPr wrap="square">
            <a:spAutoFit/>
          </a:bodyPr>
          <a:lstStyle/>
          <a:p>
            <a:pPr>
              <a:spcBef>
                <a:spcPct val="50000"/>
              </a:spcBef>
            </a:pPr>
            <a:r>
              <a:rPr lang="en-GB" sz="2400" b="1" dirty="0"/>
              <a:t>How does the photographer suggest three-dimensional space (i.e. </a:t>
            </a:r>
            <a:r>
              <a:rPr lang="en-GB" sz="2400" b="1" i="1" dirty="0"/>
              <a:t>depth</a:t>
            </a:r>
            <a:r>
              <a:rPr lang="en-GB" sz="2400" b="1" dirty="0"/>
              <a:t>)?</a:t>
            </a:r>
          </a:p>
        </p:txBody>
      </p:sp>
      <p:sp>
        <p:nvSpPr>
          <p:cNvPr id="5" name="Text Box 5"/>
          <p:cNvSpPr txBox="1">
            <a:spLocks noChangeArrowheads="1"/>
          </p:cNvSpPr>
          <p:nvPr/>
        </p:nvSpPr>
        <p:spPr bwMode="auto">
          <a:xfrm>
            <a:off x="2712194" y="5014566"/>
            <a:ext cx="5041900" cy="274637"/>
          </a:xfrm>
          <a:prstGeom prst="rect">
            <a:avLst/>
          </a:prstGeom>
          <a:noFill/>
          <a:ln w="9525">
            <a:noFill/>
            <a:miter lim="800000"/>
            <a:headEnd/>
            <a:tailEnd/>
          </a:ln>
        </p:spPr>
        <p:txBody>
          <a:bodyPr>
            <a:spAutoFit/>
          </a:bodyPr>
          <a:lstStyle/>
          <a:p>
            <a:pPr>
              <a:spcBef>
                <a:spcPct val="50000"/>
              </a:spcBef>
            </a:pPr>
            <a:r>
              <a:rPr lang="en-GB" sz="1200"/>
              <a:t>Film still from </a:t>
            </a:r>
            <a:r>
              <a:rPr lang="en-GB" sz="1200" i="1"/>
              <a:t>The Manchurian Candidate</a:t>
            </a:r>
          </a:p>
        </p:txBody>
      </p:sp>
    </p:spTree>
    <p:extLst>
      <p:ext uri="{BB962C8B-B14F-4D97-AF65-F5344CB8AC3E}">
        <p14:creationId xmlns:p14="http://schemas.microsoft.com/office/powerpoint/2010/main" val="268187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20mid%20and%20background%201"/>
          <p:cNvPicPr>
            <a:picLocks noChangeAspect="1" noChangeArrowheads="1"/>
          </p:cNvPicPr>
          <p:nvPr/>
        </p:nvPicPr>
        <p:blipFill>
          <a:blip r:embed="rId2" cstate="print"/>
          <a:srcRect/>
          <a:stretch>
            <a:fillRect/>
          </a:stretch>
        </p:blipFill>
        <p:spPr bwMode="auto">
          <a:xfrm>
            <a:off x="2711624" y="260648"/>
            <a:ext cx="7200900" cy="4056063"/>
          </a:xfrm>
          <a:prstGeom prst="rect">
            <a:avLst/>
          </a:prstGeom>
          <a:noFill/>
          <a:ln w="9525">
            <a:noFill/>
            <a:miter lim="800000"/>
            <a:headEnd/>
            <a:tailEnd/>
          </a:ln>
        </p:spPr>
      </p:pic>
      <p:sp>
        <p:nvSpPr>
          <p:cNvPr id="4" name="Text Box 3"/>
          <p:cNvSpPr txBox="1">
            <a:spLocks noChangeArrowheads="1"/>
          </p:cNvSpPr>
          <p:nvPr/>
        </p:nvSpPr>
        <p:spPr bwMode="auto">
          <a:xfrm>
            <a:off x="875470" y="4437112"/>
            <a:ext cx="10873208" cy="2092881"/>
          </a:xfrm>
          <a:prstGeom prst="rect">
            <a:avLst/>
          </a:prstGeom>
          <a:noFill/>
          <a:ln w="9525">
            <a:noFill/>
            <a:miter lim="800000"/>
            <a:headEnd/>
            <a:tailEnd/>
          </a:ln>
        </p:spPr>
        <p:txBody>
          <a:bodyPr wrap="square">
            <a:spAutoFit/>
          </a:bodyPr>
          <a:lstStyle/>
          <a:p>
            <a:pPr>
              <a:spcBef>
                <a:spcPct val="50000"/>
              </a:spcBef>
            </a:pPr>
            <a:r>
              <a:rPr lang="en-GB" sz="2000" dirty="0"/>
              <a:t>Answers:</a:t>
            </a:r>
          </a:p>
          <a:p>
            <a:pPr>
              <a:spcBef>
                <a:spcPct val="50000"/>
              </a:spcBef>
            </a:pPr>
            <a:r>
              <a:rPr lang="en-GB" sz="2000" dirty="0"/>
              <a:t>1.  Man’s head is larger than woman’s so our brains interpret this as suggesting that he is nearer to the camera than the woman.</a:t>
            </a:r>
          </a:p>
          <a:p>
            <a:pPr>
              <a:spcBef>
                <a:spcPct val="50000"/>
              </a:spcBef>
            </a:pPr>
            <a:r>
              <a:rPr lang="en-GB" sz="2000" dirty="0"/>
              <a:t>2. Background is out of focus suggesting depth</a:t>
            </a:r>
          </a:p>
          <a:p>
            <a:pPr>
              <a:spcBef>
                <a:spcPct val="50000"/>
              </a:spcBef>
            </a:pPr>
            <a:r>
              <a:rPr lang="en-GB" sz="2000" dirty="0"/>
              <a:t>3. The lighting creates shading suggesting three dimensional </a:t>
            </a:r>
            <a:r>
              <a:rPr lang="en-GB" sz="2000" b="1" dirty="0"/>
              <a:t>form</a:t>
            </a:r>
          </a:p>
        </p:txBody>
      </p:sp>
    </p:spTree>
    <p:extLst>
      <p:ext uri="{BB962C8B-B14F-4D97-AF65-F5344CB8AC3E}">
        <p14:creationId xmlns:p14="http://schemas.microsoft.com/office/powerpoint/2010/main" val="75239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ay godwin 4"/>
          <p:cNvPicPr>
            <a:picLocks noChangeAspect="1" noChangeArrowheads="1"/>
          </p:cNvPicPr>
          <p:nvPr/>
        </p:nvPicPr>
        <p:blipFill>
          <a:blip r:embed="rId2" cstate="print"/>
          <a:srcRect/>
          <a:stretch>
            <a:fillRect/>
          </a:stretch>
        </p:blipFill>
        <p:spPr>
          <a:xfrm>
            <a:off x="611188" y="333375"/>
            <a:ext cx="5975350" cy="5959475"/>
          </a:xfrm>
          <a:prstGeom prst="rect">
            <a:avLst/>
          </a:prstGeom>
          <a:noFill/>
        </p:spPr>
      </p:pic>
      <p:sp>
        <p:nvSpPr>
          <p:cNvPr id="4" name="Text Box 6"/>
          <p:cNvSpPr txBox="1">
            <a:spLocks noChangeArrowheads="1"/>
          </p:cNvSpPr>
          <p:nvPr/>
        </p:nvSpPr>
        <p:spPr bwMode="auto">
          <a:xfrm>
            <a:off x="6659563" y="5589588"/>
            <a:ext cx="1152525" cy="641350"/>
          </a:xfrm>
          <a:prstGeom prst="rect">
            <a:avLst/>
          </a:prstGeom>
          <a:noFill/>
          <a:ln w="9525">
            <a:noFill/>
            <a:miter lim="800000"/>
            <a:headEnd/>
            <a:tailEnd/>
          </a:ln>
        </p:spPr>
        <p:txBody>
          <a:bodyPr>
            <a:spAutoFit/>
          </a:bodyPr>
          <a:lstStyle/>
          <a:p>
            <a:pPr>
              <a:spcBef>
                <a:spcPct val="50000"/>
              </a:spcBef>
            </a:pPr>
            <a:r>
              <a:rPr lang="en-GB" dirty="0"/>
              <a:t>Fay Godwin</a:t>
            </a:r>
          </a:p>
        </p:txBody>
      </p:sp>
      <p:sp>
        <p:nvSpPr>
          <p:cNvPr id="5" name="Text Box 7"/>
          <p:cNvSpPr txBox="1">
            <a:spLocks noChangeArrowheads="1"/>
          </p:cNvSpPr>
          <p:nvPr/>
        </p:nvSpPr>
        <p:spPr bwMode="auto">
          <a:xfrm>
            <a:off x="7032104" y="2060848"/>
            <a:ext cx="4765029" cy="1815882"/>
          </a:xfrm>
          <a:prstGeom prst="rect">
            <a:avLst/>
          </a:prstGeom>
          <a:noFill/>
          <a:ln w="9525">
            <a:noFill/>
            <a:miter lim="800000"/>
            <a:headEnd/>
            <a:tailEnd/>
          </a:ln>
        </p:spPr>
        <p:txBody>
          <a:bodyPr wrap="square">
            <a:spAutoFit/>
          </a:bodyPr>
          <a:lstStyle/>
          <a:p>
            <a:pPr>
              <a:spcBef>
                <a:spcPct val="50000"/>
              </a:spcBef>
            </a:pPr>
            <a:r>
              <a:rPr lang="en-GB" sz="2800" b="1" dirty="0"/>
              <a:t>What visual element(s) help give this photograph ‘depth’ and a three-dimensional character?</a:t>
            </a:r>
          </a:p>
        </p:txBody>
      </p:sp>
    </p:spTree>
    <p:extLst>
      <p:ext uri="{BB962C8B-B14F-4D97-AF65-F5344CB8AC3E}">
        <p14:creationId xmlns:p14="http://schemas.microsoft.com/office/powerpoint/2010/main" val="4160043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7408" y="482935"/>
            <a:ext cx="6108721" cy="5980694"/>
          </a:xfrm>
          <a:prstGeom prst="rect">
            <a:avLst/>
          </a:prstGeom>
        </p:spPr>
      </p:pic>
      <p:sp>
        <p:nvSpPr>
          <p:cNvPr id="4" name="Rectangle 3"/>
          <p:cNvSpPr/>
          <p:nvPr/>
        </p:nvSpPr>
        <p:spPr>
          <a:xfrm>
            <a:off x="7418398" y="1844824"/>
            <a:ext cx="4366233" cy="2062103"/>
          </a:xfrm>
          <a:prstGeom prst="rect">
            <a:avLst/>
          </a:prstGeom>
        </p:spPr>
        <p:txBody>
          <a:bodyPr wrap="square">
            <a:spAutoFit/>
          </a:bodyPr>
          <a:lstStyle/>
          <a:p>
            <a:pPr>
              <a:spcBef>
                <a:spcPct val="50000"/>
              </a:spcBef>
            </a:pPr>
            <a:r>
              <a:rPr lang="en-GB" sz="3200" b="1" dirty="0"/>
              <a:t>Answer:</a:t>
            </a:r>
            <a:r>
              <a:rPr lang="en-GB" sz="3200" dirty="0"/>
              <a:t> the converging lines formed by the tracks and ceiling supports.</a:t>
            </a:r>
          </a:p>
        </p:txBody>
      </p:sp>
      <p:sp>
        <p:nvSpPr>
          <p:cNvPr id="5" name="Text Box 6"/>
          <p:cNvSpPr txBox="1">
            <a:spLocks noChangeArrowheads="1"/>
          </p:cNvSpPr>
          <p:nvPr/>
        </p:nvSpPr>
        <p:spPr bwMode="auto">
          <a:xfrm>
            <a:off x="7032104" y="5842000"/>
            <a:ext cx="1152525" cy="641350"/>
          </a:xfrm>
          <a:prstGeom prst="rect">
            <a:avLst/>
          </a:prstGeom>
          <a:noFill/>
          <a:ln w="9525">
            <a:noFill/>
            <a:miter lim="800000"/>
            <a:headEnd/>
            <a:tailEnd/>
          </a:ln>
        </p:spPr>
        <p:txBody>
          <a:bodyPr>
            <a:spAutoFit/>
          </a:bodyPr>
          <a:lstStyle/>
          <a:p>
            <a:pPr>
              <a:spcBef>
                <a:spcPct val="50000"/>
              </a:spcBef>
            </a:pPr>
            <a:r>
              <a:rPr lang="en-GB" dirty="0"/>
              <a:t>Fay Godwin</a:t>
            </a:r>
          </a:p>
        </p:txBody>
      </p:sp>
    </p:spTree>
    <p:extLst>
      <p:ext uri="{BB962C8B-B14F-4D97-AF65-F5344CB8AC3E}">
        <p14:creationId xmlns:p14="http://schemas.microsoft.com/office/powerpoint/2010/main" val="332311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2"/>
          <p:cNvSpPr txBox="1">
            <a:spLocks/>
          </p:cNvSpPr>
          <p:nvPr/>
        </p:nvSpPr>
        <p:spPr>
          <a:xfrm>
            <a:off x="0" y="-531440"/>
            <a:ext cx="12292807" cy="2304751"/>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sz="1800"/>
            </a:pPr>
            <a:r>
              <a:rPr lang="en-GB" sz="6600" kern="0" dirty="0">
                <a:latin typeface="Impact"/>
                <a:ea typeface="Impact"/>
                <a:cs typeface="Impact"/>
                <a:sym typeface="Impact"/>
              </a:rPr>
              <a:t>What are the </a:t>
            </a:r>
            <a:r>
              <a:rPr lang="en-GB" sz="6600" kern="0" dirty="0">
                <a:solidFill>
                  <a:srgbClr val="FF2600"/>
                </a:solidFill>
                <a:latin typeface="Impact"/>
                <a:ea typeface="Impact"/>
                <a:cs typeface="Impact"/>
                <a:sym typeface="Impact"/>
              </a:rPr>
              <a:t>formal</a:t>
            </a:r>
            <a:r>
              <a:rPr lang="en-GB" sz="6600" kern="0" dirty="0">
                <a:latin typeface="Impact"/>
                <a:ea typeface="Impact"/>
                <a:cs typeface="Impact"/>
                <a:sym typeface="Impact"/>
              </a:rPr>
              <a:t> art elements?</a:t>
            </a:r>
          </a:p>
        </p:txBody>
      </p:sp>
      <p:pic>
        <p:nvPicPr>
          <p:cNvPr id="4" name="pasted-image.jpg"/>
          <p:cNvPicPr/>
          <p:nvPr/>
        </p:nvPicPr>
        <p:blipFill>
          <a:blip r:embed="rId2"/>
          <a:stretch>
            <a:fillRect/>
          </a:stretch>
        </p:blipFill>
        <p:spPr>
          <a:xfrm>
            <a:off x="212886" y="3923028"/>
            <a:ext cx="3650868" cy="2646558"/>
          </a:xfrm>
          <a:prstGeom prst="rect">
            <a:avLst/>
          </a:prstGeom>
          <a:ln w="12700">
            <a:miter lim="400000"/>
          </a:ln>
        </p:spPr>
      </p:pic>
      <p:pic>
        <p:nvPicPr>
          <p:cNvPr id="5" name="pasted-image.jpg"/>
          <p:cNvPicPr/>
          <p:nvPr/>
        </p:nvPicPr>
        <p:blipFill>
          <a:blip r:embed="rId3"/>
          <a:stretch>
            <a:fillRect/>
          </a:stretch>
        </p:blipFill>
        <p:spPr>
          <a:xfrm>
            <a:off x="4106411" y="3923029"/>
            <a:ext cx="3653339" cy="2646558"/>
          </a:xfrm>
          <a:prstGeom prst="rect">
            <a:avLst/>
          </a:prstGeom>
          <a:ln w="12700">
            <a:miter lim="400000"/>
          </a:ln>
        </p:spPr>
      </p:pic>
      <p:pic>
        <p:nvPicPr>
          <p:cNvPr id="6" name="pasted-image.jpg"/>
          <p:cNvPicPr/>
          <p:nvPr/>
        </p:nvPicPr>
        <p:blipFill>
          <a:blip r:embed="rId4"/>
          <a:stretch>
            <a:fillRect/>
          </a:stretch>
        </p:blipFill>
        <p:spPr>
          <a:xfrm>
            <a:off x="8001759" y="3882960"/>
            <a:ext cx="3656322" cy="2680677"/>
          </a:xfrm>
          <a:prstGeom prst="rect">
            <a:avLst/>
          </a:prstGeom>
          <a:ln w="12700">
            <a:miter lim="400000"/>
          </a:ln>
        </p:spPr>
      </p:pic>
      <p:pic>
        <p:nvPicPr>
          <p:cNvPr id="7" name="pasted-image.jpg"/>
          <p:cNvPicPr/>
          <p:nvPr/>
        </p:nvPicPr>
        <p:blipFill>
          <a:blip r:embed="rId5"/>
          <a:stretch>
            <a:fillRect/>
          </a:stretch>
        </p:blipFill>
        <p:spPr>
          <a:xfrm>
            <a:off x="212885" y="1252477"/>
            <a:ext cx="3650868" cy="2392547"/>
          </a:xfrm>
          <a:prstGeom prst="rect">
            <a:avLst/>
          </a:prstGeom>
          <a:ln w="12700">
            <a:miter lim="400000"/>
          </a:ln>
        </p:spPr>
      </p:pic>
      <p:pic>
        <p:nvPicPr>
          <p:cNvPr id="8" name="pasted-image.jpg"/>
          <p:cNvPicPr/>
          <p:nvPr/>
        </p:nvPicPr>
        <p:blipFill>
          <a:blip r:embed="rId6"/>
          <a:stretch>
            <a:fillRect/>
          </a:stretch>
        </p:blipFill>
        <p:spPr>
          <a:xfrm>
            <a:off x="4105762" y="1252477"/>
            <a:ext cx="3653988" cy="2392547"/>
          </a:xfrm>
          <a:prstGeom prst="rect">
            <a:avLst/>
          </a:prstGeom>
          <a:ln w="12700">
            <a:miter lim="400000"/>
          </a:ln>
        </p:spPr>
      </p:pic>
      <p:pic>
        <p:nvPicPr>
          <p:cNvPr id="9" name="pasted-image.jpg"/>
          <p:cNvPicPr/>
          <p:nvPr/>
        </p:nvPicPr>
        <p:blipFill>
          <a:blip r:embed="rId7"/>
          <a:stretch>
            <a:fillRect/>
          </a:stretch>
        </p:blipFill>
        <p:spPr>
          <a:xfrm>
            <a:off x="8001759" y="1252477"/>
            <a:ext cx="3656322" cy="2392547"/>
          </a:xfrm>
          <a:prstGeom prst="rect">
            <a:avLst/>
          </a:prstGeom>
          <a:ln w="12700">
            <a:miter lim="400000"/>
          </a:ln>
        </p:spPr>
      </p:pic>
    </p:spTree>
    <p:extLst>
      <p:ext uri="{BB962C8B-B14F-4D97-AF65-F5344CB8AC3E}">
        <p14:creationId xmlns:p14="http://schemas.microsoft.com/office/powerpoint/2010/main" val="194182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g"/>
          <p:cNvPicPr/>
          <p:nvPr/>
        </p:nvPicPr>
        <p:blipFill>
          <a:blip r:embed="rId2"/>
          <a:stretch>
            <a:fillRect/>
          </a:stretch>
        </p:blipFill>
        <p:spPr>
          <a:xfrm>
            <a:off x="262593" y="4115688"/>
            <a:ext cx="3458096" cy="2280174"/>
          </a:xfrm>
          <a:prstGeom prst="rect">
            <a:avLst/>
          </a:prstGeom>
          <a:ln w="12700">
            <a:miter lim="400000"/>
          </a:ln>
        </p:spPr>
      </p:pic>
      <p:pic>
        <p:nvPicPr>
          <p:cNvPr id="4" name="pasted-image.jpg"/>
          <p:cNvPicPr/>
          <p:nvPr/>
        </p:nvPicPr>
        <p:blipFill>
          <a:blip r:embed="rId3"/>
          <a:stretch>
            <a:fillRect/>
          </a:stretch>
        </p:blipFill>
        <p:spPr>
          <a:xfrm>
            <a:off x="4067771" y="4115688"/>
            <a:ext cx="3440313" cy="2271561"/>
          </a:xfrm>
          <a:prstGeom prst="rect">
            <a:avLst/>
          </a:prstGeom>
          <a:ln w="12700">
            <a:miter lim="400000"/>
          </a:ln>
        </p:spPr>
      </p:pic>
      <p:pic>
        <p:nvPicPr>
          <p:cNvPr id="5" name="pasted-image.jpg"/>
          <p:cNvPicPr/>
          <p:nvPr/>
        </p:nvPicPr>
        <p:blipFill>
          <a:blip r:embed="rId4"/>
          <a:stretch>
            <a:fillRect/>
          </a:stretch>
        </p:blipFill>
        <p:spPr>
          <a:xfrm>
            <a:off x="7953210" y="4124669"/>
            <a:ext cx="3481435" cy="2280174"/>
          </a:xfrm>
          <a:prstGeom prst="rect">
            <a:avLst/>
          </a:prstGeom>
          <a:ln w="12700">
            <a:miter lim="400000"/>
          </a:ln>
        </p:spPr>
      </p:pic>
      <p:pic>
        <p:nvPicPr>
          <p:cNvPr id="6" name="pasted-image.jpg"/>
          <p:cNvPicPr/>
          <p:nvPr/>
        </p:nvPicPr>
        <p:blipFill>
          <a:blip r:embed="rId5"/>
          <a:stretch>
            <a:fillRect/>
          </a:stretch>
        </p:blipFill>
        <p:spPr>
          <a:xfrm>
            <a:off x="262593" y="925917"/>
            <a:ext cx="3516729" cy="2259593"/>
          </a:xfrm>
          <a:prstGeom prst="rect">
            <a:avLst/>
          </a:prstGeom>
          <a:ln w="12700">
            <a:miter lim="400000"/>
          </a:ln>
        </p:spPr>
      </p:pic>
      <p:pic>
        <p:nvPicPr>
          <p:cNvPr id="7" name="pasted-image.jpg"/>
          <p:cNvPicPr/>
          <p:nvPr/>
        </p:nvPicPr>
        <p:blipFill>
          <a:blip r:embed="rId6"/>
          <a:stretch>
            <a:fillRect/>
          </a:stretch>
        </p:blipFill>
        <p:spPr>
          <a:xfrm>
            <a:off x="3980431" y="909272"/>
            <a:ext cx="3431735" cy="2271560"/>
          </a:xfrm>
          <a:prstGeom prst="rect">
            <a:avLst/>
          </a:prstGeom>
          <a:ln w="12700">
            <a:miter lim="400000"/>
          </a:ln>
        </p:spPr>
      </p:pic>
      <p:pic>
        <p:nvPicPr>
          <p:cNvPr id="8" name="pasted-image.jpg"/>
          <p:cNvPicPr/>
          <p:nvPr/>
        </p:nvPicPr>
        <p:blipFill>
          <a:blip r:embed="rId7"/>
          <a:stretch>
            <a:fillRect/>
          </a:stretch>
        </p:blipFill>
        <p:spPr>
          <a:xfrm>
            <a:off x="7824192" y="895545"/>
            <a:ext cx="3481435" cy="2316671"/>
          </a:xfrm>
          <a:prstGeom prst="rect">
            <a:avLst/>
          </a:prstGeom>
          <a:ln w="12700">
            <a:miter lim="400000"/>
          </a:ln>
        </p:spPr>
      </p:pic>
      <p:sp>
        <p:nvSpPr>
          <p:cNvPr id="9" name="Shape 46"/>
          <p:cNvSpPr/>
          <p:nvPr/>
        </p:nvSpPr>
        <p:spPr>
          <a:xfrm>
            <a:off x="999838" y="21316"/>
            <a:ext cx="2779485"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3600" dirty="0" err="1"/>
              <a:t>Colour</a:t>
            </a:r>
            <a:endParaRPr sz="3600" dirty="0"/>
          </a:p>
        </p:txBody>
      </p:sp>
      <p:sp>
        <p:nvSpPr>
          <p:cNvPr id="10" name="Shape 47"/>
          <p:cNvSpPr/>
          <p:nvPr/>
        </p:nvSpPr>
        <p:spPr>
          <a:xfrm>
            <a:off x="4497872" y="21316"/>
            <a:ext cx="2396852"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3600" dirty="0"/>
              <a:t>Texture</a:t>
            </a:r>
          </a:p>
        </p:txBody>
      </p:sp>
      <p:sp>
        <p:nvSpPr>
          <p:cNvPr id="11" name="Shape 48"/>
          <p:cNvSpPr/>
          <p:nvPr/>
        </p:nvSpPr>
        <p:spPr>
          <a:xfrm>
            <a:off x="8747876" y="21316"/>
            <a:ext cx="2049976"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3600" dirty="0"/>
              <a:t>Shape</a:t>
            </a:r>
          </a:p>
        </p:txBody>
      </p:sp>
      <p:sp>
        <p:nvSpPr>
          <p:cNvPr id="12" name="Shape 49"/>
          <p:cNvSpPr/>
          <p:nvPr/>
        </p:nvSpPr>
        <p:spPr>
          <a:xfrm>
            <a:off x="1610807" y="3412197"/>
            <a:ext cx="2365336"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3600" dirty="0"/>
              <a:t>Line</a:t>
            </a:r>
          </a:p>
        </p:txBody>
      </p:sp>
      <p:sp>
        <p:nvSpPr>
          <p:cNvPr id="13" name="Shape 50"/>
          <p:cNvSpPr/>
          <p:nvPr/>
        </p:nvSpPr>
        <p:spPr>
          <a:xfrm>
            <a:off x="5216423" y="3459098"/>
            <a:ext cx="2291661"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3600" dirty="0"/>
              <a:t>Tone</a:t>
            </a:r>
          </a:p>
        </p:txBody>
      </p:sp>
      <p:sp>
        <p:nvSpPr>
          <p:cNvPr id="14" name="Shape 51"/>
          <p:cNvSpPr/>
          <p:nvPr/>
        </p:nvSpPr>
        <p:spPr>
          <a:xfrm>
            <a:off x="8751208" y="3429855"/>
            <a:ext cx="2326637"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pPr>
            <a:r>
              <a:rPr sz="3600" dirty="0"/>
              <a:t>Space</a:t>
            </a:r>
          </a:p>
        </p:txBody>
      </p:sp>
      <p:sp>
        <p:nvSpPr>
          <p:cNvPr id="15" name="TextBox 14"/>
          <p:cNvSpPr txBox="1"/>
          <p:nvPr/>
        </p:nvSpPr>
        <p:spPr>
          <a:xfrm>
            <a:off x="8904312" y="6404843"/>
            <a:ext cx="3287688" cy="369332"/>
          </a:xfrm>
          <a:prstGeom prst="rect">
            <a:avLst/>
          </a:prstGeom>
          <a:noFill/>
        </p:spPr>
        <p:txBody>
          <a:bodyPr wrap="square" rtlCol="0">
            <a:spAutoFit/>
          </a:bodyPr>
          <a:lstStyle/>
          <a:p>
            <a:r>
              <a:rPr lang="en-GB" dirty="0"/>
              <a:t>…..and form </a:t>
            </a:r>
          </a:p>
        </p:txBody>
      </p:sp>
    </p:spTree>
    <p:extLst>
      <p:ext uri="{BB962C8B-B14F-4D97-AF65-F5344CB8AC3E}">
        <p14:creationId xmlns:p14="http://schemas.microsoft.com/office/powerpoint/2010/main" val="281011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360" y="476672"/>
            <a:ext cx="11449272" cy="6001643"/>
          </a:xfrm>
          <a:prstGeom prst="rect">
            <a:avLst/>
          </a:prstGeom>
          <a:noFill/>
        </p:spPr>
        <p:txBody>
          <a:bodyPr wrap="square" rtlCol="0">
            <a:spAutoFit/>
          </a:bodyPr>
          <a:lstStyle/>
          <a:p>
            <a:r>
              <a:rPr lang="en-GB" sz="2400" dirty="0">
                <a:solidFill>
                  <a:schemeClr val="tx1">
                    <a:lumMod val="50000"/>
                    <a:lumOff val="50000"/>
                  </a:schemeClr>
                </a:solidFill>
              </a:rPr>
              <a:t>The following list describes some of the </a:t>
            </a:r>
            <a:r>
              <a:rPr lang="en-GB" sz="2400" b="1" dirty="0">
                <a:solidFill>
                  <a:schemeClr val="tx1">
                    <a:lumMod val="50000"/>
                    <a:lumOff val="50000"/>
                  </a:schemeClr>
                </a:solidFill>
              </a:rPr>
              <a:t>elements</a:t>
            </a:r>
            <a:r>
              <a:rPr lang="en-GB" sz="2400" dirty="0">
                <a:solidFill>
                  <a:schemeClr val="tx1">
                    <a:lumMod val="50000"/>
                    <a:lumOff val="50000"/>
                  </a:schemeClr>
                </a:solidFill>
              </a:rPr>
              <a:t> in any photograph. Below the list is an example of how you can analyse a photograph looking for these things specifically and how this helps to give the image meaning:</a:t>
            </a:r>
          </a:p>
          <a:p>
            <a:endParaRPr lang="en-GB" sz="2400" dirty="0"/>
          </a:p>
          <a:p>
            <a:r>
              <a:rPr lang="en-GB" sz="2400" b="1" dirty="0"/>
              <a:t>Line: </a:t>
            </a:r>
            <a:r>
              <a:rPr lang="en-GB" sz="2400" dirty="0"/>
              <a:t>Are there objects in the photograph that act as lines? Are they straight, curvy, thin, thick? Do the lines create direction in the photograph? Do they outline? Do the lines show movement or energy?</a:t>
            </a:r>
          </a:p>
          <a:p>
            <a:r>
              <a:rPr lang="en-GB" sz="2400" b="1" dirty="0"/>
              <a:t>Shape:</a:t>
            </a:r>
            <a:r>
              <a:rPr lang="en-GB" sz="2400" dirty="0"/>
              <a:t> Do you see geometric (straight edged) or organic (curvy) shapes? Which are they?</a:t>
            </a:r>
          </a:p>
          <a:p>
            <a:r>
              <a:rPr lang="en-GB" sz="2400" b="1" dirty="0"/>
              <a:t>Space</a:t>
            </a:r>
            <a:r>
              <a:rPr lang="en-GB" sz="2400" dirty="0"/>
              <a:t>: Is there depth to the photograph or does it seem shallow? What creates this appearance? Are there important negative (empty) spaces in addition to positive (solid) spaces? Is there depth created by spatial illusions i.e. perspective?</a:t>
            </a:r>
          </a:p>
          <a:p>
            <a:r>
              <a:rPr lang="en-GB" sz="2400" b="1" dirty="0"/>
              <a:t>Texture</a:t>
            </a:r>
            <a:r>
              <a:rPr lang="en-GB" sz="2400" dirty="0"/>
              <a:t>: If you could touch the surface of the photograph how would it feel? How do the objects in the picture look like they would feel?</a:t>
            </a:r>
          </a:p>
          <a:p>
            <a:r>
              <a:rPr lang="en-GB" sz="2400" b="1" dirty="0"/>
              <a:t>Tone</a:t>
            </a:r>
            <a:r>
              <a:rPr lang="en-GB" sz="2400" dirty="0"/>
              <a:t>: Is there a range of tones from dark to light? Where is the darkest value? Where is the lightest?</a:t>
            </a:r>
          </a:p>
        </p:txBody>
      </p:sp>
    </p:spTree>
    <p:extLst>
      <p:ext uri="{BB962C8B-B14F-4D97-AF65-F5344CB8AC3E}">
        <p14:creationId xmlns:p14="http://schemas.microsoft.com/office/powerpoint/2010/main" val="38560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Line </a:t>
            </a:r>
          </a:p>
        </p:txBody>
      </p:sp>
      <p:sp>
        <p:nvSpPr>
          <p:cNvPr id="3" name="Content Placeholder 2"/>
          <p:cNvSpPr>
            <a:spLocks noGrp="1"/>
          </p:cNvSpPr>
          <p:nvPr>
            <p:ph sz="half" idx="1"/>
          </p:nvPr>
        </p:nvSpPr>
        <p:spPr/>
        <p:txBody>
          <a:bodyPr>
            <a:normAutofit fontScale="85000" lnSpcReduction="10000"/>
          </a:bodyPr>
          <a:lstStyle/>
          <a:p>
            <a:r>
              <a:rPr lang="en-GB" i="1" dirty="0"/>
              <a:t>The Polar Sea</a:t>
            </a:r>
            <a:r>
              <a:rPr lang="en-GB" dirty="0"/>
              <a:t> by Caspar David Friedrich shows how diagonal lines can lead a viewer into an image. The shallow diagonal along the light brown sheets of ice at the bottom leads the viewer from left to right. Here the large yellow triangle of ice leads the eye towards the main pyramid shape in the middle of the composition.</a:t>
            </a:r>
          </a:p>
          <a:p>
            <a:r>
              <a:rPr lang="en-GB" dirty="0"/>
              <a:t>This is a great example of how the placement of lines can help lead the viewer through the composition.</a:t>
            </a:r>
          </a:p>
          <a:p>
            <a:endParaRPr lang="en-GB" dirty="0"/>
          </a:p>
        </p:txBody>
      </p:sp>
      <p:pic>
        <p:nvPicPr>
          <p:cNvPr id="1026" name="Picture 2" descr="The Polar Sea, Caspar David Friedrich, 1824, oil on canvas, DEA Pictur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078" y="1153940"/>
            <a:ext cx="5555081" cy="4235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43919" y="5389691"/>
            <a:ext cx="4572000" cy="646331"/>
          </a:xfrm>
          <a:prstGeom prst="rect">
            <a:avLst/>
          </a:prstGeom>
        </p:spPr>
        <p:txBody>
          <a:bodyPr>
            <a:spAutoFit/>
          </a:bodyPr>
          <a:lstStyle/>
          <a:p>
            <a:r>
              <a:rPr lang="en-GB" b="0" i="1" dirty="0">
                <a:solidFill>
                  <a:srgbClr val="000000"/>
                </a:solidFill>
                <a:effectLst/>
                <a:latin typeface="ReithSans"/>
              </a:rPr>
              <a:t>The Polar Sea</a:t>
            </a:r>
            <a:r>
              <a:rPr lang="en-GB" b="0" i="0" dirty="0">
                <a:solidFill>
                  <a:srgbClr val="000000"/>
                </a:solidFill>
                <a:effectLst/>
                <a:latin typeface="ReithSans"/>
              </a:rPr>
              <a:t>, Caspar David Friedrich, 1824, oil on canvas, DEA Picture Library</a:t>
            </a:r>
            <a:endParaRPr lang="en-GB" dirty="0"/>
          </a:p>
        </p:txBody>
      </p:sp>
    </p:spTree>
    <p:extLst>
      <p:ext uri="{BB962C8B-B14F-4D97-AF65-F5344CB8AC3E}">
        <p14:creationId xmlns:p14="http://schemas.microsoft.com/office/powerpoint/2010/main" val="151372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Geometric lines </a:t>
            </a:r>
          </a:p>
        </p:txBody>
      </p:sp>
      <p:sp>
        <p:nvSpPr>
          <p:cNvPr id="3" name="Content Placeholder 2"/>
          <p:cNvSpPr>
            <a:spLocks noGrp="1"/>
          </p:cNvSpPr>
          <p:nvPr>
            <p:ph idx="1"/>
          </p:nvPr>
        </p:nvSpPr>
        <p:spPr>
          <a:xfrm>
            <a:off x="609600" y="2032099"/>
            <a:ext cx="5106475" cy="3528662"/>
          </a:xfrm>
        </p:spPr>
        <p:txBody>
          <a:bodyPr>
            <a:normAutofit fontScale="47500" lnSpcReduction="20000"/>
          </a:bodyPr>
          <a:lstStyle/>
          <a:p>
            <a:r>
              <a:rPr lang="en-GB" sz="5100" b="1" dirty="0"/>
              <a:t>Geometric</a:t>
            </a:r>
            <a:r>
              <a:rPr lang="en-GB" sz="5100" dirty="0"/>
              <a:t> lines are ones that relate to perfect mathematical shapes and man-made objects. They are straight, regular and uniform. They often follow a specific pattern and can be symmetrical or repeat in a specific way.</a:t>
            </a:r>
          </a:p>
          <a:p>
            <a:r>
              <a:rPr lang="en-GB" sz="5100" dirty="0"/>
              <a:t>The photograph on the right is architecture made up entirely of straight lines</a:t>
            </a:r>
          </a:p>
          <a:p>
            <a:endParaRPr lang="en-GB" dirty="0"/>
          </a:p>
        </p:txBody>
      </p:sp>
      <p:pic>
        <p:nvPicPr>
          <p:cNvPr id="2050" name="Picture 2" descr="The Empire State Building, New York, USA, Gabriel Parra / Alamy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634" y="2125266"/>
            <a:ext cx="5379950" cy="35978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2634" y="5877272"/>
            <a:ext cx="4572000" cy="646331"/>
          </a:xfrm>
          <a:prstGeom prst="rect">
            <a:avLst/>
          </a:prstGeom>
        </p:spPr>
        <p:txBody>
          <a:bodyPr>
            <a:spAutoFit/>
          </a:bodyPr>
          <a:lstStyle/>
          <a:p>
            <a:r>
              <a:rPr lang="en-GB" b="0" i="1" dirty="0">
                <a:solidFill>
                  <a:srgbClr val="000000"/>
                </a:solidFill>
                <a:effectLst/>
                <a:latin typeface="ReithSans"/>
              </a:rPr>
              <a:t>Empire State Building</a:t>
            </a:r>
            <a:r>
              <a:rPr lang="en-GB" b="0" i="0" dirty="0">
                <a:solidFill>
                  <a:srgbClr val="000000"/>
                </a:solidFill>
                <a:effectLst/>
                <a:latin typeface="ReithSans"/>
              </a:rPr>
              <a:t>, New York, USA, Gabriel Parra / </a:t>
            </a:r>
            <a:r>
              <a:rPr lang="en-GB" b="0" i="0" dirty="0" err="1">
                <a:solidFill>
                  <a:srgbClr val="000000"/>
                </a:solidFill>
                <a:effectLst/>
                <a:latin typeface="ReithSans"/>
              </a:rPr>
              <a:t>Alamy</a:t>
            </a:r>
            <a:r>
              <a:rPr lang="en-GB" b="0" i="0" dirty="0">
                <a:solidFill>
                  <a:srgbClr val="000000"/>
                </a:solidFill>
                <a:effectLst/>
                <a:latin typeface="ReithSans"/>
              </a:rPr>
              <a:t> Stock Photo</a:t>
            </a:r>
            <a:endParaRPr lang="en-GB" dirty="0"/>
          </a:p>
        </p:txBody>
      </p:sp>
      <p:sp>
        <p:nvSpPr>
          <p:cNvPr id="5" name="TextBox 4"/>
          <p:cNvSpPr txBox="1"/>
          <p:nvPr/>
        </p:nvSpPr>
        <p:spPr>
          <a:xfrm>
            <a:off x="5902308" y="1734791"/>
            <a:ext cx="4469741" cy="369332"/>
          </a:xfrm>
          <a:prstGeom prst="rect">
            <a:avLst/>
          </a:prstGeom>
          <a:noFill/>
        </p:spPr>
        <p:txBody>
          <a:bodyPr wrap="square" rtlCol="0">
            <a:spAutoFit/>
          </a:bodyPr>
          <a:lstStyle/>
          <a:p>
            <a:r>
              <a:rPr lang="en-GB" b="1" dirty="0">
                <a:solidFill>
                  <a:srgbClr val="00B050"/>
                </a:solidFill>
              </a:rPr>
              <a:t>Low angle shot - try this at home</a:t>
            </a:r>
          </a:p>
        </p:txBody>
      </p:sp>
    </p:spTree>
    <p:extLst>
      <p:ext uri="{BB962C8B-B14F-4D97-AF65-F5344CB8AC3E}">
        <p14:creationId xmlns:p14="http://schemas.microsoft.com/office/powerpoint/2010/main" val="206960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Organic/curved lines </a:t>
            </a:r>
          </a:p>
        </p:txBody>
      </p:sp>
      <p:sp>
        <p:nvSpPr>
          <p:cNvPr id="3" name="Content Placeholder 2"/>
          <p:cNvSpPr>
            <a:spLocks noGrp="1"/>
          </p:cNvSpPr>
          <p:nvPr>
            <p:ph idx="1"/>
          </p:nvPr>
        </p:nvSpPr>
        <p:spPr>
          <a:xfrm>
            <a:off x="6648064" y="1631231"/>
            <a:ext cx="4838328" cy="892695"/>
          </a:xfrm>
        </p:spPr>
        <p:txBody>
          <a:bodyPr/>
          <a:lstStyle/>
          <a:p>
            <a:pPr marL="0" indent="0">
              <a:buNone/>
            </a:pPr>
            <a:r>
              <a:rPr lang="en-GB" sz="2000" dirty="0"/>
              <a:t>Usually imperfect and less structured</a:t>
            </a:r>
          </a:p>
        </p:txBody>
      </p:sp>
      <p:pic>
        <p:nvPicPr>
          <p:cNvPr id="5" name="Picture 3" descr="man%20ray%206"/>
          <p:cNvPicPr>
            <a:picLocks noChangeAspect="1" noChangeArrowheads="1"/>
          </p:cNvPicPr>
          <p:nvPr/>
        </p:nvPicPr>
        <p:blipFill>
          <a:blip r:embed="rId2" cstate="print"/>
          <a:srcRect/>
          <a:stretch>
            <a:fillRect/>
          </a:stretch>
        </p:blipFill>
        <p:spPr bwMode="auto">
          <a:xfrm>
            <a:off x="6648064" y="2077579"/>
            <a:ext cx="3481387" cy="4537075"/>
          </a:xfrm>
          <a:prstGeom prst="rect">
            <a:avLst/>
          </a:prstGeom>
          <a:noFill/>
          <a:ln w="9525">
            <a:noFill/>
            <a:miter lim="800000"/>
            <a:headEnd/>
            <a:tailEnd/>
          </a:ln>
        </p:spPr>
      </p:pic>
      <p:pic>
        <p:nvPicPr>
          <p:cNvPr id="1026" name="Picture 2" descr="Paul Rider Photography: Philadelphia Inquirer reviews Rid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566" y="1417638"/>
            <a:ext cx="4824536" cy="48245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40566" y="6242174"/>
            <a:ext cx="2119130" cy="369332"/>
          </a:xfrm>
          <a:prstGeom prst="rect">
            <a:avLst/>
          </a:prstGeom>
          <a:noFill/>
        </p:spPr>
        <p:txBody>
          <a:bodyPr wrap="square" rtlCol="0">
            <a:spAutoFit/>
          </a:bodyPr>
          <a:lstStyle/>
          <a:p>
            <a:r>
              <a:rPr lang="en-GB" dirty="0"/>
              <a:t>Paul Rider</a:t>
            </a:r>
          </a:p>
        </p:txBody>
      </p:sp>
    </p:spTree>
    <p:extLst>
      <p:ext uri="{BB962C8B-B14F-4D97-AF65-F5344CB8AC3E}">
        <p14:creationId xmlns:p14="http://schemas.microsoft.com/office/powerpoint/2010/main" val="16408666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TotalTime>
  <Words>1306</Words>
  <Application>Microsoft Office PowerPoint</Application>
  <PresentationFormat>Widescreen</PresentationFormat>
  <Paragraphs>129</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vt:lpstr>
      <vt:lpstr>Impact</vt:lpstr>
      <vt:lpstr>Libre Franklin</vt:lpstr>
      <vt:lpstr>ReithSans</vt:lpstr>
      <vt:lpstr>Default Design</vt:lpstr>
      <vt:lpstr>Starting your GCSE Project!</vt:lpstr>
      <vt:lpstr>PowerPoint Presentation</vt:lpstr>
      <vt:lpstr>Art elements </vt:lpstr>
      <vt:lpstr>PowerPoint Presentation</vt:lpstr>
      <vt:lpstr>PowerPoint Presentation</vt:lpstr>
      <vt:lpstr>PowerPoint Presentation</vt:lpstr>
      <vt:lpstr>Line </vt:lpstr>
      <vt:lpstr>Geometric lines </vt:lpstr>
      <vt:lpstr>Organic/curved lines </vt:lpstr>
      <vt:lpstr>PowerPoint Presentation</vt:lpstr>
      <vt:lpstr>PowerPoint Presentation</vt:lpstr>
      <vt:lpstr>PowerPoint Presentation</vt:lpstr>
      <vt:lpstr>Colour </vt:lpstr>
      <vt:lpstr>PowerPoint Presentation</vt:lpstr>
      <vt:lpstr>PowerPoint Presentation</vt:lpstr>
      <vt:lpstr>PowerPoint Presentation</vt:lpstr>
      <vt:lpstr>PowerPoint Presentation</vt:lpstr>
      <vt:lpstr>Shape </vt:lpstr>
      <vt:lpstr>PowerPoint Presentation</vt:lpstr>
      <vt:lpstr>PowerPoint Presentation</vt:lpstr>
      <vt:lpstr>PowerPoint Presentation</vt:lpstr>
      <vt:lpstr>Space </vt:lpstr>
      <vt:lpstr>PowerPoint Presentation</vt:lpstr>
      <vt:lpstr>PowerPoint Presentation</vt:lpstr>
      <vt:lpstr>Texture </vt:lpstr>
      <vt:lpstr>PowerPoint Presentation</vt:lpstr>
      <vt:lpstr>PowerPoint Presentation</vt:lpstr>
      <vt:lpstr>PowerPoint Presentation</vt:lpstr>
      <vt:lpstr>PowerPoint Presentation</vt:lpstr>
      <vt:lpstr>Tone </vt:lpstr>
      <vt:lpstr>PowerPoint Presentation</vt:lpstr>
      <vt:lpstr>Form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Home Office</dc:creator>
  <cp:lastModifiedBy>Toni-Louise</cp:lastModifiedBy>
  <cp:revision>102</cp:revision>
  <dcterms:created xsi:type="dcterms:W3CDTF">2010-09-10T08:37:32Z</dcterms:created>
  <dcterms:modified xsi:type="dcterms:W3CDTF">2020-04-27T14:26:14Z</dcterms:modified>
</cp:coreProperties>
</file>