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&amp;ehk=pLdZJN7kWuE1WS8ZKcuxnw&amp;r=0&amp;pid=OfficeInsert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0" r:id="rId3"/>
    <p:sldId id="294" r:id="rId4"/>
    <p:sldId id="282" r:id="rId5"/>
    <p:sldId id="295" r:id="rId6"/>
    <p:sldId id="281" r:id="rId7"/>
    <p:sldId id="283" r:id="rId8"/>
    <p:sldId id="284" r:id="rId9"/>
    <p:sldId id="285" r:id="rId10"/>
    <p:sldId id="286" r:id="rId11"/>
    <p:sldId id="287" r:id="rId12"/>
    <p:sldId id="289" r:id="rId13"/>
    <p:sldId id="296" r:id="rId14"/>
    <p:sldId id="293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1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E4581-4159-8319-7FE8-951EFE2C1BD5}" v="86" dt="2021-02-22T11:08:15.243"/>
    <p1510:client id="{B25BE178-2AEB-0115-9AB2-09BC75E6E0FC}" v="1132" dt="2021-02-22T11:29:05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8" y="-6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64DC6-0EE6-4ACF-87C5-53C3F0383CB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F7CD91E0-52EE-44E3-BC0D-E335BED738F9}">
      <dgm:prSet phldrT="[Text]"/>
      <dgm:spPr/>
      <dgm:t>
        <a:bodyPr/>
        <a:lstStyle/>
        <a:p>
          <a:r>
            <a:rPr lang="en-US" dirty="0"/>
            <a:t>A</a:t>
          </a:r>
        </a:p>
      </dgm:t>
    </dgm:pt>
    <dgm:pt modelId="{DF013D05-E0A2-44ED-834C-BC9AABF55FE5}" type="parTrans" cxnId="{42263691-70DF-49E8-B721-135044D0B3EF}">
      <dgm:prSet/>
      <dgm:spPr/>
      <dgm:t>
        <a:bodyPr/>
        <a:lstStyle/>
        <a:p>
          <a:endParaRPr lang="en-US"/>
        </a:p>
      </dgm:t>
    </dgm:pt>
    <dgm:pt modelId="{9A76BCE4-566D-4309-9847-F14EE907890D}" type="sibTrans" cxnId="{42263691-70DF-49E8-B721-135044D0B3EF}">
      <dgm:prSet/>
      <dgm:spPr/>
      <dgm:t>
        <a:bodyPr/>
        <a:lstStyle/>
        <a:p>
          <a:endParaRPr lang="en-US" dirty="0"/>
        </a:p>
      </dgm:t>
    </dgm:pt>
    <dgm:pt modelId="{5A88100D-3EEF-432C-9E4A-F9636781C044}">
      <dgm:prSet phldrT="[Text]"/>
      <dgm:spPr/>
      <dgm:t>
        <a:bodyPr/>
        <a:lstStyle/>
        <a:p>
          <a:r>
            <a:rPr lang="en-US" dirty="0"/>
            <a:t>B</a:t>
          </a:r>
        </a:p>
      </dgm:t>
    </dgm:pt>
    <dgm:pt modelId="{10CA972C-81C6-44F1-A8A9-FBFE35B23991}" type="parTrans" cxnId="{9AAE330F-8062-442C-BC13-282ED98B44E7}">
      <dgm:prSet/>
      <dgm:spPr/>
      <dgm:t>
        <a:bodyPr/>
        <a:lstStyle/>
        <a:p>
          <a:endParaRPr lang="en-US"/>
        </a:p>
      </dgm:t>
    </dgm:pt>
    <dgm:pt modelId="{194763A1-6396-4841-83E8-D27B69A22868}" type="sibTrans" cxnId="{9AAE330F-8062-442C-BC13-282ED98B44E7}">
      <dgm:prSet/>
      <dgm:spPr/>
      <dgm:t>
        <a:bodyPr/>
        <a:lstStyle/>
        <a:p>
          <a:endParaRPr lang="en-US" dirty="0"/>
        </a:p>
      </dgm:t>
    </dgm:pt>
    <dgm:pt modelId="{D59E4AED-ACCD-490B-861B-59F63454FFB3}">
      <dgm:prSet phldrT="[Text]"/>
      <dgm:spPr/>
      <dgm:t>
        <a:bodyPr/>
        <a:lstStyle/>
        <a:p>
          <a:r>
            <a:rPr lang="en-US" dirty="0"/>
            <a:t>C</a:t>
          </a:r>
        </a:p>
      </dgm:t>
    </dgm:pt>
    <dgm:pt modelId="{5F655ED0-9AF7-4A22-8B9A-46E3AAB07EE2}" type="parTrans" cxnId="{FF16FA0A-00C5-4A0A-856A-0AACC1807157}">
      <dgm:prSet/>
      <dgm:spPr/>
      <dgm:t>
        <a:bodyPr/>
        <a:lstStyle/>
        <a:p>
          <a:endParaRPr lang="en-US"/>
        </a:p>
      </dgm:t>
    </dgm:pt>
    <dgm:pt modelId="{2CE854FB-E855-4A40-B962-1247882B664D}" type="sibTrans" cxnId="{FF16FA0A-00C5-4A0A-856A-0AACC1807157}">
      <dgm:prSet/>
      <dgm:spPr/>
      <dgm:t>
        <a:bodyPr/>
        <a:lstStyle/>
        <a:p>
          <a:endParaRPr lang="en-US"/>
        </a:p>
      </dgm:t>
    </dgm:pt>
    <dgm:pt modelId="{42D3F849-1684-47B3-AA6B-B5B3DB65F890}" type="pres">
      <dgm:prSet presAssocID="{58864DC6-0EE6-4ACF-87C5-53C3F0383CB6}" presName="Name0" presStyleCnt="0">
        <dgm:presLayoutVars>
          <dgm:dir/>
          <dgm:resizeHandles val="exact"/>
        </dgm:presLayoutVars>
      </dgm:prSet>
      <dgm:spPr/>
    </dgm:pt>
    <dgm:pt modelId="{9344189E-5B3E-45C1-8DB1-900168C7FC9A}" type="pres">
      <dgm:prSet presAssocID="{F7CD91E0-52EE-44E3-BC0D-E335BED738F9}" presName="node" presStyleLbl="node1" presStyleIdx="0" presStyleCnt="3">
        <dgm:presLayoutVars>
          <dgm:bulletEnabled val="1"/>
        </dgm:presLayoutVars>
      </dgm:prSet>
      <dgm:spPr/>
    </dgm:pt>
    <dgm:pt modelId="{56E9ECB1-C852-4676-A042-3DA340693A2C}" type="pres">
      <dgm:prSet presAssocID="{9A76BCE4-566D-4309-9847-F14EE907890D}" presName="sibTrans" presStyleLbl="sibTrans2D1" presStyleIdx="0" presStyleCnt="2"/>
      <dgm:spPr/>
    </dgm:pt>
    <dgm:pt modelId="{B3EA5DF2-5F11-48C3-9BAE-01E8BB23AE42}" type="pres">
      <dgm:prSet presAssocID="{9A76BCE4-566D-4309-9847-F14EE907890D}" presName="connectorText" presStyleLbl="sibTrans2D1" presStyleIdx="0" presStyleCnt="2"/>
      <dgm:spPr/>
    </dgm:pt>
    <dgm:pt modelId="{BBB4219F-DC3F-4A49-9DB7-CA1535E297CA}" type="pres">
      <dgm:prSet presAssocID="{5A88100D-3EEF-432C-9E4A-F9636781C044}" presName="node" presStyleLbl="node1" presStyleIdx="1" presStyleCnt="3">
        <dgm:presLayoutVars>
          <dgm:bulletEnabled val="1"/>
        </dgm:presLayoutVars>
      </dgm:prSet>
      <dgm:spPr/>
    </dgm:pt>
    <dgm:pt modelId="{90778FD6-4B5B-4D9E-8715-7259B1219469}" type="pres">
      <dgm:prSet presAssocID="{194763A1-6396-4841-83E8-D27B69A22868}" presName="sibTrans" presStyleLbl="sibTrans2D1" presStyleIdx="1" presStyleCnt="2"/>
      <dgm:spPr/>
    </dgm:pt>
    <dgm:pt modelId="{D107DAF0-8E49-42C5-A845-E3C951D613F3}" type="pres">
      <dgm:prSet presAssocID="{194763A1-6396-4841-83E8-D27B69A22868}" presName="connectorText" presStyleLbl="sibTrans2D1" presStyleIdx="1" presStyleCnt="2"/>
      <dgm:spPr/>
    </dgm:pt>
    <dgm:pt modelId="{2580BF12-CC83-402C-8F0C-96296D064753}" type="pres">
      <dgm:prSet presAssocID="{D59E4AED-ACCD-490B-861B-59F63454FFB3}" presName="node" presStyleLbl="node1" presStyleIdx="2" presStyleCnt="3">
        <dgm:presLayoutVars>
          <dgm:bulletEnabled val="1"/>
        </dgm:presLayoutVars>
      </dgm:prSet>
      <dgm:spPr/>
    </dgm:pt>
  </dgm:ptLst>
  <dgm:cxnLst>
    <dgm:cxn modelId="{FF16FA0A-00C5-4A0A-856A-0AACC1807157}" srcId="{58864DC6-0EE6-4ACF-87C5-53C3F0383CB6}" destId="{D59E4AED-ACCD-490B-861B-59F63454FFB3}" srcOrd="2" destOrd="0" parTransId="{5F655ED0-9AF7-4A22-8B9A-46E3AAB07EE2}" sibTransId="{2CE854FB-E855-4A40-B962-1247882B664D}"/>
    <dgm:cxn modelId="{9AAE330F-8062-442C-BC13-282ED98B44E7}" srcId="{58864DC6-0EE6-4ACF-87C5-53C3F0383CB6}" destId="{5A88100D-3EEF-432C-9E4A-F9636781C044}" srcOrd="1" destOrd="0" parTransId="{10CA972C-81C6-44F1-A8A9-FBFE35B23991}" sibTransId="{194763A1-6396-4841-83E8-D27B69A22868}"/>
    <dgm:cxn modelId="{1F8A6621-EE78-4D27-B7F4-242A6E8AD98A}" type="presOf" srcId="{194763A1-6396-4841-83E8-D27B69A22868}" destId="{90778FD6-4B5B-4D9E-8715-7259B1219469}" srcOrd="0" destOrd="0" presId="urn:microsoft.com/office/officeart/2005/8/layout/process1"/>
    <dgm:cxn modelId="{9FABFD3F-B630-47B8-BDB5-C44253CF0D1A}" type="presOf" srcId="{194763A1-6396-4841-83E8-D27B69A22868}" destId="{D107DAF0-8E49-42C5-A845-E3C951D613F3}" srcOrd="1" destOrd="0" presId="urn:microsoft.com/office/officeart/2005/8/layout/process1"/>
    <dgm:cxn modelId="{8BF9386B-676E-4714-90E5-54833768D286}" type="presOf" srcId="{D59E4AED-ACCD-490B-861B-59F63454FFB3}" destId="{2580BF12-CC83-402C-8F0C-96296D064753}" srcOrd="0" destOrd="0" presId="urn:microsoft.com/office/officeart/2005/8/layout/process1"/>
    <dgm:cxn modelId="{FCFDBE6C-E445-4036-8164-144B6AE3867E}" type="presOf" srcId="{9A76BCE4-566D-4309-9847-F14EE907890D}" destId="{56E9ECB1-C852-4676-A042-3DA340693A2C}" srcOrd="0" destOrd="0" presId="urn:microsoft.com/office/officeart/2005/8/layout/process1"/>
    <dgm:cxn modelId="{42263691-70DF-49E8-B721-135044D0B3EF}" srcId="{58864DC6-0EE6-4ACF-87C5-53C3F0383CB6}" destId="{F7CD91E0-52EE-44E3-BC0D-E335BED738F9}" srcOrd="0" destOrd="0" parTransId="{DF013D05-E0A2-44ED-834C-BC9AABF55FE5}" sibTransId="{9A76BCE4-566D-4309-9847-F14EE907890D}"/>
    <dgm:cxn modelId="{3290BE94-3D70-44B2-876F-2828EEC00D95}" type="presOf" srcId="{5A88100D-3EEF-432C-9E4A-F9636781C044}" destId="{BBB4219F-DC3F-4A49-9DB7-CA1535E297CA}" srcOrd="0" destOrd="0" presId="urn:microsoft.com/office/officeart/2005/8/layout/process1"/>
    <dgm:cxn modelId="{D4AE639E-612E-466F-BB97-7F1DC3786A04}" type="presOf" srcId="{F7CD91E0-52EE-44E3-BC0D-E335BED738F9}" destId="{9344189E-5B3E-45C1-8DB1-900168C7FC9A}" srcOrd="0" destOrd="0" presId="urn:microsoft.com/office/officeart/2005/8/layout/process1"/>
    <dgm:cxn modelId="{EBECB5C2-785E-4AE1-B1F5-95EFB50865D7}" type="presOf" srcId="{9A76BCE4-566D-4309-9847-F14EE907890D}" destId="{B3EA5DF2-5F11-48C3-9BAE-01E8BB23AE42}" srcOrd="1" destOrd="0" presId="urn:microsoft.com/office/officeart/2005/8/layout/process1"/>
    <dgm:cxn modelId="{A8DF12D9-6B1B-4075-97A3-0AC460175BB9}" type="presOf" srcId="{58864DC6-0EE6-4ACF-87C5-53C3F0383CB6}" destId="{42D3F849-1684-47B3-AA6B-B5B3DB65F890}" srcOrd="0" destOrd="0" presId="urn:microsoft.com/office/officeart/2005/8/layout/process1"/>
    <dgm:cxn modelId="{486D5F40-0BDC-4647-A4BE-96834FA5BBF7}" type="presParOf" srcId="{42D3F849-1684-47B3-AA6B-B5B3DB65F890}" destId="{9344189E-5B3E-45C1-8DB1-900168C7FC9A}" srcOrd="0" destOrd="0" presId="urn:microsoft.com/office/officeart/2005/8/layout/process1"/>
    <dgm:cxn modelId="{06AB944C-E540-4F4B-8AB8-F2A6EEB82FC3}" type="presParOf" srcId="{42D3F849-1684-47B3-AA6B-B5B3DB65F890}" destId="{56E9ECB1-C852-4676-A042-3DA340693A2C}" srcOrd="1" destOrd="0" presId="urn:microsoft.com/office/officeart/2005/8/layout/process1"/>
    <dgm:cxn modelId="{904BD494-8B64-460A-AC74-8D83DC3E7DF2}" type="presParOf" srcId="{56E9ECB1-C852-4676-A042-3DA340693A2C}" destId="{B3EA5DF2-5F11-48C3-9BAE-01E8BB23AE42}" srcOrd="0" destOrd="0" presId="urn:microsoft.com/office/officeart/2005/8/layout/process1"/>
    <dgm:cxn modelId="{0AE95AD8-FADB-4AE3-9FA8-33040E04B419}" type="presParOf" srcId="{42D3F849-1684-47B3-AA6B-B5B3DB65F890}" destId="{BBB4219F-DC3F-4A49-9DB7-CA1535E297CA}" srcOrd="2" destOrd="0" presId="urn:microsoft.com/office/officeart/2005/8/layout/process1"/>
    <dgm:cxn modelId="{98471026-60C9-4E50-B2CF-01772FD44DB6}" type="presParOf" srcId="{42D3F849-1684-47B3-AA6B-B5B3DB65F890}" destId="{90778FD6-4B5B-4D9E-8715-7259B1219469}" srcOrd="3" destOrd="0" presId="urn:microsoft.com/office/officeart/2005/8/layout/process1"/>
    <dgm:cxn modelId="{DCD0EEDD-5560-4D4C-91B0-F8C9CE30BB1E}" type="presParOf" srcId="{90778FD6-4B5B-4D9E-8715-7259B1219469}" destId="{D107DAF0-8E49-42C5-A845-E3C951D613F3}" srcOrd="0" destOrd="0" presId="urn:microsoft.com/office/officeart/2005/8/layout/process1"/>
    <dgm:cxn modelId="{B8C095FC-70C1-403D-B649-67ED28F20188}" type="presParOf" srcId="{42D3F849-1684-47B3-AA6B-B5B3DB65F890}" destId="{2580BF12-CC83-402C-8F0C-96296D06475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4189E-5B3E-45C1-8DB1-900168C7FC9A}">
      <dsp:nvSpPr>
        <dsp:cNvPr id="0" name=""/>
        <dsp:cNvSpPr/>
      </dsp:nvSpPr>
      <dsp:spPr>
        <a:xfrm>
          <a:off x="7143" y="471222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A</a:t>
          </a:r>
        </a:p>
      </dsp:txBody>
      <dsp:txXfrm>
        <a:off x="44665" y="508744"/>
        <a:ext cx="2060143" cy="1206068"/>
      </dsp:txXfrm>
    </dsp:sp>
    <dsp:sp modelId="{56E9ECB1-C852-4676-A042-3DA340693A2C}">
      <dsp:nvSpPr>
        <dsp:cNvPr id="0" name=""/>
        <dsp:cNvSpPr/>
      </dsp:nvSpPr>
      <dsp:spPr>
        <a:xfrm>
          <a:off x="2355850" y="847015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2355850" y="952920"/>
        <a:ext cx="316861" cy="317716"/>
      </dsp:txXfrm>
    </dsp:sp>
    <dsp:sp modelId="{BBB4219F-DC3F-4A49-9DB7-CA1535E297CA}">
      <dsp:nvSpPr>
        <dsp:cNvPr id="0" name=""/>
        <dsp:cNvSpPr/>
      </dsp:nvSpPr>
      <dsp:spPr>
        <a:xfrm>
          <a:off x="2996406" y="471222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B</a:t>
          </a:r>
        </a:p>
      </dsp:txBody>
      <dsp:txXfrm>
        <a:off x="3033928" y="508744"/>
        <a:ext cx="2060143" cy="1206068"/>
      </dsp:txXfrm>
    </dsp:sp>
    <dsp:sp modelId="{90778FD6-4B5B-4D9E-8715-7259B1219469}">
      <dsp:nvSpPr>
        <dsp:cNvPr id="0" name=""/>
        <dsp:cNvSpPr/>
      </dsp:nvSpPr>
      <dsp:spPr>
        <a:xfrm>
          <a:off x="5345112" y="847015"/>
          <a:ext cx="452659" cy="5295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5345112" y="952920"/>
        <a:ext cx="316861" cy="317716"/>
      </dsp:txXfrm>
    </dsp:sp>
    <dsp:sp modelId="{2580BF12-CC83-402C-8F0C-96296D064753}">
      <dsp:nvSpPr>
        <dsp:cNvPr id="0" name=""/>
        <dsp:cNvSpPr/>
      </dsp:nvSpPr>
      <dsp:spPr>
        <a:xfrm>
          <a:off x="5985668" y="471222"/>
          <a:ext cx="2135187" cy="12811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C</a:t>
          </a:r>
        </a:p>
      </dsp:txBody>
      <dsp:txXfrm>
        <a:off x="6023190" y="508744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F58A0-AF3D-45D8-A0BF-128E81F842AE}" type="datetimeFigureOut">
              <a:rPr lang="en-GB" smtClean="0"/>
              <a:t>22/02/2021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A3500-F067-450B-96F9-15F853D688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657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98B882B-066C-4D1B-B55B-062F7E1D4D48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1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8B12C-C6CB-41E4-BF66-8DAE4B7EA2DB}" type="datetime1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14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37EDE-812A-4BEF-BB06-8FB0A4C9E59B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4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A211B-ECB0-48CB-B212-BC1B8EBAFD75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990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295-BB8E-402C-9538-D68DDC3E77A5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25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3060-E552-407E-BD2E-1AAE530F3FAD}" type="datetime1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7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471D9-B6FC-4990-9725-18428D6B35D6}" type="datetime1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54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2D3F698-0B53-4D87-BCEA-9F2CF89540DA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876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B951B7E-A723-41E8-8287-728045CD0EBB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94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357438"/>
            <a:ext cx="10035785" cy="36623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757D-A9D8-4CD7-9BBD-D987CDE6FBDA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fld id="{27331CF5-2BA3-4518-B74E-B04D988CA69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29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75D1-4BBD-4A9F-B567-14A257F553C9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83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CD567-1900-4185-90E3-27AD89540936}" type="datetime1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54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A14A-FDD2-49DA-B7E5-EB451E98CF8E}" type="datetime1">
              <a:rPr lang="en-GB" smtClean="0"/>
              <a:t>22/02/2021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17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8112-828E-4320-9D84-2AA931E96439}" type="datetime1">
              <a:rPr lang="en-GB" smtClean="0"/>
              <a:t>22/02/2021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4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AE8D-89CD-4333-BBBC-BE2759B4FDAA}" type="datetime1">
              <a:rPr lang="en-GB" smtClean="0"/>
              <a:t>22/02/2021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A899-71AB-48C4-8A94-EDBB0B43BFB0}" type="datetime1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7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23D63-5615-43BE-B73D-40931A30525E}" type="datetime1">
              <a:rPr lang="en-GB" smtClean="0"/>
              <a:t>22/02/2021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71A7A853-397C-41DC-AD8F-94356F105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3" y="2603500"/>
            <a:ext cx="1003578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EAF0CE8-8ADB-479D-B5B3-2063EAAF4173}" type="datetime1">
              <a:rPr lang="en-GB" smtClean="0"/>
              <a:t>22/02/2021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05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Assessment_and_Qualifications_Alliance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utorialspoint.com/python_data_structure/python_searching_algorithms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4ICeNagrNs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&amp;ehk=pLdZJN7kWuE1WS8ZKcuxnw&amp;r=0&amp;pid=OfficeInsert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46000">
              <a:schemeClr val="accent2">
                <a:lumMod val="95000"/>
                <a:lumOff val="5000"/>
              </a:schemeClr>
            </a:gs>
            <a:gs pos="100000">
              <a:schemeClr val="accent2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GCSE Computer Science (9-1)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Fundamentals of Algorithms</a:t>
            </a:r>
          </a:p>
          <a:p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A853-397C-41DC-AD8F-94356F1052C2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gray">
          <a:xfrm>
            <a:off x="1154955" y="526524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>
                <a:latin typeface="Calibri"/>
                <a:cs typeface="Calibri"/>
              </a:rPr>
              <a:t>Lesson 5: Searching algorithms</a:t>
            </a:r>
          </a:p>
        </p:txBody>
      </p:sp>
      <p:pic>
        <p:nvPicPr>
          <p:cNvPr id="6" name="Graphic 6" descr="Magnifying glass with solid fill">
            <a:extLst>
              <a:ext uri="{FF2B5EF4-FFF2-40B4-BE49-F238E27FC236}">
                <a16:creationId xmlns:a16="http://schemas.microsoft.com/office/drawing/2014/main" id="{67256E51-D4FA-42E4-B5C6-556A691B5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2068" y="1336288"/>
            <a:ext cx="2103863" cy="210386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7BC55E4-6725-4386-A166-1A8D34D6B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971960" y="774893"/>
            <a:ext cx="2381250" cy="847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BA5FE4-516E-4BD9-9086-8B59E066A81D}"/>
              </a:ext>
            </a:extLst>
          </p:cNvPr>
          <p:cNvSpPr txBox="1"/>
          <p:nvPr/>
        </p:nvSpPr>
        <p:spPr>
          <a:xfrm>
            <a:off x="7971960" y="1622619"/>
            <a:ext cx="238125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49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mberline 0-1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6481" y="3759236"/>
            <a:ext cx="6158802" cy="6074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  <a:latin typeface="Calibri"/>
                <a:cs typeface="Calibri"/>
              </a:rPr>
              <a:t>BINARY - Half-n-half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171" y="2462944"/>
            <a:ext cx="5673518" cy="3807502"/>
          </a:xfrm>
        </p:spPr>
        <p:txBody>
          <a:bodyPr anchor="ctr">
            <a:normAutofit fontScale="92500" lnSpcReduction="20000"/>
          </a:bodyPr>
          <a:lstStyle/>
          <a:p>
            <a:r>
              <a:rPr lang="en-GB" dirty="0"/>
              <a:t>If you were looking for the number 38, whereabouts on the number line would you begin looking?</a:t>
            </a:r>
          </a:p>
          <a:p>
            <a:r>
              <a:rPr lang="en-GB" dirty="0"/>
              <a:t>Normally, one would start by looking in the first half, as 38 is clearly not a number above 50</a:t>
            </a:r>
          </a:p>
          <a:p>
            <a:r>
              <a:rPr lang="en-GB" dirty="0"/>
              <a:t>Therefore, 50 and all numbers above it are discarded from our search</a:t>
            </a:r>
          </a:p>
          <a:p>
            <a:r>
              <a:rPr lang="en-GB" dirty="0"/>
              <a:t>This principle applies to the </a:t>
            </a:r>
            <a:r>
              <a:rPr lang="en-GB" b="1" dirty="0"/>
              <a:t>binary search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fld id="{27331CF5-2BA3-4518-B74E-B04D988CA69C}" type="slidenum">
              <a:rPr lang="en-GB">
                <a:solidFill>
                  <a:srgbClr val="FFFFFF"/>
                </a:solidFill>
              </a:rPr>
              <a:pPr/>
              <a:t>10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79502" y="3627620"/>
            <a:ext cx="3505801" cy="1948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1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Binary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linear search is slow as each item is sequentially checked – however, the binary search algorithm is quicker</a:t>
            </a:r>
          </a:p>
          <a:p>
            <a:r>
              <a:rPr lang="en-GB" dirty="0"/>
              <a:t>The name is derived from the technique of half and half searching</a:t>
            </a:r>
          </a:p>
          <a:p>
            <a:r>
              <a:rPr lang="en-GB" dirty="0"/>
              <a:t>The items of data are repeatedly split in half, until the item in question has been found</a:t>
            </a:r>
          </a:p>
          <a:p>
            <a:r>
              <a:rPr lang="en-GB" dirty="0"/>
              <a:t>This means that only half the data is ever searched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15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BINARY - Algorithm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 binary search starts by looking at the midpoint of a data set</a:t>
            </a:r>
          </a:p>
          <a:p>
            <a:r>
              <a:rPr lang="en-GB" dirty="0"/>
              <a:t>The algorithm then calculates if the sought item is higher or lower than the midpoint…</a:t>
            </a:r>
          </a:p>
          <a:p>
            <a:r>
              <a:rPr lang="en-GB" dirty="0"/>
              <a:t>If it is greater than the midpoint, the search moves to the second half of the dataset by moving the lower-boundary pointer to one above the midpoint</a:t>
            </a:r>
          </a:p>
          <a:p>
            <a:r>
              <a:rPr lang="en-GB" dirty="0"/>
              <a:t>If it is less than the midpoint, the search moves to the first half of the dataset by moving the upper-boundary pointer to one below the midpoint</a:t>
            </a:r>
          </a:p>
          <a:p>
            <a:r>
              <a:rPr lang="en-GB" dirty="0"/>
              <a:t>This process repeats, each time looking at the midpoint</a:t>
            </a:r>
          </a:p>
          <a:p>
            <a:r>
              <a:rPr lang="en-GB" dirty="0"/>
              <a:t>An item is found once it becomes the midpoint of a list</a:t>
            </a:r>
          </a:p>
          <a:p>
            <a:r>
              <a:rPr lang="en-GB" dirty="0"/>
              <a:t>Items not in the list will cause the lower boundary to become greater than the upper boundary</a:t>
            </a:r>
          </a:p>
        </p:txBody>
      </p:sp>
    </p:spTree>
    <p:extLst>
      <p:ext uri="{BB962C8B-B14F-4D97-AF65-F5344CB8AC3E}">
        <p14:creationId xmlns:p14="http://schemas.microsoft.com/office/powerpoint/2010/main" val="17547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C2671-728E-468A-A5FB-5CA8BB71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Calibri"/>
                <a:cs typeface="Calibri"/>
              </a:rPr>
              <a:t>TASK - Worksheet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8623-CBEA-4731-BF74-864B890D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7438"/>
            <a:ext cx="7898468" cy="366236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>
                <a:latin typeface="Calibri"/>
                <a:cs typeface="Calibri"/>
              </a:rPr>
              <a:t>Complete Task 1</a:t>
            </a:r>
            <a:r>
              <a:rPr lang="en-US" dirty="0">
                <a:latin typeface="Calibri"/>
                <a:cs typeface="Calibri"/>
              </a:rPr>
              <a:t> (explanation for each term). The answers are within this presentation. Use Abstraction to focus on the key details.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latin typeface="Calibri"/>
                <a:cs typeface="Calibri"/>
              </a:rPr>
              <a:t>Complete Task 2</a:t>
            </a:r>
            <a:r>
              <a:rPr lang="en-US" dirty="0">
                <a:latin typeface="Calibri"/>
                <a:cs typeface="Calibri"/>
              </a:rPr>
              <a:t> – Use Repl.it/Python IDLE to create a program which meets the user requirements. Use this link for assistance -&gt; </a:t>
            </a:r>
            <a:r>
              <a:rPr lang="en-US" dirty="0">
                <a:latin typeface="Calibri"/>
                <a:cs typeface="Calibri"/>
                <a:hlinkClick r:id="rId2"/>
              </a:rPr>
              <a:t>Python - Searching Algorithms - Tutorialspoint</a:t>
            </a:r>
          </a:p>
          <a:p>
            <a:r>
              <a:rPr lang="en-US" dirty="0">
                <a:latin typeface="Calibri"/>
                <a:cs typeface="Calibri"/>
              </a:rPr>
              <a:t>Provide a screenshot of your program and the output window to display it works.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241A8-9E3C-459F-AC47-DFF50B55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A32FA0-F1D8-4D82-9599-BB7E35C67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254" y="3961126"/>
            <a:ext cx="2743200" cy="27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3767242" cy="706964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  <a:latin typeface="Calibri"/>
                <a:cs typeface="Calibri"/>
              </a:rPr>
              <a:t>Challenge - </a:t>
            </a:r>
            <a:br>
              <a:rPr lang="en-GB" dirty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GB" dirty="0">
                <a:latin typeface="Calibri"/>
                <a:cs typeface="Calibri"/>
              </a:rPr>
              <a:t>Pseudocode for Binary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03EE36-38DB-46BA-A20B-58EBEE66561E}"/>
              </a:ext>
            </a:extLst>
          </p:cNvPr>
          <p:cNvSpPr txBox="1"/>
          <p:nvPr/>
        </p:nvSpPr>
        <p:spPr>
          <a:xfrm>
            <a:off x="5179139" y="361507"/>
            <a:ext cx="6313714" cy="618630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Consolas" pitchFamily="49" charset="0"/>
                <a:cs typeface="Consolas" pitchFamily="49" charset="0"/>
              </a:rPr>
              <a:t>found </a:t>
            </a:r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 False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</a:rPr>
              <a:t>LB </a:t>
            </a:r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 0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UB  </a:t>
            </a:r>
            <a:r>
              <a:rPr lang="en-GB" dirty="0" err="1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len</a:t>
            </a:r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(dataset)-1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item  USERINPUT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WHILE found = False AND LB&lt;=UB</a:t>
            </a:r>
          </a:p>
          <a:p>
            <a:pPr lvl="1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midpoint  (LB + UB) DIV 2</a:t>
            </a:r>
          </a:p>
          <a:p>
            <a:pPr lvl="1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IF dataset[midpoint] = item THEN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OUTPUT “Item is in the list”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found  True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BREAK</a:t>
            </a:r>
          </a:p>
          <a:p>
            <a:pPr lvl="1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ELSE THEN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IF dataset[midpoint] &gt; item THEN</a:t>
            </a:r>
          </a:p>
          <a:p>
            <a:pPr lvl="3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UB  midpoint – 1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ELSE</a:t>
            </a:r>
          </a:p>
          <a:p>
            <a:pPr lvl="3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LB  midpoint + 1</a:t>
            </a:r>
          </a:p>
          <a:p>
            <a:pPr lvl="2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ENDIF</a:t>
            </a:r>
          </a:p>
          <a:p>
            <a:pPr lvl="1"/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ENDIF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ENDWHILE</a:t>
            </a:r>
          </a:p>
          <a:p>
            <a:endParaRPr lang="en-GB" dirty="0">
              <a:latin typeface="Consolas" pitchFamily="49" charset="0"/>
              <a:cs typeface="Consolas" pitchFamily="49" charset="0"/>
              <a:sym typeface="Wingdings" panose="05000000000000000000" pitchFamily="2" charset="2"/>
            </a:endParaRP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IF found = False THEN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	OUTPUT “Item is not in the list”</a:t>
            </a:r>
          </a:p>
          <a:p>
            <a:r>
              <a:rPr lang="en-GB" dirty="0">
                <a:latin typeface="Consolas" pitchFamily="49" charset="0"/>
                <a:cs typeface="Consolas" pitchFamily="49" charset="0"/>
                <a:sym typeface="Wingdings" panose="05000000000000000000" pitchFamily="2" charset="2"/>
              </a:rPr>
              <a:t>ENDIF</a:t>
            </a:r>
            <a:endParaRPr lang="en-GB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8703" y="2456155"/>
            <a:ext cx="4092315" cy="1528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Create an array of items called ‘dataset’ and program this algorithm!</a:t>
            </a:r>
          </a:p>
        </p:txBody>
      </p:sp>
    </p:spTree>
    <p:extLst>
      <p:ext uri="{BB962C8B-B14F-4D97-AF65-F5344CB8AC3E}">
        <p14:creationId xmlns:p14="http://schemas.microsoft.com/office/powerpoint/2010/main" val="401595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Comparing Binary and Linear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Time effectiveness</a:t>
            </a:r>
            <a:endParaRPr lang="en-GB" dirty="0"/>
          </a:p>
          <a:p>
            <a:r>
              <a:rPr lang="en-GB" dirty="0"/>
              <a:t>The binary search is more effective on larger datasets, because it only ever searches half the data</a:t>
            </a:r>
          </a:p>
          <a:p>
            <a:r>
              <a:rPr lang="en-GB" dirty="0">
                <a:latin typeface="Calibri"/>
                <a:cs typeface="Calibri"/>
              </a:rPr>
              <a:t>In addition, the worst-case scenario for a binary search is </a:t>
            </a:r>
            <a:r>
              <a:rPr lang="en-GB" b="1" dirty="0">
                <a:latin typeface="Calibri"/>
                <a:cs typeface="Calibri"/>
              </a:rPr>
              <a:t>much</a:t>
            </a:r>
            <a:r>
              <a:rPr lang="en-GB" dirty="0">
                <a:latin typeface="Calibri"/>
                <a:cs typeface="Calibri"/>
              </a:rPr>
              <a:t> smaller than that for a linear search</a:t>
            </a:r>
          </a:p>
          <a:p>
            <a:pPr marL="0" indent="0">
              <a:buNone/>
            </a:pPr>
            <a:r>
              <a:rPr lang="en-GB" b="1" dirty="0"/>
              <a:t>Methodology</a:t>
            </a:r>
          </a:p>
          <a:p>
            <a:r>
              <a:rPr lang="en-GB" dirty="0"/>
              <a:t>The binary search works on the principle of the midpoint of a dataset – it compares the item in question to this, and thus determines where the data </a:t>
            </a:r>
            <a:r>
              <a:rPr lang="en-GB" u="sng" dirty="0"/>
              <a:t>cannot</a:t>
            </a:r>
            <a:r>
              <a:rPr lang="en-GB" dirty="0"/>
              <a:t> be – the principle of </a:t>
            </a:r>
            <a:r>
              <a:rPr lang="en-GB" b="1" dirty="0"/>
              <a:t>Divide and Conquer</a:t>
            </a:r>
            <a:endParaRPr lang="en-GB" dirty="0"/>
          </a:p>
          <a:p>
            <a:r>
              <a:rPr lang="en-GB" dirty="0"/>
              <a:t>The linear search, however, works on the principle of </a:t>
            </a:r>
            <a:r>
              <a:rPr lang="en-GB" b="1" dirty="0"/>
              <a:t>Brute Force</a:t>
            </a:r>
            <a:r>
              <a:rPr lang="en-GB" dirty="0"/>
              <a:t> or </a:t>
            </a:r>
            <a:r>
              <a:rPr lang="en-GB" b="1" dirty="0"/>
              <a:t>enumeration;</a:t>
            </a:r>
            <a:r>
              <a:rPr lang="en-GB" dirty="0"/>
              <a:t> it tries all possible combinations before determining whether the item is in the dataset or not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8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alibri"/>
                <a:cs typeface="Calibri"/>
              </a:rPr>
              <a:t>Today, you will be learning SEARCHING ALGORITHMS with the prime </a:t>
            </a:r>
            <a:r>
              <a:rPr lang="en-GB">
                <a:latin typeface="Calibri"/>
                <a:cs typeface="Calibri"/>
              </a:rPr>
              <a:t>focus on LINEAR &amp; BINARY Searching.</a:t>
            </a:r>
          </a:p>
          <a:p>
            <a:pPr marL="571500" indent="-571500">
              <a:buAutoNum type="romanLcPeriod"/>
            </a:pPr>
            <a:r>
              <a:rPr lang="en-GB">
                <a:latin typeface="Calibri"/>
                <a:cs typeface="Calibri"/>
              </a:rPr>
              <a:t>Understand how the linear and binary search algorithms work</a:t>
            </a:r>
          </a:p>
          <a:p>
            <a:pPr marL="571500" indent="-571500">
              <a:buFont typeface="+mj-lt"/>
              <a:buAutoNum type="romanLcPeriod"/>
            </a:pPr>
            <a:r>
              <a:rPr lang="en-GB" dirty="0"/>
              <a:t>Compare and contrast the linear and binary search algorithms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5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9DAA-1CBC-4BFE-BC29-96E29D09E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Come back here if you forget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C90B-90A4-460B-AF24-B8425128E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Have you gone through the lesson and still don't get quite get what a Searching Algorithm is?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Calibri"/>
                <a:cs typeface="Calibri"/>
              </a:rPr>
              <a:t>Click on this video for a demonstration to help you!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4A78E-C854-4EC7-AA20-6FD3EAA9E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FB5FB6C6-3B1B-4B6B-BB8D-5382270D99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7204" y="406544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algorithms used to search?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Algorithms can be used to search through a list where items are compared</a:t>
            </a:r>
          </a:p>
          <a:p>
            <a:r>
              <a:rPr lang="en-GB" dirty="0"/>
              <a:t>If the comparison does not return a positive/True value, the item is discarded and the search moves on</a:t>
            </a:r>
          </a:p>
          <a:p>
            <a:r>
              <a:rPr lang="en-GB" dirty="0"/>
              <a:t>There are two types of search: </a:t>
            </a:r>
            <a:r>
              <a:rPr lang="en-GB" b="1" dirty="0"/>
              <a:t>binary</a:t>
            </a:r>
            <a:r>
              <a:rPr lang="en-GB" dirty="0"/>
              <a:t> and </a:t>
            </a:r>
            <a:r>
              <a:rPr lang="en-GB" b="1" dirty="0"/>
              <a:t>linear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7A853-397C-41DC-AD8F-94356F1052C2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7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59135-CFF0-4E52-95E8-FFDD547ED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chemeClr val="tx1"/>
                </a:solidFill>
                <a:latin typeface="Calibri"/>
                <a:cs typeface="Calibri"/>
              </a:rPr>
              <a:t>Searching Algorithms</a:t>
            </a:r>
            <a:endParaRPr lang="en-US" sz="3300">
              <a:solidFill>
                <a:schemeClr val="tx1"/>
              </a:solidFill>
            </a:endParaRPr>
          </a:p>
        </p:txBody>
      </p:sp>
      <p:pic>
        <p:nvPicPr>
          <p:cNvPr id="5" name="Picture 5" descr="A picture containing text, book, shelf, indoor&#10;&#10;Description automatically generated">
            <a:extLst>
              <a:ext uri="{FF2B5EF4-FFF2-40B4-BE49-F238E27FC236}">
                <a16:creationId xmlns:a16="http://schemas.microsoft.com/office/drawing/2014/main" id="{A319DA6C-8EA7-49FC-BDA6-7EBB3F07C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01" r="2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D7A3B-40FC-427F-A524-CC98B6CC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458969" cy="38989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600" dirty="0">
                <a:solidFill>
                  <a:schemeClr val="tx1"/>
                </a:solidFill>
                <a:latin typeface="Calibri"/>
                <a:cs typeface="Calibri"/>
              </a:rPr>
              <a:t>Searching algorithms are used to FIND a particular value within an indexed list.</a:t>
            </a:r>
          </a:p>
          <a:p>
            <a:r>
              <a:rPr lang="en-US" sz="2600" dirty="0">
                <a:solidFill>
                  <a:schemeClr val="tx1"/>
                </a:solidFill>
                <a:latin typeface="Calibri"/>
                <a:cs typeface="Calibri"/>
              </a:rPr>
              <a:t>Humans and computers do this differently. As a human, we can spot what we want in a list and select it. However, Computers need a set of instructions to follow to reach that value.</a:t>
            </a:r>
          </a:p>
          <a:p>
            <a:r>
              <a:rPr lang="en-US" sz="2600" dirty="0">
                <a:solidFill>
                  <a:schemeClr val="tx1"/>
                </a:solidFill>
                <a:latin typeface="Calibri"/>
                <a:cs typeface="Calibri"/>
              </a:rPr>
              <a:t>Consider the following image: If I wanted to find a particular game, I would start from the beginning and work my way along.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2C424-E4A3-4320-A145-A49497336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7331CF5-2BA3-4518-B74E-B04D988CA69C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59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1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4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6" name="Group 2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Oval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Oval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32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3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17853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35" name="Rectangle 3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j-lt"/>
                <a:cs typeface="+mj-cs"/>
              </a:rPr>
              <a:t>Deck of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Imagine you were going to search for a card within a deck</a:t>
            </a:r>
          </a:p>
          <a:p>
            <a:pPr>
              <a:buFont typeface="Wingdings 3" charset="2"/>
              <a:buChar char=""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For example: 3 of clubs</a:t>
            </a:r>
          </a:p>
          <a:p>
            <a:pPr>
              <a:buFont typeface="Wingdings 3" charset="2"/>
              <a:buChar char=""/>
            </a:pPr>
            <a:r>
              <a:rPr lang="en-US" sz="2800" dirty="0">
                <a:solidFill>
                  <a:schemeClr val="bg1"/>
                </a:solidFill>
                <a:latin typeface="+mn-lt"/>
                <a:cs typeface="+mn-cs"/>
              </a:rPr>
              <a:t>How would you go about searching?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fld id="{27331CF5-2BA3-4518-B74E-B04D988CA69C}" type="slidenum">
              <a:rPr lang="en-US" sz="2800" smtClean="0">
                <a:solidFill>
                  <a:schemeClr val="bg1"/>
                </a:solidFill>
              </a:rPr>
              <a:pPr algn="ctr" defTabSz="914400"/>
              <a:t>6</a:t>
            </a:fld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1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809" y="1249436"/>
            <a:ext cx="4359128" cy="4359128"/>
          </a:xfrm>
          <a:prstGeom prst="rect">
            <a:avLst/>
          </a:prstGeom>
        </p:spPr>
      </p:pic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Unsorted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An example of an unsorted dataset is a deck of cards</a:t>
            </a:r>
          </a:p>
          <a:p>
            <a:r>
              <a:rPr lang="en-GB" dirty="0">
                <a:solidFill>
                  <a:srgbClr val="FFFFFF"/>
                </a:solidFill>
              </a:rPr>
              <a:t>The suit and value of the next card is unknown as the dataset is randomly ordered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fld id="{27331CF5-2BA3-4518-B74E-B04D988CA69C}" type="slidenum">
              <a:rPr lang="en-GB">
                <a:solidFill>
                  <a:srgbClr val="FFFFFF"/>
                </a:solidFill>
              </a:rPr>
              <a:pPr/>
              <a:t>7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6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LINEAR - How does linear search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linear search moves sequentially through a collection of consecutive items looking for a comparison that returns a match</a:t>
            </a:r>
          </a:p>
          <a:p>
            <a:r>
              <a:rPr lang="en-GB" dirty="0"/>
              <a:t>It works by comparing the item to find with the current item</a:t>
            </a:r>
          </a:p>
          <a:p>
            <a:r>
              <a:rPr lang="en-GB" dirty="0"/>
              <a:t>The item to find is often referred to as the “key”</a:t>
            </a:r>
          </a:p>
          <a:p>
            <a:r>
              <a:rPr lang="en-GB" dirty="0"/>
              <a:t>In a linear search, the algorithm iterates through each item of the collection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1492395"/>
              </p:ext>
            </p:extLst>
          </p:nvPr>
        </p:nvGraphicFramePr>
        <p:xfrm>
          <a:off x="3575051" y="4657725"/>
          <a:ext cx="8128000" cy="2223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02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/>
                <a:cs typeface="Calibri"/>
              </a:rPr>
              <a:t>LINEAR - Pseudocode for Linear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49" y="2413416"/>
            <a:ext cx="10777928" cy="41389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Key </a:t>
            </a: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 USERINPUT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Found  FALSE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FOR Items IN Dataset</a:t>
            </a:r>
          </a:p>
          <a:p>
            <a:pPr marL="400050" lvl="1" indent="0">
              <a:buNone/>
            </a:pP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IF Item = Key THEN</a:t>
            </a:r>
          </a:p>
          <a:p>
            <a:pPr marL="800100" lvl="2" indent="0">
              <a:buNone/>
            </a:pPr>
            <a:r>
              <a:rPr lang="en-GB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OUTPUT “Item is in the dataset”</a:t>
            </a:r>
          </a:p>
          <a:p>
            <a:pPr marL="800100" lvl="2" indent="0">
              <a:buNone/>
            </a:pPr>
            <a:r>
              <a:rPr lang="en-GB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Found  TRUE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IF Found = False THEN</a:t>
            </a:r>
          </a:p>
          <a:p>
            <a:pPr marL="400050" lvl="1" indent="0">
              <a:buNone/>
            </a:pPr>
            <a:r>
              <a:rPr lang="en-GB" sz="20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OUTPUT “Item is not in the dataset”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31CF5-2BA3-4518-B74E-B04D988CA69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65495" y="2923082"/>
            <a:ext cx="4092315" cy="1528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/>
              <a:t>Create an array of items called ‘dataset’ and program this algorithm!</a:t>
            </a:r>
          </a:p>
        </p:txBody>
      </p:sp>
    </p:spTree>
    <p:extLst>
      <p:ext uri="{BB962C8B-B14F-4D97-AF65-F5344CB8AC3E}">
        <p14:creationId xmlns:p14="http://schemas.microsoft.com/office/powerpoint/2010/main" val="3953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84613A32713439B5D37A6CF4E5A3C" ma:contentTypeVersion="3" ma:contentTypeDescription="Create a new document." ma:contentTypeScope="" ma:versionID="985465df683a4ff04a68439bb1d6ac43">
  <xsd:schema xmlns:xsd="http://www.w3.org/2001/XMLSchema" xmlns:xs="http://www.w3.org/2001/XMLSchema" xmlns:p="http://schemas.microsoft.com/office/2006/metadata/properties" xmlns:ns2="1a9cf5b1-ba17-48dc-8519-20a065d5888b" targetNamespace="http://schemas.microsoft.com/office/2006/metadata/properties" ma:root="true" ma:fieldsID="f1e8b35652c936771ed6ecd1c29788e0" ns2:_="">
    <xsd:import namespace="1a9cf5b1-ba17-48dc-8519-20a065d5888b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9cf5b1-ba17-48dc-8519-20a065d5888b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1a9cf5b1-ba17-48dc-8519-20a065d5888b" xsi:nil="true"/>
  </documentManagement>
</p:properties>
</file>

<file path=customXml/itemProps1.xml><?xml version="1.0" encoding="utf-8"?>
<ds:datastoreItem xmlns:ds="http://schemas.openxmlformats.org/officeDocument/2006/customXml" ds:itemID="{26FF4BD2-5D8B-4F06-8244-4875C7869C09}"/>
</file>

<file path=customXml/itemProps2.xml><?xml version="1.0" encoding="utf-8"?>
<ds:datastoreItem xmlns:ds="http://schemas.openxmlformats.org/officeDocument/2006/customXml" ds:itemID="{614FFA2D-9F4F-4974-929F-18528C59ACA1}"/>
</file>

<file path=customXml/itemProps3.xml><?xml version="1.0" encoding="utf-8"?>
<ds:datastoreItem xmlns:ds="http://schemas.openxmlformats.org/officeDocument/2006/customXml" ds:itemID="{83AB860C-CDE4-40D2-9133-4CDD99EC5511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202</TotalTime>
  <Words>756</Words>
  <Application>Microsoft Office PowerPoint</Application>
  <PresentationFormat>Widescreen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 Boardroom</vt:lpstr>
      <vt:lpstr>GCSE Computer Science (9-1)</vt:lpstr>
      <vt:lpstr>Lesson Objectives</vt:lpstr>
      <vt:lpstr>Come back here if you forget</vt:lpstr>
      <vt:lpstr>How are algorithms used to search?</vt:lpstr>
      <vt:lpstr>Searching Algorithms</vt:lpstr>
      <vt:lpstr>Deck of cards</vt:lpstr>
      <vt:lpstr>Unsorted data</vt:lpstr>
      <vt:lpstr>LINEAR - How does linear search work?</vt:lpstr>
      <vt:lpstr>LINEAR - Pseudocode for Linear Search</vt:lpstr>
      <vt:lpstr>BINARY - Half-n-half</vt:lpstr>
      <vt:lpstr>Binary search</vt:lpstr>
      <vt:lpstr>BINARY - Algorithm</vt:lpstr>
      <vt:lpstr>TASK - Worksheet</vt:lpstr>
      <vt:lpstr>Challenge -  Pseudocode for Binary Search</vt:lpstr>
      <vt:lpstr>Comparing Binary and Linear sort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Computer Science (9-1)</dc:title>
  <dc:creator>Mr M Ledain</dc:creator>
  <cp:lastModifiedBy>Mr M Ledain</cp:lastModifiedBy>
  <cp:revision>487</cp:revision>
  <dcterms:created xsi:type="dcterms:W3CDTF">2017-03-26T13:34:09Z</dcterms:created>
  <dcterms:modified xsi:type="dcterms:W3CDTF">2021-02-22T11:29:06Z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0x01010098684613A32713439B5D37A6CF4E5A3C</vt:lpwstr>
  </property>
</Properties>
</file>