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c067164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c0671643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c0671643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c0671643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c067164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c067164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c0671643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c0671643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Google Shape;23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2240"/>
              <a:buNone/>
              <a:defRPr cap="none">
                <a:solidFill>
                  <a:srgbClr val="FF6666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9" name="Google Shape;129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Google Shape;13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7" name="Google Shape;147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6" name="Google Shape;15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4" name="Google Shape;164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5" name="Google Shape;165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FF66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FF66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FF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4" name="Google Shape;184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9" name="Google Shape;199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0" name="Google Shape;200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5" name="Google Shape;215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6" name="Google Shape;216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7" name="Google Shape;217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8" name="Google Shape;228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7" name="Google Shape;237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1000"/>
              </a:spcBef>
              <a:spcAft>
                <a:spcPts val="0"/>
              </a:spcAft>
              <a:buSzPts val="2240"/>
              <a:buChar char="►"/>
              <a:defRPr sz="2800"/>
            </a:lvl1pPr>
            <a:lvl2pPr marL="914400" lvl="1" indent="-350519" algn="l">
              <a:spcBef>
                <a:spcPts val="1000"/>
              </a:spcBef>
              <a:spcAft>
                <a:spcPts val="0"/>
              </a:spcAft>
              <a:buSzPts val="1920"/>
              <a:buChar char="►"/>
              <a:defRPr sz="2400"/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6" name="Google Shape;66;p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2" name="Google Shape;102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1" name="Google Shape;111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6666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7C4B">
                    <a:alpha val="10980"/>
                  </a:srgbClr>
                </a:gs>
                <a:gs pos="36000">
                  <a:srgbClr val="F77C4B">
                    <a:alpha val="9803"/>
                  </a:srgbClr>
                </a:gs>
                <a:gs pos="75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7C4B">
                    <a:alpha val="7843"/>
                  </a:srgbClr>
                </a:gs>
                <a:gs pos="36000">
                  <a:srgbClr val="F77C4B">
                    <a:alpha val="7843"/>
                  </a:srgbClr>
                </a:gs>
                <a:gs pos="72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66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7C4B">
                    <a:alpha val="6666"/>
                  </a:srgbClr>
                </a:gs>
                <a:gs pos="36000">
                  <a:srgbClr val="F77C4B">
                    <a:alpha val="5882"/>
                  </a:srgbClr>
                </a:gs>
                <a:gs pos="69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7C4B">
                    <a:alpha val="13725"/>
                  </a:srgbClr>
                </a:gs>
                <a:gs pos="36000">
                  <a:srgbClr val="F77C4B">
                    <a:alpha val="6666"/>
                  </a:srgbClr>
                </a:gs>
                <a:gs pos="73000">
                  <a:srgbClr val="F77C4B">
                    <a:alpha val="0"/>
                  </a:srgbClr>
                </a:gs>
                <a:gs pos="100000">
                  <a:srgbClr val="F77C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</a:pPr>
            <a:r>
              <a:rPr lang="en-GB"/>
              <a:t>GCSE Computer Science (9-1)</a:t>
            </a: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GB" sz="3600">
                <a:solidFill>
                  <a:schemeClr val="dk1"/>
                </a:solidFill>
              </a:rPr>
              <a:t>PROGRAMMING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1154955" y="520809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64"/>
              <a:buFont typeface="Noto Sans Symbols"/>
              <a:buNone/>
            </a:pPr>
            <a:r>
              <a:rPr lang="en-GB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8</a:t>
            </a:r>
            <a:r>
              <a:rPr lang="en-GB" sz="333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INPUT, OUTPUT AND FILE HANDLING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Reading and Writing to a text file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11" name="Google Shape;311;p28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b="1"/>
              <a:t>Try this out!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GB"/>
              <a:t>Write a program/algorithm that stores a USER INPUT to a variable called “score”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GB"/>
              <a:t>Then, print the value of score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312" name="Google Shape;312;p2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2116" y="4891059"/>
            <a:ext cx="8852581" cy="909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Task 1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Create your own Input/Output using formatting.</a:t>
            </a:r>
            <a:endParaRPr/>
          </a:p>
        </p:txBody>
      </p:sp>
      <p:pic>
        <p:nvPicPr>
          <p:cNvPr id="319" name="Google Shape;3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13" y="3580363"/>
            <a:ext cx="907732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Text file operations</a:t>
            </a:r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Taking our example, we might have a text file that stores the highscores of a game</a:t>
            </a:r>
            <a:endParaRPr/>
          </a:p>
        </p:txBody>
      </p:sp>
      <p:pic>
        <p:nvPicPr>
          <p:cNvPr id="326" name="Google Shape;326;p30" descr="Highscores - Notep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029" y="3562007"/>
            <a:ext cx="3153215" cy="2457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Reading from a file</a:t>
            </a:r>
            <a:endParaRPr/>
          </a:p>
        </p:txBody>
      </p:sp>
      <p:sp>
        <p:nvSpPr>
          <p:cNvPr id="332" name="Google Shape;332;p31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In programming, we can read files using a simple command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READLINE(file, n) 🡨</a:t>
            </a:r>
            <a:r>
              <a:rPr lang="en-GB"/>
              <a:t> this returns the nth line of a file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We might also want to read each line from a file, and store each line (as an array, where each line is at one index) in a variable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File 🡨 READLINES(file)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File handling operations</a:t>
            </a:r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There are three file-handling operations we can use in programming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b="1"/>
              <a:t>R</a:t>
            </a:r>
            <a:r>
              <a:rPr lang="en-GB"/>
              <a:t>		Read a file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b="1"/>
              <a:t>W		</a:t>
            </a:r>
            <a:r>
              <a:rPr lang="en-GB"/>
              <a:t>Overwrite a file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b="1"/>
              <a:t>A		</a:t>
            </a:r>
            <a:r>
              <a:rPr lang="en-GB"/>
              <a:t>Add to a file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Now try this…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Copy out and run this code in Python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344" name="Google Shape;344;p3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712" y="2371725"/>
            <a:ext cx="10278576" cy="151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Copy out and run this code in Python</a:t>
            </a:r>
            <a:endParaRPr/>
          </a:p>
        </p:txBody>
      </p:sp>
      <p:sp>
        <p:nvSpPr>
          <p:cNvPr id="350" name="Google Shape;350;p34"/>
          <p:cNvSpPr/>
          <p:nvPr/>
        </p:nvSpPr>
        <p:spPr>
          <a:xfrm>
            <a:off x="7300134" y="3311207"/>
            <a:ext cx="4757700" cy="3166500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FF7475"/>
              </a:gs>
              <a:gs pos="35000">
                <a:srgbClr val="FF9F9F"/>
              </a:gs>
              <a:gs pos="100000">
                <a:srgbClr val="FFD6D6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“w” method means that the file created/overwritten.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write function allows lines to be individually written to a file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51" name="Google Shape;3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25" y="3255450"/>
            <a:ext cx="7007300" cy="28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Now try this…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57" name="Google Shape;357;p35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What does this code do?</a:t>
            </a:r>
            <a:endParaRPr/>
          </a:p>
        </p:txBody>
      </p:sp>
      <p:pic>
        <p:nvPicPr>
          <p:cNvPr id="358" name="Google Shape;358;p3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954" y="3157514"/>
            <a:ext cx="8031837" cy="7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/>
          <p:nvPr/>
        </p:nvSpPr>
        <p:spPr>
          <a:xfrm>
            <a:off x="7749250" y="4021452"/>
            <a:ext cx="4442700" cy="2836500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FF7475"/>
              </a:gs>
              <a:gs pos="35000">
                <a:srgbClr val="FF9F9F"/>
              </a:gs>
              <a:gs pos="100000">
                <a:srgbClr val="FFD6D6"/>
              </a:gs>
            </a:gsLst>
            <a:lin ang="16200038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“r” method means that the file is opened to </a:t>
            </a:r>
            <a:r>
              <a:rPr lang="en-GB" sz="23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lang="en-GB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it.</a:t>
            </a:r>
            <a:endParaRPr sz="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then store each line of the program in a new variable, where each line is stored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60" name="Google Shape;360;p35"/>
          <p:cNvSpPr/>
          <p:nvPr/>
        </p:nvSpPr>
        <p:spPr>
          <a:xfrm>
            <a:off x="742950" y="5514975"/>
            <a:ext cx="5657700" cy="1181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the following lines to your code and run the program: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File = Newfile.readlines()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print(type(File)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 of previous program</a:t>
            </a:r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" name="Google Shape;3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28124"/>
            <a:ext cx="12192001" cy="372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Now try this!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373" name="Google Shape;373;p3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547" y="2671726"/>
            <a:ext cx="7857921" cy="8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7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3961" y="3452706"/>
            <a:ext cx="4043824" cy="26194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Penultimate Tutorial!!!</a:t>
            </a:r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Notice the colour is a little different?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This will be your second to last tutorial for this topic.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So far we have covered:</a:t>
            </a:r>
            <a:endParaRPr/>
          </a:p>
          <a:p>
            <a:pPr marL="34290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Data types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Assignment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Variables and Constants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Selection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Iteration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Arithmetic operators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Relational operators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Boolean operators</a:t>
            </a:r>
            <a:endParaRPr sz="1700"/>
          </a:p>
          <a:p>
            <a:pPr marL="342900" lvl="0" indent="-273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72"/>
              <a:buChar char="►"/>
            </a:pPr>
            <a:r>
              <a:rPr lang="en-GB" sz="1490"/>
              <a:t>Arrays</a:t>
            </a:r>
            <a:endParaRPr sz="1700"/>
          </a:p>
        </p:txBody>
      </p:sp>
      <p:sp>
        <p:nvSpPr>
          <p:cNvPr id="258" name="Google Shape;258;p20"/>
          <p:cNvSpPr/>
          <p:nvPr/>
        </p:nvSpPr>
        <p:spPr>
          <a:xfrm>
            <a:off x="6419326" y="4201400"/>
            <a:ext cx="5241900" cy="1928700"/>
          </a:xfrm>
          <a:prstGeom prst="rect">
            <a:avLst/>
          </a:prstGeom>
          <a:gradFill>
            <a:gsLst>
              <a:gs pos="0">
                <a:srgbClr val="FF7475"/>
              </a:gs>
              <a:gs pos="35000">
                <a:srgbClr val="FF9F9F"/>
              </a:gs>
              <a:gs pos="100000">
                <a:srgbClr val="FFD6D6"/>
              </a:gs>
            </a:gsLst>
            <a:lin ang="16200038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far everything covered might be rather basic to KS3/4 programmers – In Year 10/11 we are delving into the trickier stuff!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Task 2 : Pseudocode Commands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80" name="Google Shape;380;p38"/>
          <p:cNvSpPr txBox="1"/>
          <p:nvPr/>
        </p:nvSpPr>
        <p:spPr>
          <a:xfrm>
            <a:off x="906425" y="2662250"/>
            <a:ext cx="53106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You have now been practicing with your file handling operations, now try and translate the examples from Pseudocode (Unit 1 Algorithms).</a:t>
            </a:r>
            <a:endParaRPr sz="2400">
              <a:solidFill>
                <a:srgbClr val="3F3F3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>
              <a:solidFill>
                <a:srgbClr val="3F3F3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Use the link on the Task sheet for Pseudocode terms.</a:t>
            </a:r>
            <a:endParaRPr sz="2400">
              <a:solidFill>
                <a:srgbClr val="3F3F3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1" name="Google Shape;3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150" y="2403250"/>
            <a:ext cx="6076851" cy="44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File handling</a:t>
            </a:r>
            <a:endParaRPr/>
          </a:p>
        </p:txBody>
      </p:sp>
      <p:sp>
        <p:nvSpPr>
          <p:cNvPr id="387" name="Google Shape;387;p39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/>
              <a:t>By now you should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🡪"/>
            </a:pPr>
            <a:r>
              <a:rPr lang="en-GB"/>
              <a:t>Know how to read lines from a file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🡪"/>
            </a:pPr>
            <a:r>
              <a:rPr lang="en-GB"/>
              <a:t>Know how to overwrite a file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🡪"/>
            </a:pPr>
            <a:r>
              <a:rPr lang="en-GB"/>
              <a:t>Know how to add to a file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GB" sz="4000" b="1"/>
              <a:t>Consider</a:t>
            </a:r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GB" sz="3200">
                <a:solidFill>
                  <a:schemeClr val="dk1"/>
                </a:solidFill>
              </a:rPr>
              <a:t>How might we replicate/mimic this in a text file?</a:t>
            </a:r>
            <a:endParaRPr/>
          </a:p>
        </p:txBody>
      </p:sp>
      <p:pic>
        <p:nvPicPr>
          <p:cNvPr id="394" name="Google Shape;39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0510" y="1148689"/>
            <a:ext cx="4771429" cy="48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500" y="1939725"/>
            <a:ext cx="73342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Arrays of Arrays…</a:t>
            </a:r>
            <a:endParaRPr/>
          </a:p>
        </p:txBody>
      </p:sp>
      <p:sp>
        <p:nvSpPr>
          <p:cNvPr id="401" name="Google Shape;401;p41"/>
          <p:cNvSpPr txBox="1">
            <a:spLocks noGrp="1"/>
          </p:cNvSpPr>
          <p:nvPr>
            <p:ph type="body" idx="1"/>
          </p:nvPr>
        </p:nvSpPr>
        <p:spPr>
          <a:xfrm>
            <a:off x="1154954" y="2357437"/>
            <a:ext cx="10035785" cy="450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Remember: What happened when you checked the type of the variable that stored the readlines() function?</a:t>
            </a: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This means that each line in a file, stored, works like a list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b="1"/>
              <a:t>Consider:</a:t>
            </a:r>
            <a:r>
              <a:rPr lang="en-GB"/>
              <a:t> Could we further subdivide these lists?</a:t>
            </a:r>
            <a:endParaRPr b="1"/>
          </a:p>
        </p:txBody>
      </p:sp>
      <p:pic>
        <p:nvPicPr>
          <p:cNvPr id="402" name="Google Shape;402;p4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412" y="3514688"/>
            <a:ext cx="6010287" cy="785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3" name="Google Shape;403;p41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412" y="4524795"/>
            <a:ext cx="2680232" cy="932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Delimiting data</a:t>
            </a:r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body" idx="1"/>
          </p:nvPr>
        </p:nvSpPr>
        <p:spPr>
          <a:xfrm>
            <a:off x="1154955" y="2357438"/>
            <a:ext cx="6103096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In a text file, we want to replicate the idea of a table/a grid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We can do this using </a:t>
            </a:r>
            <a:r>
              <a:rPr lang="en-GB" b="1"/>
              <a:t>delimiters</a:t>
            </a:r>
            <a:r>
              <a:rPr lang="en-GB"/>
              <a:t> – these are boundary identifiers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For example – this might be a | in a text file, where the headings structure follows Name|Score</a:t>
            </a:r>
            <a:endParaRPr/>
          </a:p>
        </p:txBody>
      </p:sp>
      <p:pic>
        <p:nvPicPr>
          <p:cNvPr id="410" name="Google Shape;410;p42" descr="Highscores - Notep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240" y="2742857"/>
            <a:ext cx="3996399" cy="311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Using delimiters</a:t>
            </a:r>
            <a:endParaRPr/>
          </a:p>
        </p:txBody>
      </p:sp>
      <p:sp>
        <p:nvSpPr>
          <p:cNvPr id="416" name="Google Shape;416;p43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How would we divide this up?</a:t>
            </a:r>
            <a:endParaRPr/>
          </a:p>
        </p:txBody>
      </p:sp>
      <p:pic>
        <p:nvPicPr>
          <p:cNvPr id="417" name="Google Shape;417;p43" descr="Highscores - Notep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2864" y="3652697"/>
            <a:ext cx="4579963" cy="291955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/>
          <p:cNvSpPr/>
          <p:nvPr/>
        </p:nvSpPr>
        <p:spPr>
          <a:xfrm>
            <a:off x="1528763" y="3857625"/>
            <a:ext cx="1643062" cy="942975"/>
          </a:xfrm>
          <a:prstGeom prst="wedgeRoundRectCallout">
            <a:avLst>
              <a:gd name="adj1" fmla="val 103998"/>
              <a:gd name="adj2" fmla="val 16743"/>
              <a:gd name="adj3" fmla="val 16667"/>
            </a:avLst>
          </a:prstGeom>
          <a:gradFill>
            <a:gsLst>
              <a:gs pos="0">
                <a:srgbClr val="FF7475"/>
              </a:gs>
              <a:gs pos="35000">
                <a:srgbClr val="FF9F9F"/>
              </a:gs>
              <a:gs pos="100000">
                <a:srgbClr val="FFD6D6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 [0]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/>
          </a:p>
        </p:txBody>
      </p:sp>
      <p:sp>
        <p:nvSpPr>
          <p:cNvPr id="419" name="Google Shape;419;p43"/>
          <p:cNvSpPr/>
          <p:nvPr/>
        </p:nvSpPr>
        <p:spPr>
          <a:xfrm>
            <a:off x="6796088" y="2895600"/>
            <a:ext cx="1643062" cy="942975"/>
          </a:xfrm>
          <a:prstGeom prst="wedgeRoundRectCallout">
            <a:avLst>
              <a:gd name="adj1" fmla="val -160109"/>
              <a:gd name="adj2" fmla="val 143814"/>
              <a:gd name="adj3" fmla="val 16667"/>
            </a:avLst>
          </a:prstGeom>
          <a:gradFill>
            <a:gsLst>
              <a:gs pos="0">
                <a:srgbClr val="FF7475"/>
              </a:gs>
              <a:gs pos="35000">
                <a:srgbClr val="FF9F9F"/>
              </a:gs>
              <a:gs pos="100000">
                <a:srgbClr val="FFD6D6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 [1]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Try this!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25" name="Google Shape;425;p44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Copy &amp; run this code and explain what it does using this Highscores.txt file</a:t>
            </a:r>
            <a:endParaRPr/>
          </a:p>
        </p:txBody>
      </p:sp>
      <p:pic>
        <p:nvPicPr>
          <p:cNvPr id="426" name="Google Shape;426;p4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933" y="3314581"/>
            <a:ext cx="8512006" cy="308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4" descr="Highscores - Notep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3010" y="3028438"/>
            <a:ext cx="3446713" cy="268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Task 3 - Score Counter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33" name="Google Shape;433;p45"/>
          <p:cNvSpPr txBox="1">
            <a:spLocks noGrp="1"/>
          </p:cNvSpPr>
          <p:nvPr>
            <p:ph type="body" idx="1"/>
          </p:nvPr>
        </p:nvSpPr>
        <p:spPr>
          <a:xfrm>
            <a:off x="766000" y="2357450"/>
            <a:ext cx="6370200" cy="43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Task 3 requires a python program being developed to WRITE then READ a file containing scores.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Using the </a:t>
            </a:r>
            <a:r>
              <a:rPr lang="en-GB">
                <a:solidFill>
                  <a:srgbClr val="FFFF00"/>
                </a:solidFill>
                <a:highlight>
                  <a:srgbClr val="0000FF"/>
                </a:highlight>
              </a:rPr>
              <a:t>“Now Try This” </a:t>
            </a:r>
            <a:r>
              <a:rPr lang="en-GB"/>
              <a:t>examples from the previous slides, create a program that reads/writes a file and takes in 2 inputs to allow a user to enter their name &amp; score for a game of pacman.</a:t>
            </a:r>
            <a:endParaRPr/>
          </a:p>
        </p:txBody>
      </p:sp>
      <p:pic>
        <p:nvPicPr>
          <p:cNvPr id="434" name="Google Shape;4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200" y="3041750"/>
            <a:ext cx="5055799" cy="30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Lesson Objectives</a:t>
            </a:r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GB"/>
              <a:t>Be able to obtain user input from the keyboard</a:t>
            </a:r>
            <a:endParaRPr/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GB"/>
              <a:t>Be able to output data and information from a program to the computer display</a:t>
            </a:r>
            <a:endParaRPr/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GB"/>
              <a:t>Be able to read/write from/to a text file</a:t>
            </a:r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4832300" y="4915100"/>
            <a:ext cx="2681100" cy="1672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FFFF"/>
                </a:solidFill>
              </a:rPr>
              <a:t>Tasks for today: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</a:rPr>
              <a:t>Task 1 - Slide 11</a:t>
            </a:r>
            <a:endParaRPr sz="2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</a:rPr>
              <a:t>Task 2 - Slide 20</a:t>
            </a:r>
            <a:endParaRPr sz="2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</a:rPr>
              <a:t>Task 3 - Slide 27</a:t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What have we covered so far…</a:t>
            </a:r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Data types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Assignment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Variables and Constants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Selection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Iteration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Arithmetic operators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Relational operators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Boolean operators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Arrays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Getting an input</a:t>
            </a:r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1154954" y="2357437"/>
            <a:ext cx="10035785" cy="43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In computer programming, we can get many inputs from many different sources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b="1"/>
              <a:t>How many can you think of?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/>
              <a:t>In an arcade machine, we use the joysticks/buttons to input controls for a character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/>
              <a:t>In a supermarket, a barcode scanner is used to input an item’s unique code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/>
              <a:t>In some exam marking offices, scanners input the scripts and an OMR is used to examine the responses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Getting an input</a:t>
            </a:r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In pseudocode, we can represent user inputs through the USERINPUT key-command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Name 🡨 USERINPUT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Now write this program out in your programming language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OUTPUT “Please enter your name”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Name 🡨 USERINPUT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OUTPUT “Hello there”, Name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OUTPUT “I am a computer program!”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Python Solution</a:t>
            </a:r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Demonstrations for this unit will be done in Python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An example response, run in interactive move, might be..</a:t>
            </a:r>
            <a:endParaRPr/>
          </a:p>
        </p:txBody>
      </p:sp>
      <p:pic>
        <p:nvPicPr>
          <p:cNvPr id="291" name="Google Shape;2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0" y="4270930"/>
            <a:ext cx="12191997" cy="163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Handling inputs and outputs</a:t>
            </a:r>
            <a:endParaRPr/>
          </a:p>
        </p:txBody>
      </p:sp>
      <p:sp>
        <p:nvSpPr>
          <p:cNvPr id="297" name="Google Shape;297;p26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By now, we should all have basic experience of Inputs and Outputs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b="1"/>
              <a:t>BUT</a:t>
            </a:r>
            <a:r>
              <a:rPr lang="en-GB"/>
              <a:t> – variables and memory addresses in computer programs, such as the one we just wrote, are considered to be volatile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This means that once the program stops running, the memory addresses are re-written</a:t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1154950" y="5669750"/>
            <a:ext cx="10488000" cy="700200"/>
          </a:xfrm>
          <a:prstGeom prst="rect">
            <a:avLst/>
          </a:prstGeom>
          <a:gradFill>
            <a:gsLst>
              <a:gs pos="0">
                <a:srgbClr val="FF7475"/>
              </a:gs>
              <a:gs pos="35000">
                <a:srgbClr val="FF9F9F"/>
              </a:gs>
              <a:gs pos="100000">
                <a:srgbClr val="FFD6D6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might we use a non-volatile storage method? (e.g. Hard Drive)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7" descr="A close up of a screen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512" y="2281237"/>
            <a:ext cx="4576763" cy="457676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Introduction to File Handling</a:t>
            </a:r>
            <a:endParaRPr/>
          </a:p>
        </p:txBody>
      </p:sp>
      <p:sp>
        <p:nvSpPr>
          <p:cNvPr id="305" name="Google Shape;305;p27"/>
          <p:cNvSpPr txBox="1">
            <a:spLocks noGrp="1"/>
          </p:cNvSpPr>
          <p:nvPr>
            <p:ph type="body" idx="1"/>
          </p:nvPr>
        </p:nvSpPr>
        <p:spPr>
          <a:xfrm>
            <a:off x="1154955" y="2357438"/>
            <a:ext cx="5760196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In programming, we can use </a:t>
            </a:r>
            <a:r>
              <a:rPr lang="en-GB" b="1"/>
              <a:t>text files</a:t>
            </a:r>
            <a:r>
              <a:rPr lang="en-GB"/>
              <a:t> and </a:t>
            </a:r>
            <a:r>
              <a:rPr lang="en-GB" b="1"/>
              <a:t>csv</a:t>
            </a:r>
            <a:r>
              <a:rPr lang="en-GB"/>
              <a:t>s to store data used in a program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For example – our arcade machine example takes inputs for a character moving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How might we store the highscores for each player?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uting Powerpoints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FFFFFF"/>
      </a:lt2>
      <a:accent1>
        <a:srgbClr val="FF0000"/>
      </a:accent1>
      <a:accent2>
        <a:srgbClr val="C00000"/>
      </a:accent2>
      <a:accent3>
        <a:srgbClr val="C80000"/>
      </a:accent3>
      <a:accent4>
        <a:srgbClr val="F43212"/>
      </a:accent4>
      <a:accent5>
        <a:srgbClr val="F77C4B"/>
      </a:accent5>
      <a:accent6>
        <a:srgbClr val="F79646"/>
      </a:accent6>
      <a:hlink>
        <a:srgbClr val="F43212"/>
      </a:hlink>
      <a:folHlink>
        <a:srgbClr val="C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4613A32713439B5D37A6CF4E5A3C" ma:contentTypeVersion="3" ma:contentTypeDescription="Create a new document." ma:contentTypeScope="" ma:versionID="985465df683a4ff04a68439bb1d6ac43">
  <xsd:schema xmlns:xsd="http://www.w3.org/2001/XMLSchema" xmlns:xs="http://www.w3.org/2001/XMLSchema" xmlns:p="http://schemas.microsoft.com/office/2006/metadata/properties" xmlns:ns2="1a9cf5b1-ba17-48dc-8519-20a065d5888b" targetNamespace="http://schemas.microsoft.com/office/2006/metadata/properties" ma:root="true" ma:fieldsID="f1e8b35652c936771ed6ecd1c29788e0" ns2:_="">
    <xsd:import namespace="1a9cf5b1-ba17-48dc-8519-20a065d5888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cf5b1-ba17-48dc-8519-20a065d5888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1a9cf5b1-ba17-48dc-8519-20a065d5888b" xsi:nil="true"/>
  </documentManagement>
</p:properties>
</file>

<file path=customXml/itemProps1.xml><?xml version="1.0" encoding="utf-8"?>
<ds:datastoreItem xmlns:ds="http://schemas.openxmlformats.org/officeDocument/2006/customXml" ds:itemID="{2D21DD4C-5B0B-48FA-B93C-AC2682BE7B0B}"/>
</file>

<file path=customXml/itemProps2.xml><?xml version="1.0" encoding="utf-8"?>
<ds:datastoreItem xmlns:ds="http://schemas.openxmlformats.org/officeDocument/2006/customXml" ds:itemID="{36B81539-8D6C-433C-8672-BF3E1573D853}"/>
</file>

<file path=customXml/itemProps3.xml><?xml version="1.0" encoding="utf-8"?>
<ds:datastoreItem xmlns:ds="http://schemas.openxmlformats.org/officeDocument/2006/customXml" ds:itemID="{B824E538-69FC-45E9-86D8-773147924B3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Computing Powerpoints</vt:lpstr>
      <vt:lpstr>GCSE Computer Science (9-1)</vt:lpstr>
      <vt:lpstr>Penultimate Tutorial!!!</vt:lpstr>
      <vt:lpstr>Lesson Objectives</vt:lpstr>
      <vt:lpstr>What have we covered so far…</vt:lpstr>
      <vt:lpstr>Getting an input</vt:lpstr>
      <vt:lpstr>Getting an input</vt:lpstr>
      <vt:lpstr>Python Solution</vt:lpstr>
      <vt:lpstr>Handling inputs and outputs</vt:lpstr>
      <vt:lpstr>Introduction to File Handling</vt:lpstr>
      <vt:lpstr>Reading and Writing to a text file</vt:lpstr>
      <vt:lpstr>Task 1</vt:lpstr>
      <vt:lpstr>Text file operations</vt:lpstr>
      <vt:lpstr>Reading from a file</vt:lpstr>
      <vt:lpstr>File handling operations</vt:lpstr>
      <vt:lpstr>Now try this… Copy out and run this code in Python</vt:lpstr>
      <vt:lpstr>Copy out and run this code in Python</vt:lpstr>
      <vt:lpstr>Now try this…</vt:lpstr>
      <vt:lpstr>Output of previous program</vt:lpstr>
      <vt:lpstr>Now try this!</vt:lpstr>
      <vt:lpstr>Task 2 : Pseudocode Commands</vt:lpstr>
      <vt:lpstr>File handling</vt:lpstr>
      <vt:lpstr>Consider</vt:lpstr>
      <vt:lpstr>Arrays of Arrays…</vt:lpstr>
      <vt:lpstr>Delimiting data</vt:lpstr>
      <vt:lpstr>Using delimiters</vt:lpstr>
      <vt:lpstr>Try this!</vt:lpstr>
      <vt:lpstr>Task 3 - Score Counter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cp:revision>1</cp:revision>
  <dcterms:modified xsi:type="dcterms:W3CDTF">2020-11-10T08:14:06Z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0x01010098684613A32713439B5D37A6CF4E5A3C</vt:lpwstr>
  </property>
</Properties>
</file>