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75" r:id="rId4"/>
    <p:sldId id="259" r:id="rId5"/>
    <p:sldId id="258" r:id="rId6"/>
    <p:sldId id="262" r:id="rId7"/>
    <p:sldId id="263" r:id="rId8"/>
    <p:sldId id="296" r:id="rId9"/>
    <p:sldId id="318" r:id="rId10"/>
    <p:sldId id="265" r:id="rId11"/>
    <p:sldId id="320" r:id="rId12"/>
    <p:sldId id="321" r:id="rId13"/>
    <p:sldId id="319" r:id="rId14"/>
    <p:sldId id="322" r:id="rId15"/>
    <p:sldId id="268" r:id="rId16"/>
    <p:sldId id="269" r:id="rId17"/>
    <p:sldId id="32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8DB5A1-D5EE-4C86-A4A9-A7FEFEE7FC3A}" type="datetimeFigureOut">
              <a:rPr lang="en-GB" smtClean="0"/>
              <a:t>29/02/2024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6CB8FC-A7F4-4AF5-A2F2-924700F6D4EC}" type="slidenum">
              <a:rPr lang="en-GB" smtClean="0"/>
              <a:t>‹#›</a:t>
            </a:fld>
            <a:endParaRPr lang="en-GB"/>
          </a:p>
        </p:txBody>
      </p:sp>
    </p:spTree>
    <p:extLst>
      <p:ext uri="{BB962C8B-B14F-4D97-AF65-F5344CB8AC3E}">
        <p14:creationId xmlns:p14="http://schemas.microsoft.com/office/powerpoint/2010/main" val="4059104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ixabay.com/photos/keyboard-abc-alphabet-button-key-93309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ommons.wikimedia.org/wiki/File:LCM_-_1960s_Teletype_computer_printer_02.jp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5ea948baa0_8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5ea948baa0_8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000">
              <a:latin typeface="Quicksand"/>
              <a:ea typeface="Quicksand"/>
              <a:cs typeface="Quicksand"/>
              <a:sym typeface="Quicksan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7efa4b54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7efa4b54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Quicksand"/>
                <a:ea typeface="Quicksand"/>
                <a:cs typeface="Quicksand"/>
                <a:sym typeface="Quicksand"/>
              </a:rPr>
              <a:t>Image source: </a:t>
            </a:r>
            <a:r>
              <a:rPr lang="en-GB" sz="1000" u="sng">
                <a:solidFill>
                  <a:schemeClr val="hlink"/>
                </a:solidFill>
                <a:latin typeface="Quicksand"/>
                <a:ea typeface="Quicksand"/>
                <a:cs typeface="Quicksand"/>
                <a:sym typeface="Quicksand"/>
                <a:hlinkClick r:id="rId3"/>
              </a:rPr>
              <a:t>https://pixabay.com/photos/keyboard-abc-alphabet-button-key-933090/</a:t>
            </a:r>
            <a:endParaRPr sz="1000">
              <a:latin typeface="Quicksand"/>
              <a:ea typeface="Quicksand"/>
              <a:cs typeface="Quicksand"/>
              <a:sym typeface="Quicksan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7efbfcc533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7efbfcc53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Quicksand"/>
                <a:ea typeface="Quicksand"/>
                <a:cs typeface="Quicksand"/>
                <a:sym typeface="Quicksand"/>
              </a:rPr>
              <a:t>Image source: </a:t>
            </a:r>
            <a:r>
              <a:rPr lang="en-GB" sz="1000" u="sng">
                <a:solidFill>
                  <a:schemeClr val="hlink"/>
                </a:solidFill>
                <a:latin typeface="Quicksand"/>
                <a:ea typeface="Quicksand"/>
                <a:cs typeface="Quicksand"/>
                <a:sym typeface="Quicksand"/>
                <a:hlinkClick r:id="rId3"/>
              </a:rPr>
              <a:t>https://commons.wikimedia.org/wiki/File:LCM_-_1960s_Teletype_computer_printer_02.jpg</a:t>
            </a:r>
            <a:r>
              <a:rPr lang="en-GB" sz="1000">
                <a:latin typeface="Quicksand"/>
                <a:ea typeface="Quicksand"/>
                <a:cs typeface="Quicksand"/>
                <a:sym typeface="Quicksand"/>
              </a:rPr>
              <a:t> (CC BY-SA 3.0)</a:t>
            </a:r>
            <a:endParaRPr sz="1000">
              <a:latin typeface="Quicksand"/>
              <a:ea typeface="Quicksand"/>
              <a:cs typeface="Quicksand"/>
              <a:sym typeface="Quicksand"/>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7efbfcc533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7efbfcc533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efbfcc533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efbfcc533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7efbfcc533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7efbfcc533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Quicksand"/>
                <a:ea typeface="Quicksand"/>
                <a:cs typeface="Quicksand"/>
                <a:sym typeface="Quicksand"/>
              </a:rPr>
              <a:t>The slide includes the word ‘hello’ expressed in Braille.</a:t>
            </a:r>
            <a:endParaRPr sz="1000">
              <a:latin typeface="Quicksand"/>
              <a:ea typeface="Quicksand"/>
              <a:cs typeface="Quicksand"/>
              <a:sym typeface="Quicksan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7efbfcc533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7efbfcc533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6E64A145-F680-4FDE-AA77-3CB6E64EB6FF}" type="datetimeFigureOut">
              <a:rPr lang="en-GB" smtClean="0"/>
              <a:t>29/02/2024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F3C04B-290A-4F47-BB88-23A80ACED0B6}" type="slidenum">
              <a:rPr lang="en-GB" smtClean="0"/>
              <a:t>‹#›</a:t>
            </a:fld>
            <a:endParaRPr lang="en-GB"/>
          </a:p>
        </p:txBody>
      </p:sp>
    </p:spTree>
    <p:extLst>
      <p:ext uri="{BB962C8B-B14F-4D97-AF65-F5344CB8AC3E}">
        <p14:creationId xmlns:p14="http://schemas.microsoft.com/office/powerpoint/2010/main" val="255893092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64A145-F680-4FDE-AA77-3CB6E64EB6FF}" type="datetimeFigureOut">
              <a:rPr lang="en-GB" smtClean="0"/>
              <a:t>29/02/2024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F3C04B-290A-4F47-BB88-23A80ACED0B6}" type="slidenum">
              <a:rPr lang="en-GB" smtClean="0"/>
              <a:t>‹#›</a:t>
            </a:fld>
            <a:endParaRPr lang="en-GB"/>
          </a:p>
        </p:txBody>
      </p:sp>
    </p:spTree>
    <p:extLst>
      <p:ext uri="{BB962C8B-B14F-4D97-AF65-F5344CB8AC3E}">
        <p14:creationId xmlns:p14="http://schemas.microsoft.com/office/powerpoint/2010/main" val="4255106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64A145-F680-4FDE-AA77-3CB6E64EB6FF}" type="datetimeFigureOut">
              <a:rPr lang="en-GB" smtClean="0"/>
              <a:t>29/02/2024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F3C04B-290A-4F47-BB88-23A80ACED0B6}" type="slidenum">
              <a:rPr lang="en-GB" smtClean="0"/>
              <a:t>‹#›</a:t>
            </a:fld>
            <a:endParaRPr lang="en-GB"/>
          </a:p>
        </p:txBody>
      </p:sp>
    </p:spTree>
    <p:extLst>
      <p:ext uri="{BB962C8B-B14F-4D97-AF65-F5344CB8AC3E}">
        <p14:creationId xmlns:p14="http://schemas.microsoft.com/office/powerpoint/2010/main" val="1808856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arge image and text under (with heading)">
  <p:cSld name="Large image and text under (with heading)">
    <p:spTree>
      <p:nvGrpSpPr>
        <p:cNvPr id="1" name="Shape 21"/>
        <p:cNvGrpSpPr/>
        <p:nvPr/>
      </p:nvGrpSpPr>
      <p:grpSpPr>
        <a:xfrm>
          <a:off x="0" y="0"/>
          <a:ext cx="0" cy="0"/>
          <a:chOff x="0" y="0"/>
          <a:chExt cx="0" cy="0"/>
        </a:xfrm>
      </p:grpSpPr>
      <p:sp>
        <p:nvSpPr>
          <p:cNvPr id="22" name="Google Shape;22;p4"/>
          <p:cNvSpPr txBox="1">
            <a:spLocks noGrp="1"/>
          </p:cNvSpPr>
          <p:nvPr>
            <p:ph type="body" idx="1"/>
          </p:nvPr>
        </p:nvSpPr>
        <p:spPr>
          <a:xfrm>
            <a:off x="414533" y="1356967"/>
            <a:ext cx="11361600" cy="41296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23" name="Google Shape;23;p4"/>
          <p:cNvSpPr txBox="1">
            <a:spLocks noGrp="1"/>
          </p:cNvSpPr>
          <p:nvPr>
            <p:ph type="body" idx="2"/>
          </p:nvPr>
        </p:nvSpPr>
        <p:spPr>
          <a:xfrm>
            <a:off x="414533" y="5490132"/>
            <a:ext cx="11361600" cy="9308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24" name="Google Shape;24;p4"/>
          <p:cNvSpPr txBox="1">
            <a:spLocks noGrp="1"/>
          </p:cNvSpPr>
          <p:nvPr>
            <p:ph type="title"/>
          </p:nvPr>
        </p:nvSpPr>
        <p:spPr>
          <a:xfrm>
            <a:off x="414533" y="426133"/>
            <a:ext cx="11361600" cy="930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5" name="Google Shape;25;p4"/>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Light"/>
                <a:ea typeface="Quicksand Light"/>
                <a:cs typeface="Quicksand Light"/>
                <a:sym typeface="Quicksand Light"/>
              </a:defRPr>
            </a:lvl1pPr>
            <a:lvl2pPr lvl="1" rtl="0">
              <a:buNone/>
              <a:defRPr sz="1067">
                <a:solidFill>
                  <a:srgbClr val="494985"/>
                </a:solidFill>
                <a:latin typeface="Quicksand Light"/>
                <a:ea typeface="Quicksand Light"/>
                <a:cs typeface="Quicksand Light"/>
                <a:sym typeface="Quicksand Light"/>
              </a:defRPr>
            </a:lvl2pPr>
            <a:lvl3pPr lvl="2" rtl="0">
              <a:buNone/>
              <a:defRPr sz="1067">
                <a:solidFill>
                  <a:srgbClr val="494985"/>
                </a:solidFill>
                <a:latin typeface="Quicksand Light"/>
                <a:ea typeface="Quicksand Light"/>
                <a:cs typeface="Quicksand Light"/>
                <a:sym typeface="Quicksand Light"/>
              </a:defRPr>
            </a:lvl3pPr>
            <a:lvl4pPr lvl="3" rtl="0">
              <a:buNone/>
              <a:defRPr sz="1067">
                <a:solidFill>
                  <a:srgbClr val="494985"/>
                </a:solidFill>
                <a:latin typeface="Quicksand Light"/>
                <a:ea typeface="Quicksand Light"/>
                <a:cs typeface="Quicksand Light"/>
                <a:sym typeface="Quicksand Light"/>
              </a:defRPr>
            </a:lvl4pPr>
            <a:lvl5pPr lvl="4" rtl="0">
              <a:buNone/>
              <a:defRPr sz="1067">
                <a:solidFill>
                  <a:srgbClr val="494985"/>
                </a:solidFill>
                <a:latin typeface="Quicksand Light"/>
                <a:ea typeface="Quicksand Light"/>
                <a:cs typeface="Quicksand Light"/>
                <a:sym typeface="Quicksand Light"/>
              </a:defRPr>
            </a:lvl5pPr>
            <a:lvl6pPr lvl="5" rtl="0">
              <a:buNone/>
              <a:defRPr sz="1067">
                <a:solidFill>
                  <a:srgbClr val="494985"/>
                </a:solidFill>
                <a:latin typeface="Quicksand Light"/>
                <a:ea typeface="Quicksand Light"/>
                <a:cs typeface="Quicksand Light"/>
                <a:sym typeface="Quicksand Light"/>
              </a:defRPr>
            </a:lvl6pPr>
            <a:lvl7pPr lvl="6" rtl="0">
              <a:buNone/>
              <a:defRPr sz="1067">
                <a:solidFill>
                  <a:srgbClr val="494985"/>
                </a:solidFill>
                <a:latin typeface="Quicksand Light"/>
                <a:ea typeface="Quicksand Light"/>
                <a:cs typeface="Quicksand Light"/>
                <a:sym typeface="Quicksand Light"/>
              </a:defRPr>
            </a:lvl7pPr>
            <a:lvl8pPr lvl="7" rtl="0">
              <a:buNone/>
              <a:defRPr sz="1067">
                <a:solidFill>
                  <a:srgbClr val="494985"/>
                </a:solidFill>
                <a:latin typeface="Quicksand Light"/>
                <a:ea typeface="Quicksand Light"/>
                <a:cs typeface="Quicksand Light"/>
                <a:sym typeface="Quicksand Light"/>
              </a:defRPr>
            </a:lvl8pPr>
            <a:lvl9pPr lvl="8" rtl="0">
              <a:buNone/>
              <a:defRPr sz="1067">
                <a:solidFill>
                  <a:srgbClr val="494985"/>
                </a:solidFill>
                <a:latin typeface="Quicksand Light"/>
                <a:ea typeface="Quicksand Light"/>
                <a:cs typeface="Quicksand Light"/>
                <a:sym typeface="Quicksand Light"/>
              </a:defRPr>
            </a:lvl9pPr>
          </a:lstStyle>
          <a:p>
            <a:fld id="{00000000-1234-1234-1234-123412341234}" type="slidenum">
              <a:rPr lang="en-GB" smtClean="0"/>
              <a:pPr/>
              <a:t>‹#›</a:t>
            </a:fld>
            <a:endParaRPr lang="en-GB"/>
          </a:p>
        </p:txBody>
      </p:sp>
      <p:sp>
        <p:nvSpPr>
          <p:cNvPr id="26" name="Google Shape;26;p4"/>
          <p:cNvSpPr txBox="1">
            <a:spLocks noGrp="1"/>
          </p:cNvSpPr>
          <p:nvPr>
            <p:ph type="subTitle" idx="3"/>
          </p:nvPr>
        </p:nvSpPr>
        <p:spPr>
          <a:xfrm>
            <a:off x="7010400" y="0"/>
            <a:ext cx="4753200" cy="4188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600" b="1"/>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extLst>
      <p:ext uri="{BB962C8B-B14F-4D97-AF65-F5344CB8AC3E}">
        <p14:creationId xmlns:p14="http://schemas.microsoft.com/office/powerpoint/2010/main" val="3351911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bjectives / Questions / Lists">
  <p:cSld name="Objectives / Questions / Lists">
    <p:spTree>
      <p:nvGrpSpPr>
        <p:cNvPr id="1" name="Shape 16"/>
        <p:cNvGrpSpPr/>
        <p:nvPr/>
      </p:nvGrpSpPr>
      <p:grpSpPr>
        <a:xfrm>
          <a:off x="0" y="0"/>
          <a:ext cx="0" cy="0"/>
          <a:chOff x="0" y="0"/>
          <a:chExt cx="0" cy="0"/>
        </a:xfrm>
      </p:grpSpPr>
      <p:sp>
        <p:nvSpPr>
          <p:cNvPr id="17" name="Google Shape;17;p3"/>
          <p:cNvSpPr txBox="1">
            <a:spLocks noGrp="1"/>
          </p:cNvSpPr>
          <p:nvPr>
            <p:ph type="body" idx="1"/>
          </p:nvPr>
        </p:nvSpPr>
        <p:spPr>
          <a:xfrm>
            <a:off x="414533" y="1356967"/>
            <a:ext cx="11362800" cy="5082000"/>
          </a:xfrm>
          <a:prstGeom prst="rect">
            <a:avLst/>
          </a:prstGeom>
          <a:ln>
            <a:noFill/>
          </a:ln>
        </p:spPr>
        <p:txBody>
          <a:bodyPr spcFirstLastPara="1" wrap="square" lIns="91425" tIns="91425" rIns="91425" bIns="91425" anchor="t" anchorCtr="0">
            <a:noAutofit/>
          </a:bodyPr>
          <a:lstStyle>
            <a:lvl1pPr marL="609585" lvl="0" indent="-457189" rtl="0">
              <a:lnSpc>
                <a:spcPct val="115000"/>
              </a:lnSpc>
              <a:spcBef>
                <a:spcPts val="0"/>
              </a:spcBef>
              <a:spcAft>
                <a:spcPts val="0"/>
              </a:spcAft>
              <a:buSzPts val="1800"/>
              <a:buChar char="●"/>
              <a:defRPr/>
            </a:lvl1pPr>
            <a:lvl2pPr marL="1219170" lvl="1" indent="-423323" rtl="0">
              <a:lnSpc>
                <a:spcPct val="115000"/>
              </a:lnSpc>
              <a:spcBef>
                <a:spcPts val="2133"/>
              </a:spcBef>
              <a:spcAft>
                <a:spcPts val="0"/>
              </a:spcAft>
              <a:buSzPts val="1400"/>
              <a:buChar char="○"/>
              <a:defRPr/>
            </a:lvl2pPr>
            <a:lvl3pPr marL="1828754" lvl="2" indent="-423323" rtl="0">
              <a:lnSpc>
                <a:spcPct val="115000"/>
              </a:lnSpc>
              <a:spcBef>
                <a:spcPts val="2133"/>
              </a:spcBef>
              <a:spcAft>
                <a:spcPts val="0"/>
              </a:spcAft>
              <a:buSzPts val="1400"/>
              <a:buChar char="■"/>
              <a:defRPr/>
            </a:lvl3pPr>
            <a:lvl4pPr marL="2438339" lvl="3" indent="-423323" rtl="0">
              <a:lnSpc>
                <a:spcPct val="115000"/>
              </a:lnSpc>
              <a:spcBef>
                <a:spcPts val="2133"/>
              </a:spcBef>
              <a:spcAft>
                <a:spcPts val="0"/>
              </a:spcAft>
              <a:buSzPts val="1400"/>
              <a:buChar char="●"/>
              <a:defRPr/>
            </a:lvl4pPr>
            <a:lvl5pPr marL="3047924" lvl="4" indent="-423323" rtl="0">
              <a:lnSpc>
                <a:spcPct val="115000"/>
              </a:lnSpc>
              <a:spcBef>
                <a:spcPts val="2133"/>
              </a:spcBef>
              <a:spcAft>
                <a:spcPts val="0"/>
              </a:spcAft>
              <a:buSzPts val="1400"/>
              <a:buChar char="○"/>
              <a:defRPr/>
            </a:lvl5pPr>
            <a:lvl6pPr marL="3657509" lvl="5" indent="-423323" rtl="0">
              <a:lnSpc>
                <a:spcPct val="115000"/>
              </a:lnSpc>
              <a:spcBef>
                <a:spcPts val="2133"/>
              </a:spcBef>
              <a:spcAft>
                <a:spcPts val="0"/>
              </a:spcAft>
              <a:buSzPts val="1400"/>
              <a:buChar char="■"/>
              <a:defRPr/>
            </a:lvl6pPr>
            <a:lvl7pPr marL="4267093" lvl="6" indent="-423323" rtl="0">
              <a:lnSpc>
                <a:spcPct val="115000"/>
              </a:lnSpc>
              <a:spcBef>
                <a:spcPts val="2133"/>
              </a:spcBef>
              <a:spcAft>
                <a:spcPts val="0"/>
              </a:spcAft>
              <a:buSzPts val="1400"/>
              <a:buChar char="●"/>
              <a:defRPr/>
            </a:lvl7pPr>
            <a:lvl8pPr marL="4876678" lvl="7" indent="-423323" rtl="0">
              <a:lnSpc>
                <a:spcPct val="115000"/>
              </a:lnSpc>
              <a:spcBef>
                <a:spcPts val="2133"/>
              </a:spcBef>
              <a:spcAft>
                <a:spcPts val="0"/>
              </a:spcAft>
              <a:buSzPts val="1400"/>
              <a:buChar char="○"/>
              <a:defRPr/>
            </a:lvl8pPr>
            <a:lvl9pPr marL="5486263" lvl="8" indent="-423323" rtl="0">
              <a:lnSpc>
                <a:spcPct val="115000"/>
              </a:lnSpc>
              <a:spcBef>
                <a:spcPts val="2133"/>
              </a:spcBef>
              <a:spcAft>
                <a:spcPts val="2133"/>
              </a:spcAft>
              <a:buSzPts val="1400"/>
              <a:buChar char="■"/>
              <a:defRPr/>
            </a:lvl9pPr>
          </a:lstStyle>
          <a:p>
            <a:endParaRPr/>
          </a:p>
        </p:txBody>
      </p:sp>
      <p:sp>
        <p:nvSpPr>
          <p:cNvPr id="18" name="Google Shape;18;p3"/>
          <p:cNvSpPr txBox="1">
            <a:spLocks noGrp="1"/>
          </p:cNvSpPr>
          <p:nvPr>
            <p:ph type="title"/>
          </p:nvPr>
        </p:nvSpPr>
        <p:spPr>
          <a:xfrm>
            <a:off x="414533" y="414533"/>
            <a:ext cx="11362800" cy="9424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9" name="Google Shape;19;p3"/>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Light"/>
                <a:ea typeface="Quicksand Light"/>
                <a:cs typeface="Quicksand Light"/>
                <a:sym typeface="Quicksand Light"/>
              </a:defRPr>
            </a:lvl1pPr>
            <a:lvl2pPr lvl="1" rtl="0">
              <a:buNone/>
              <a:defRPr sz="1067">
                <a:solidFill>
                  <a:srgbClr val="494985"/>
                </a:solidFill>
                <a:latin typeface="Quicksand Light"/>
                <a:ea typeface="Quicksand Light"/>
                <a:cs typeface="Quicksand Light"/>
                <a:sym typeface="Quicksand Light"/>
              </a:defRPr>
            </a:lvl2pPr>
            <a:lvl3pPr lvl="2" rtl="0">
              <a:buNone/>
              <a:defRPr sz="1067">
                <a:solidFill>
                  <a:srgbClr val="494985"/>
                </a:solidFill>
                <a:latin typeface="Quicksand Light"/>
                <a:ea typeface="Quicksand Light"/>
                <a:cs typeface="Quicksand Light"/>
                <a:sym typeface="Quicksand Light"/>
              </a:defRPr>
            </a:lvl3pPr>
            <a:lvl4pPr lvl="3" rtl="0">
              <a:buNone/>
              <a:defRPr sz="1067">
                <a:solidFill>
                  <a:srgbClr val="494985"/>
                </a:solidFill>
                <a:latin typeface="Quicksand Light"/>
                <a:ea typeface="Quicksand Light"/>
                <a:cs typeface="Quicksand Light"/>
                <a:sym typeface="Quicksand Light"/>
              </a:defRPr>
            </a:lvl4pPr>
            <a:lvl5pPr lvl="4" rtl="0">
              <a:buNone/>
              <a:defRPr sz="1067">
                <a:solidFill>
                  <a:srgbClr val="494985"/>
                </a:solidFill>
                <a:latin typeface="Quicksand Light"/>
                <a:ea typeface="Quicksand Light"/>
                <a:cs typeface="Quicksand Light"/>
                <a:sym typeface="Quicksand Light"/>
              </a:defRPr>
            </a:lvl5pPr>
            <a:lvl6pPr lvl="5" rtl="0">
              <a:buNone/>
              <a:defRPr sz="1067">
                <a:solidFill>
                  <a:srgbClr val="494985"/>
                </a:solidFill>
                <a:latin typeface="Quicksand Light"/>
                <a:ea typeface="Quicksand Light"/>
                <a:cs typeface="Quicksand Light"/>
                <a:sym typeface="Quicksand Light"/>
              </a:defRPr>
            </a:lvl6pPr>
            <a:lvl7pPr lvl="6" rtl="0">
              <a:buNone/>
              <a:defRPr sz="1067">
                <a:solidFill>
                  <a:srgbClr val="494985"/>
                </a:solidFill>
                <a:latin typeface="Quicksand Light"/>
                <a:ea typeface="Quicksand Light"/>
                <a:cs typeface="Quicksand Light"/>
                <a:sym typeface="Quicksand Light"/>
              </a:defRPr>
            </a:lvl7pPr>
            <a:lvl8pPr lvl="7" rtl="0">
              <a:buNone/>
              <a:defRPr sz="1067">
                <a:solidFill>
                  <a:srgbClr val="494985"/>
                </a:solidFill>
                <a:latin typeface="Quicksand Light"/>
                <a:ea typeface="Quicksand Light"/>
                <a:cs typeface="Quicksand Light"/>
                <a:sym typeface="Quicksand Light"/>
              </a:defRPr>
            </a:lvl8pPr>
            <a:lvl9pPr lvl="8" rtl="0">
              <a:buNone/>
              <a:defRPr sz="1067">
                <a:solidFill>
                  <a:srgbClr val="494985"/>
                </a:solidFill>
                <a:latin typeface="Quicksand Light"/>
                <a:ea typeface="Quicksand Light"/>
                <a:cs typeface="Quicksand Light"/>
                <a:sym typeface="Quicksand Light"/>
              </a:defRPr>
            </a:lvl9pPr>
          </a:lstStyle>
          <a:p>
            <a:fld id="{00000000-1234-1234-1234-123412341234}" type="slidenum">
              <a:rPr lang="en-GB" smtClean="0"/>
              <a:pPr/>
              <a:t>‹#›</a:t>
            </a:fld>
            <a:endParaRPr lang="en-GB"/>
          </a:p>
        </p:txBody>
      </p:sp>
      <p:sp>
        <p:nvSpPr>
          <p:cNvPr id="20" name="Google Shape;20;p3"/>
          <p:cNvSpPr txBox="1">
            <a:spLocks noGrp="1"/>
          </p:cNvSpPr>
          <p:nvPr>
            <p:ph type="subTitle" idx="2"/>
          </p:nvPr>
        </p:nvSpPr>
        <p:spPr>
          <a:xfrm>
            <a:off x="7010400" y="0"/>
            <a:ext cx="4753200" cy="418800"/>
          </a:xfrm>
          <a:prstGeom prst="rect">
            <a:avLst/>
          </a:prstGeom>
        </p:spPr>
        <p:txBody>
          <a:bodyPr spcFirstLastPara="1" wrap="square" lIns="91425" tIns="91425" rIns="0" bIns="91425" anchor="ctr" anchorCtr="0">
            <a:noAutofit/>
          </a:bodyPr>
          <a:lstStyle>
            <a:lvl1pPr lvl="0" algn="r">
              <a:lnSpc>
                <a:spcPct val="100000"/>
              </a:lnSpc>
              <a:spcBef>
                <a:spcPts val="0"/>
              </a:spcBef>
              <a:spcAft>
                <a:spcPts val="0"/>
              </a:spcAft>
              <a:buNone/>
              <a:defRPr sz="1600" b="1"/>
            </a:lvl1pPr>
            <a:lvl2pPr lvl="1">
              <a:spcBef>
                <a:spcPts val="0"/>
              </a:spcBef>
              <a:spcAft>
                <a:spcPts val="0"/>
              </a:spcAft>
              <a:buNone/>
              <a:defRPr/>
            </a:lvl2pPr>
            <a:lvl3pPr lvl="2">
              <a:spcBef>
                <a:spcPts val="2133"/>
              </a:spcBef>
              <a:spcAft>
                <a:spcPts val="0"/>
              </a:spcAft>
              <a:buNone/>
              <a:defRPr/>
            </a:lvl3pPr>
            <a:lvl4pPr lvl="3">
              <a:spcBef>
                <a:spcPts val="2133"/>
              </a:spcBef>
              <a:spcAft>
                <a:spcPts val="0"/>
              </a:spcAft>
              <a:buNone/>
              <a:defRPr/>
            </a:lvl4pPr>
            <a:lvl5pPr lvl="4">
              <a:spcBef>
                <a:spcPts val="2133"/>
              </a:spcBef>
              <a:spcAft>
                <a:spcPts val="0"/>
              </a:spcAft>
              <a:buNone/>
              <a:defRPr/>
            </a:lvl5pPr>
            <a:lvl6pPr lvl="5">
              <a:spcBef>
                <a:spcPts val="2133"/>
              </a:spcBef>
              <a:spcAft>
                <a:spcPts val="0"/>
              </a:spcAft>
              <a:buNone/>
              <a:defRPr/>
            </a:lvl6pPr>
            <a:lvl7pPr lvl="6">
              <a:spcBef>
                <a:spcPts val="2133"/>
              </a:spcBef>
              <a:spcAft>
                <a:spcPts val="0"/>
              </a:spcAft>
              <a:buNone/>
              <a:defRPr/>
            </a:lvl7pPr>
            <a:lvl8pPr lvl="7">
              <a:spcBef>
                <a:spcPts val="2133"/>
              </a:spcBef>
              <a:spcAft>
                <a:spcPts val="0"/>
              </a:spcAft>
              <a:buNone/>
              <a:defRPr/>
            </a:lvl8pPr>
            <a:lvl9pPr lvl="8">
              <a:spcBef>
                <a:spcPts val="2133"/>
              </a:spcBef>
              <a:spcAft>
                <a:spcPts val="2133"/>
              </a:spcAft>
              <a:buNone/>
              <a:defRPr/>
            </a:lvl9pPr>
          </a:lstStyle>
          <a:p>
            <a:endParaRPr/>
          </a:p>
        </p:txBody>
      </p:sp>
    </p:spTree>
    <p:extLst>
      <p:ext uri="{BB962C8B-B14F-4D97-AF65-F5344CB8AC3E}">
        <p14:creationId xmlns:p14="http://schemas.microsoft.com/office/powerpoint/2010/main" val="637677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or Images side by side">
  <p:cSld name="Text or Images side by side">
    <p:spTree>
      <p:nvGrpSpPr>
        <p:cNvPr id="1" name="Shape 37"/>
        <p:cNvGrpSpPr/>
        <p:nvPr/>
      </p:nvGrpSpPr>
      <p:grpSpPr>
        <a:xfrm>
          <a:off x="0" y="0"/>
          <a:ext cx="0" cy="0"/>
          <a:chOff x="0" y="0"/>
          <a:chExt cx="0" cy="0"/>
        </a:xfrm>
      </p:grpSpPr>
      <p:sp>
        <p:nvSpPr>
          <p:cNvPr id="38" name="Google Shape;38;p7"/>
          <p:cNvSpPr txBox="1">
            <a:spLocks noGrp="1"/>
          </p:cNvSpPr>
          <p:nvPr>
            <p:ph type="body" idx="1"/>
          </p:nvPr>
        </p:nvSpPr>
        <p:spPr>
          <a:xfrm>
            <a:off x="414533" y="1560165"/>
            <a:ext cx="5462000" cy="48788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39" name="Google Shape;39;p7"/>
          <p:cNvSpPr txBox="1">
            <a:spLocks noGrp="1"/>
          </p:cNvSpPr>
          <p:nvPr>
            <p:ph type="title"/>
          </p:nvPr>
        </p:nvSpPr>
        <p:spPr>
          <a:xfrm>
            <a:off x="414533" y="426133"/>
            <a:ext cx="11361600" cy="930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0" name="Google Shape;40;p7"/>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Light"/>
                <a:ea typeface="Quicksand Light"/>
                <a:cs typeface="Quicksand Light"/>
                <a:sym typeface="Quicksand Light"/>
              </a:defRPr>
            </a:lvl1pPr>
            <a:lvl2pPr lvl="1" rtl="0">
              <a:buNone/>
              <a:defRPr sz="1067">
                <a:solidFill>
                  <a:srgbClr val="494985"/>
                </a:solidFill>
                <a:latin typeface="Quicksand Light"/>
                <a:ea typeface="Quicksand Light"/>
                <a:cs typeface="Quicksand Light"/>
                <a:sym typeface="Quicksand Light"/>
              </a:defRPr>
            </a:lvl2pPr>
            <a:lvl3pPr lvl="2" rtl="0">
              <a:buNone/>
              <a:defRPr sz="1067">
                <a:solidFill>
                  <a:srgbClr val="494985"/>
                </a:solidFill>
                <a:latin typeface="Quicksand Light"/>
                <a:ea typeface="Quicksand Light"/>
                <a:cs typeface="Quicksand Light"/>
                <a:sym typeface="Quicksand Light"/>
              </a:defRPr>
            </a:lvl3pPr>
            <a:lvl4pPr lvl="3" rtl="0">
              <a:buNone/>
              <a:defRPr sz="1067">
                <a:solidFill>
                  <a:srgbClr val="494985"/>
                </a:solidFill>
                <a:latin typeface="Quicksand Light"/>
                <a:ea typeface="Quicksand Light"/>
                <a:cs typeface="Quicksand Light"/>
                <a:sym typeface="Quicksand Light"/>
              </a:defRPr>
            </a:lvl4pPr>
            <a:lvl5pPr lvl="4" rtl="0">
              <a:buNone/>
              <a:defRPr sz="1067">
                <a:solidFill>
                  <a:srgbClr val="494985"/>
                </a:solidFill>
                <a:latin typeface="Quicksand Light"/>
                <a:ea typeface="Quicksand Light"/>
                <a:cs typeface="Quicksand Light"/>
                <a:sym typeface="Quicksand Light"/>
              </a:defRPr>
            </a:lvl5pPr>
            <a:lvl6pPr lvl="5" rtl="0">
              <a:buNone/>
              <a:defRPr sz="1067">
                <a:solidFill>
                  <a:srgbClr val="494985"/>
                </a:solidFill>
                <a:latin typeface="Quicksand Light"/>
                <a:ea typeface="Quicksand Light"/>
                <a:cs typeface="Quicksand Light"/>
                <a:sym typeface="Quicksand Light"/>
              </a:defRPr>
            </a:lvl6pPr>
            <a:lvl7pPr lvl="6" rtl="0">
              <a:buNone/>
              <a:defRPr sz="1067">
                <a:solidFill>
                  <a:srgbClr val="494985"/>
                </a:solidFill>
                <a:latin typeface="Quicksand Light"/>
                <a:ea typeface="Quicksand Light"/>
                <a:cs typeface="Quicksand Light"/>
                <a:sym typeface="Quicksand Light"/>
              </a:defRPr>
            </a:lvl7pPr>
            <a:lvl8pPr lvl="7" rtl="0">
              <a:buNone/>
              <a:defRPr sz="1067">
                <a:solidFill>
                  <a:srgbClr val="494985"/>
                </a:solidFill>
                <a:latin typeface="Quicksand Light"/>
                <a:ea typeface="Quicksand Light"/>
                <a:cs typeface="Quicksand Light"/>
                <a:sym typeface="Quicksand Light"/>
              </a:defRPr>
            </a:lvl8pPr>
            <a:lvl9pPr lvl="8" rtl="0">
              <a:buNone/>
              <a:defRPr sz="1067">
                <a:solidFill>
                  <a:srgbClr val="494985"/>
                </a:solidFill>
                <a:latin typeface="Quicksand Light"/>
                <a:ea typeface="Quicksand Light"/>
                <a:cs typeface="Quicksand Light"/>
                <a:sym typeface="Quicksand Light"/>
              </a:defRPr>
            </a:lvl9pPr>
          </a:lstStyle>
          <a:p>
            <a:fld id="{00000000-1234-1234-1234-123412341234}" type="slidenum">
              <a:rPr lang="en-GB" smtClean="0"/>
              <a:pPr/>
              <a:t>‹#›</a:t>
            </a:fld>
            <a:endParaRPr lang="en-GB"/>
          </a:p>
        </p:txBody>
      </p:sp>
      <p:sp>
        <p:nvSpPr>
          <p:cNvPr id="41" name="Google Shape;41;p7"/>
          <p:cNvSpPr txBox="1">
            <a:spLocks noGrp="1"/>
          </p:cNvSpPr>
          <p:nvPr>
            <p:ph type="body" idx="2"/>
          </p:nvPr>
        </p:nvSpPr>
        <p:spPr>
          <a:xfrm>
            <a:off x="6315467" y="1560133"/>
            <a:ext cx="5462000" cy="48788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42" name="Google Shape;42;p7"/>
          <p:cNvSpPr txBox="1">
            <a:spLocks noGrp="1"/>
          </p:cNvSpPr>
          <p:nvPr>
            <p:ph type="subTitle" idx="3"/>
          </p:nvPr>
        </p:nvSpPr>
        <p:spPr>
          <a:xfrm>
            <a:off x="7010400" y="0"/>
            <a:ext cx="4753200" cy="4188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600" b="1"/>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extLst>
      <p:ext uri="{BB962C8B-B14F-4D97-AF65-F5344CB8AC3E}">
        <p14:creationId xmlns:p14="http://schemas.microsoft.com/office/powerpoint/2010/main" val="929024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64A145-F680-4FDE-AA77-3CB6E64EB6FF}" type="datetimeFigureOut">
              <a:rPr lang="en-GB" smtClean="0"/>
              <a:t>29/02/2024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F3C04B-290A-4F47-BB88-23A80ACED0B6}" type="slidenum">
              <a:rPr lang="en-GB" smtClean="0"/>
              <a:t>‹#›</a:t>
            </a:fld>
            <a:endParaRPr lang="en-GB"/>
          </a:p>
        </p:txBody>
      </p:sp>
    </p:spTree>
    <p:extLst>
      <p:ext uri="{BB962C8B-B14F-4D97-AF65-F5344CB8AC3E}">
        <p14:creationId xmlns:p14="http://schemas.microsoft.com/office/powerpoint/2010/main" val="1945918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6E64A145-F680-4FDE-AA77-3CB6E64EB6FF}" type="datetimeFigureOut">
              <a:rPr lang="en-GB" smtClean="0"/>
              <a:t>29/02/2024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F3C04B-290A-4F47-BB88-23A80ACED0B6}" type="slidenum">
              <a:rPr lang="en-GB" smtClean="0"/>
              <a:t>‹#›</a:t>
            </a:fld>
            <a:endParaRPr lang="en-GB"/>
          </a:p>
        </p:txBody>
      </p:sp>
    </p:spTree>
    <p:extLst>
      <p:ext uri="{BB962C8B-B14F-4D97-AF65-F5344CB8AC3E}">
        <p14:creationId xmlns:p14="http://schemas.microsoft.com/office/powerpoint/2010/main" val="368696462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6E64A145-F680-4FDE-AA77-3CB6E64EB6FF}" type="datetimeFigureOut">
              <a:rPr lang="en-GB" smtClean="0"/>
              <a:t>29/02/2024</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B3F3C04B-290A-4F47-BB88-23A80ACED0B6}" type="slidenum">
              <a:rPr lang="en-GB" smtClean="0"/>
              <a:t>‹#›</a:t>
            </a:fld>
            <a:endParaRPr lang="en-GB"/>
          </a:p>
        </p:txBody>
      </p:sp>
    </p:spTree>
    <p:extLst>
      <p:ext uri="{BB962C8B-B14F-4D97-AF65-F5344CB8AC3E}">
        <p14:creationId xmlns:p14="http://schemas.microsoft.com/office/powerpoint/2010/main" val="3535545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6E64A145-F680-4FDE-AA77-3CB6E64EB6FF}" type="datetimeFigureOut">
              <a:rPr lang="en-GB" smtClean="0"/>
              <a:t>29/02/2024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F3C04B-290A-4F47-BB88-23A80ACED0B6}" type="slidenum">
              <a:rPr lang="en-GB" smtClean="0"/>
              <a:t>‹#›</a:t>
            </a:fld>
            <a:endParaRPr lang="en-GB"/>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260279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64A145-F680-4FDE-AA77-3CB6E64EB6FF}" type="datetimeFigureOut">
              <a:rPr lang="en-GB" smtClean="0"/>
              <a:t>29/02/2024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F3C04B-290A-4F47-BB88-23A80ACED0B6}" type="slidenum">
              <a:rPr lang="en-GB" smtClean="0"/>
              <a:t>‹#›</a:t>
            </a:fld>
            <a:endParaRPr lang="en-GB"/>
          </a:p>
        </p:txBody>
      </p:sp>
    </p:spTree>
    <p:extLst>
      <p:ext uri="{BB962C8B-B14F-4D97-AF65-F5344CB8AC3E}">
        <p14:creationId xmlns:p14="http://schemas.microsoft.com/office/powerpoint/2010/main" val="1241605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64A145-F680-4FDE-AA77-3CB6E64EB6FF}" type="datetimeFigureOut">
              <a:rPr lang="en-GB" smtClean="0"/>
              <a:t>29/02/2024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F3C04B-290A-4F47-BB88-23A80ACED0B6}" type="slidenum">
              <a:rPr lang="en-GB" smtClean="0"/>
              <a:t>‹#›</a:t>
            </a:fld>
            <a:endParaRPr lang="en-GB"/>
          </a:p>
        </p:txBody>
      </p:sp>
    </p:spTree>
    <p:extLst>
      <p:ext uri="{BB962C8B-B14F-4D97-AF65-F5344CB8AC3E}">
        <p14:creationId xmlns:p14="http://schemas.microsoft.com/office/powerpoint/2010/main" val="1656639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6E64A145-F680-4FDE-AA77-3CB6E64EB6FF}" type="datetimeFigureOut">
              <a:rPr lang="en-GB" smtClean="0"/>
              <a:t>29/02/2024</a:t>
            </a:fld>
            <a:endParaRPr lang="en-GB"/>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1" name="Slide Number Placeholder 10"/>
          <p:cNvSpPr>
            <a:spLocks noGrp="1"/>
          </p:cNvSpPr>
          <p:nvPr>
            <p:ph type="sldNum" sz="quarter" idx="12"/>
          </p:nvPr>
        </p:nvSpPr>
        <p:spPr/>
        <p:txBody>
          <a:bodyPr/>
          <a:lstStyle/>
          <a:p>
            <a:fld id="{B3F3C04B-290A-4F47-BB88-23A80ACED0B6}" type="slidenum">
              <a:rPr lang="en-GB" smtClean="0"/>
              <a:t>‹#›</a:t>
            </a:fld>
            <a:endParaRPr lang="en-GB"/>
          </a:p>
        </p:txBody>
      </p:sp>
    </p:spTree>
    <p:extLst>
      <p:ext uri="{BB962C8B-B14F-4D97-AF65-F5344CB8AC3E}">
        <p14:creationId xmlns:p14="http://schemas.microsoft.com/office/powerpoint/2010/main" val="4134035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6E64A145-F680-4FDE-AA77-3CB6E64EB6FF}" type="datetimeFigureOut">
              <a:rPr lang="en-GB" smtClean="0"/>
              <a:t>29/02/2024</a:t>
            </a:fld>
            <a:endParaRPr lang="en-GB"/>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0" name="Slide Number Placeholder 9"/>
          <p:cNvSpPr>
            <a:spLocks noGrp="1"/>
          </p:cNvSpPr>
          <p:nvPr>
            <p:ph type="sldNum" sz="quarter" idx="12"/>
          </p:nvPr>
        </p:nvSpPr>
        <p:spPr/>
        <p:txBody>
          <a:bodyPr/>
          <a:lstStyle/>
          <a:p>
            <a:fld id="{B3F3C04B-290A-4F47-BB88-23A80ACED0B6}" type="slidenum">
              <a:rPr lang="en-GB" smtClean="0"/>
              <a:t>‹#›</a:t>
            </a:fld>
            <a:endParaRPr lang="en-GB"/>
          </a:p>
        </p:txBody>
      </p:sp>
    </p:spTree>
    <p:extLst>
      <p:ext uri="{BB962C8B-B14F-4D97-AF65-F5344CB8AC3E}">
        <p14:creationId xmlns:p14="http://schemas.microsoft.com/office/powerpoint/2010/main" val="886612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6E64A145-F680-4FDE-AA77-3CB6E64EB6FF}" type="datetimeFigureOut">
              <a:rPr lang="en-GB" smtClean="0"/>
              <a:t>29/02/2024</a:t>
            </a:fld>
            <a:endParaRPr lang="en-GB"/>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GB"/>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B3F3C04B-290A-4F47-BB88-23A80ACED0B6}" type="slidenum">
              <a:rPr lang="en-GB" smtClean="0"/>
              <a:t>‹#›</a:t>
            </a:fld>
            <a:endParaRPr lang="en-GB"/>
          </a:p>
        </p:txBody>
      </p:sp>
    </p:spTree>
    <p:extLst>
      <p:ext uri="{BB962C8B-B14F-4D97-AF65-F5344CB8AC3E}">
        <p14:creationId xmlns:p14="http://schemas.microsoft.com/office/powerpoint/2010/main" val="575913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asciitable.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C04D1-B54E-48E8-A954-0A0336C29DCD}"/>
              </a:ext>
            </a:extLst>
          </p:cNvPr>
          <p:cNvSpPr>
            <a:spLocks noGrp="1"/>
          </p:cNvSpPr>
          <p:nvPr>
            <p:ph type="ctrTitle"/>
          </p:nvPr>
        </p:nvSpPr>
        <p:spPr/>
        <p:txBody>
          <a:bodyPr/>
          <a:lstStyle/>
          <a:p>
            <a:r>
              <a:rPr lang="en-GB" dirty="0"/>
              <a:t>ASCII/Unicode</a:t>
            </a:r>
          </a:p>
        </p:txBody>
      </p:sp>
      <p:sp>
        <p:nvSpPr>
          <p:cNvPr id="3" name="Subtitle 2">
            <a:extLst>
              <a:ext uri="{FF2B5EF4-FFF2-40B4-BE49-F238E27FC236}">
                <a16:creationId xmlns:a16="http://schemas.microsoft.com/office/drawing/2014/main" id="{898D0B01-D9C8-4B02-A4BF-B87CA4DDD695}"/>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834468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8"/>
          <p:cNvSpPr txBox="1">
            <a:spLocks noGrp="1"/>
          </p:cNvSpPr>
          <p:nvPr>
            <p:ph type="body" idx="1"/>
          </p:nvPr>
        </p:nvSpPr>
        <p:spPr>
          <a:xfrm>
            <a:off x="414533" y="1356967"/>
            <a:ext cx="11362800" cy="5082000"/>
          </a:xfrm>
          <a:prstGeom prst="rect">
            <a:avLst/>
          </a:prstGeom>
        </p:spPr>
        <p:txBody>
          <a:bodyPr spcFirstLastPara="1" vert="horz" wrap="square" lIns="121900" tIns="121900" rIns="121900" bIns="121900" rtlCol="0" anchor="t" anchorCtr="0">
            <a:noAutofit/>
          </a:bodyPr>
          <a:lstStyle/>
          <a:p>
            <a:pPr marL="0" indent="0">
              <a:buNone/>
            </a:pPr>
            <a:r>
              <a:rPr lang="en-GB" b="1" dirty="0"/>
              <a:t>Task 2: </a:t>
            </a:r>
            <a:r>
              <a:rPr lang="en-GB" dirty="0"/>
              <a:t>Decode a decimal ASCII message using the ASCII table that you have. </a:t>
            </a:r>
            <a:r>
              <a:rPr lang="en-GB"/>
              <a:t>(In Pairs)</a:t>
            </a:r>
            <a:endParaRPr dirty="0"/>
          </a:p>
          <a:p>
            <a:pPr marL="0" indent="0">
              <a:spcBef>
                <a:spcPts val="2133"/>
              </a:spcBef>
              <a:buNone/>
            </a:pPr>
            <a:endParaRPr dirty="0">
              <a:solidFill>
                <a:srgbClr val="FF0000"/>
              </a:solidFill>
            </a:endParaRPr>
          </a:p>
          <a:p>
            <a:pPr marL="0" indent="0">
              <a:buNone/>
            </a:pPr>
            <a:endParaRPr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dirty="0"/>
          </a:p>
          <a:p>
            <a:pPr marL="0" indent="0">
              <a:buNone/>
            </a:pPr>
            <a:r>
              <a:rPr lang="en-GB" dirty="0"/>
              <a:t>Decimal 32 in ASCII is a space.</a:t>
            </a:r>
            <a:endParaRPr dirty="0"/>
          </a:p>
          <a:p>
            <a:pPr marL="0" indent="0">
              <a:buNone/>
            </a:pPr>
            <a:endParaRPr dirty="0"/>
          </a:p>
          <a:p>
            <a:pPr marL="0" indent="0">
              <a:buNone/>
            </a:pPr>
            <a:r>
              <a:rPr lang="en-GB" dirty="0"/>
              <a:t>Here it is in binary:</a:t>
            </a:r>
            <a:endParaRPr dirty="0"/>
          </a:p>
          <a:p>
            <a:pPr marL="0" indent="0">
              <a:buNone/>
            </a:pPr>
            <a:r>
              <a:rPr lang="en-GB" dirty="0">
                <a:latin typeface="Roboto Mono"/>
                <a:ea typeface="Roboto Mono"/>
                <a:cs typeface="Roboto Mono"/>
                <a:sym typeface="Roboto Mono"/>
              </a:rPr>
              <a:t>01001001 00100000 01101000 01100001 01110110 01100101 00100000 00110001 00110010 00100000 01100001 01110000 01110000 01101100 01100101 01110011</a:t>
            </a:r>
            <a:endParaRPr dirty="0">
              <a:latin typeface="Roboto Mono"/>
              <a:ea typeface="Roboto Mono"/>
              <a:cs typeface="Roboto Mono"/>
              <a:sym typeface="Roboto Mono"/>
            </a:endParaRPr>
          </a:p>
          <a:p>
            <a:pPr marL="0" indent="0">
              <a:buNone/>
            </a:pPr>
            <a:endParaRPr dirty="0"/>
          </a:p>
          <a:p>
            <a:pPr marL="0" indent="0">
              <a:spcBef>
                <a:spcPts val="2133"/>
              </a:spcBef>
              <a:buNone/>
            </a:pPr>
            <a:endParaRPr dirty="0">
              <a:latin typeface="Roboto Mono"/>
              <a:ea typeface="Roboto Mono"/>
              <a:cs typeface="Roboto Mono"/>
              <a:sym typeface="Roboto Mono"/>
            </a:endParaRPr>
          </a:p>
          <a:p>
            <a:pPr marL="0" indent="0">
              <a:spcBef>
                <a:spcPts val="2133"/>
              </a:spcBef>
              <a:buNone/>
            </a:pPr>
            <a:endParaRPr dirty="0">
              <a:latin typeface="Roboto Mono"/>
              <a:ea typeface="Roboto Mono"/>
              <a:cs typeface="Roboto Mono"/>
              <a:sym typeface="Roboto Mono"/>
            </a:endParaRPr>
          </a:p>
          <a:p>
            <a:pPr marL="0" indent="0">
              <a:spcBef>
                <a:spcPts val="2133"/>
              </a:spcBef>
              <a:buNone/>
            </a:pPr>
            <a:br>
              <a:rPr lang="en-GB" dirty="0">
                <a:latin typeface="Roboto Mono"/>
                <a:ea typeface="Roboto Mono"/>
                <a:cs typeface="Roboto Mono"/>
                <a:sym typeface="Roboto Mono"/>
              </a:rPr>
            </a:br>
            <a:endParaRPr dirty="0">
              <a:latin typeface="Roboto Mono"/>
              <a:ea typeface="Roboto Mono"/>
              <a:cs typeface="Roboto Mono"/>
              <a:sym typeface="Roboto Mono"/>
            </a:endParaRPr>
          </a:p>
          <a:p>
            <a:pPr marL="0" indent="0">
              <a:spcBef>
                <a:spcPts val="2133"/>
              </a:spcBef>
              <a:spcAft>
                <a:spcPts val="2133"/>
              </a:spcAft>
              <a:buNone/>
            </a:pPr>
            <a:endParaRPr dirty="0"/>
          </a:p>
        </p:txBody>
      </p:sp>
      <p:sp>
        <p:nvSpPr>
          <p:cNvPr id="135" name="Google Shape;135;p18"/>
          <p:cNvSpPr txBox="1">
            <a:spLocks noGrp="1"/>
          </p:cNvSpPr>
          <p:nvPr>
            <p:ph type="title"/>
          </p:nvPr>
        </p:nvSpPr>
        <p:spPr>
          <a:xfrm>
            <a:off x="414533" y="414533"/>
            <a:ext cx="11362800" cy="942400"/>
          </a:xfrm>
          <a:prstGeom prst="rect">
            <a:avLst/>
          </a:prstGeom>
        </p:spPr>
        <p:txBody>
          <a:bodyPr spcFirstLastPara="1" vert="horz" wrap="square" lIns="121900" tIns="121900" rIns="121900" bIns="121900" rtlCol="0" anchor="ctr" anchorCtr="0">
            <a:noAutofit/>
          </a:bodyPr>
          <a:lstStyle/>
          <a:p>
            <a:pPr algn="l"/>
            <a:r>
              <a:rPr lang="en-GB"/>
              <a:t>Representing text</a:t>
            </a:r>
            <a:endParaRPr/>
          </a:p>
        </p:txBody>
      </p:sp>
      <p:sp>
        <p:nvSpPr>
          <p:cNvPr id="136" name="Google Shape;136;p18"/>
          <p:cNvSpPr txBox="1">
            <a:spLocks noGrp="1"/>
          </p:cNvSpPr>
          <p:nvPr>
            <p:ph type="sldNum" idx="12"/>
          </p:nvPr>
        </p:nvSpPr>
        <p:spPr>
          <a:xfrm>
            <a:off x="11776267" y="6439067"/>
            <a:ext cx="415600" cy="418800"/>
          </a:xfrm>
          <a:prstGeom prst="rect">
            <a:avLst/>
          </a:prstGeom>
        </p:spPr>
        <p:txBody>
          <a:bodyPr spcFirstLastPara="1" vert="horz" wrap="square" lIns="121900" tIns="121900" rIns="121900" bIns="121900" rtlCol="0" anchor="t" anchorCtr="0">
            <a:noAutofit/>
          </a:bodyPr>
          <a:lstStyle/>
          <a:p>
            <a:fld id="{00000000-1234-1234-1234-123412341234}" type="slidenum">
              <a:rPr lang="en-GB"/>
              <a:pPr/>
              <a:t>10</a:t>
            </a:fld>
            <a:endParaRPr/>
          </a:p>
        </p:txBody>
      </p:sp>
      <p:graphicFrame>
        <p:nvGraphicFramePr>
          <p:cNvPr id="139" name="Google Shape;139;p18"/>
          <p:cNvGraphicFramePr/>
          <p:nvPr>
            <p:extLst>
              <p:ext uri="{D42A27DB-BD31-4B8C-83A1-F6EECF244321}">
                <p14:modId xmlns:p14="http://schemas.microsoft.com/office/powerpoint/2010/main" val="3179031146"/>
              </p:ext>
            </p:extLst>
          </p:nvPr>
        </p:nvGraphicFramePr>
        <p:xfrm>
          <a:off x="282557" y="4040906"/>
          <a:ext cx="11626752" cy="1100351"/>
        </p:xfrm>
        <a:graphic>
          <a:graphicData uri="http://schemas.openxmlformats.org/drawingml/2006/table">
            <a:tbl>
              <a:tblPr>
                <a:noFill/>
              </a:tblPr>
              <a:tblGrid>
                <a:gridCol w="726672">
                  <a:extLst>
                    <a:ext uri="{9D8B030D-6E8A-4147-A177-3AD203B41FA5}">
                      <a16:colId xmlns:a16="http://schemas.microsoft.com/office/drawing/2014/main" val="20000"/>
                    </a:ext>
                  </a:extLst>
                </a:gridCol>
                <a:gridCol w="726672">
                  <a:extLst>
                    <a:ext uri="{9D8B030D-6E8A-4147-A177-3AD203B41FA5}">
                      <a16:colId xmlns:a16="http://schemas.microsoft.com/office/drawing/2014/main" val="20001"/>
                    </a:ext>
                  </a:extLst>
                </a:gridCol>
                <a:gridCol w="726672">
                  <a:extLst>
                    <a:ext uri="{9D8B030D-6E8A-4147-A177-3AD203B41FA5}">
                      <a16:colId xmlns:a16="http://schemas.microsoft.com/office/drawing/2014/main" val="20002"/>
                    </a:ext>
                  </a:extLst>
                </a:gridCol>
                <a:gridCol w="726672">
                  <a:extLst>
                    <a:ext uri="{9D8B030D-6E8A-4147-A177-3AD203B41FA5}">
                      <a16:colId xmlns:a16="http://schemas.microsoft.com/office/drawing/2014/main" val="20003"/>
                    </a:ext>
                  </a:extLst>
                </a:gridCol>
                <a:gridCol w="726672">
                  <a:extLst>
                    <a:ext uri="{9D8B030D-6E8A-4147-A177-3AD203B41FA5}">
                      <a16:colId xmlns:a16="http://schemas.microsoft.com/office/drawing/2014/main" val="20004"/>
                    </a:ext>
                  </a:extLst>
                </a:gridCol>
                <a:gridCol w="726672">
                  <a:extLst>
                    <a:ext uri="{9D8B030D-6E8A-4147-A177-3AD203B41FA5}">
                      <a16:colId xmlns:a16="http://schemas.microsoft.com/office/drawing/2014/main" val="20005"/>
                    </a:ext>
                  </a:extLst>
                </a:gridCol>
                <a:gridCol w="726672">
                  <a:extLst>
                    <a:ext uri="{9D8B030D-6E8A-4147-A177-3AD203B41FA5}">
                      <a16:colId xmlns:a16="http://schemas.microsoft.com/office/drawing/2014/main" val="20006"/>
                    </a:ext>
                  </a:extLst>
                </a:gridCol>
                <a:gridCol w="726672">
                  <a:extLst>
                    <a:ext uri="{9D8B030D-6E8A-4147-A177-3AD203B41FA5}">
                      <a16:colId xmlns:a16="http://schemas.microsoft.com/office/drawing/2014/main" val="20007"/>
                    </a:ext>
                  </a:extLst>
                </a:gridCol>
                <a:gridCol w="726672">
                  <a:extLst>
                    <a:ext uri="{9D8B030D-6E8A-4147-A177-3AD203B41FA5}">
                      <a16:colId xmlns:a16="http://schemas.microsoft.com/office/drawing/2014/main" val="20008"/>
                    </a:ext>
                  </a:extLst>
                </a:gridCol>
                <a:gridCol w="726672">
                  <a:extLst>
                    <a:ext uri="{9D8B030D-6E8A-4147-A177-3AD203B41FA5}">
                      <a16:colId xmlns:a16="http://schemas.microsoft.com/office/drawing/2014/main" val="20009"/>
                    </a:ext>
                  </a:extLst>
                </a:gridCol>
                <a:gridCol w="726672">
                  <a:extLst>
                    <a:ext uri="{9D8B030D-6E8A-4147-A177-3AD203B41FA5}">
                      <a16:colId xmlns:a16="http://schemas.microsoft.com/office/drawing/2014/main" val="20010"/>
                    </a:ext>
                  </a:extLst>
                </a:gridCol>
                <a:gridCol w="726672">
                  <a:extLst>
                    <a:ext uri="{9D8B030D-6E8A-4147-A177-3AD203B41FA5}">
                      <a16:colId xmlns:a16="http://schemas.microsoft.com/office/drawing/2014/main" val="20011"/>
                    </a:ext>
                  </a:extLst>
                </a:gridCol>
                <a:gridCol w="726672">
                  <a:extLst>
                    <a:ext uri="{9D8B030D-6E8A-4147-A177-3AD203B41FA5}">
                      <a16:colId xmlns:a16="http://schemas.microsoft.com/office/drawing/2014/main" val="20012"/>
                    </a:ext>
                  </a:extLst>
                </a:gridCol>
                <a:gridCol w="726672">
                  <a:extLst>
                    <a:ext uri="{9D8B030D-6E8A-4147-A177-3AD203B41FA5}">
                      <a16:colId xmlns:a16="http://schemas.microsoft.com/office/drawing/2014/main" val="20013"/>
                    </a:ext>
                  </a:extLst>
                </a:gridCol>
                <a:gridCol w="726672">
                  <a:extLst>
                    <a:ext uri="{9D8B030D-6E8A-4147-A177-3AD203B41FA5}">
                      <a16:colId xmlns:a16="http://schemas.microsoft.com/office/drawing/2014/main" val="20014"/>
                    </a:ext>
                  </a:extLst>
                </a:gridCol>
                <a:gridCol w="726672">
                  <a:extLst>
                    <a:ext uri="{9D8B030D-6E8A-4147-A177-3AD203B41FA5}">
                      <a16:colId xmlns:a16="http://schemas.microsoft.com/office/drawing/2014/main" val="20015"/>
                    </a:ext>
                  </a:extLst>
                </a:gridCol>
              </a:tblGrid>
              <a:tr h="468634">
                <a:tc>
                  <a:txBody>
                    <a:bodyPr/>
                    <a:lstStyle/>
                    <a:p>
                      <a:pPr marL="0" lvl="0" indent="0" algn="ctr" rtl="0">
                        <a:spcBef>
                          <a:spcPts val="0"/>
                        </a:spcBef>
                        <a:spcAft>
                          <a:spcPts val="0"/>
                        </a:spcAft>
                        <a:buNone/>
                      </a:pPr>
                      <a:r>
                        <a:rPr lang="en-GB" sz="2400" dirty="0">
                          <a:solidFill>
                            <a:schemeClr val="dk1"/>
                          </a:solidFill>
                          <a:latin typeface="Quicksand"/>
                          <a:ea typeface="Quicksand"/>
                          <a:cs typeface="Quicksand"/>
                          <a:sym typeface="Quicksand"/>
                        </a:rPr>
                        <a:t>73</a:t>
                      </a:r>
                      <a:endParaRPr sz="2400" dirty="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r>
                        <a:rPr lang="en-GB" sz="2400">
                          <a:solidFill>
                            <a:schemeClr val="dk1"/>
                          </a:solidFill>
                          <a:latin typeface="Quicksand"/>
                          <a:ea typeface="Quicksand"/>
                          <a:cs typeface="Quicksand"/>
                          <a:sym typeface="Quicksand"/>
                        </a:rPr>
                        <a:t>32</a:t>
                      </a:r>
                      <a:endParaRPr sz="240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r>
                        <a:rPr lang="en-GB" sz="2400">
                          <a:solidFill>
                            <a:schemeClr val="dk1"/>
                          </a:solidFill>
                          <a:latin typeface="Quicksand"/>
                          <a:ea typeface="Quicksand"/>
                          <a:cs typeface="Quicksand"/>
                          <a:sym typeface="Quicksand"/>
                        </a:rPr>
                        <a:t>104</a:t>
                      </a:r>
                      <a:endParaRPr sz="240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r>
                        <a:rPr lang="en-GB" sz="2400">
                          <a:solidFill>
                            <a:schemeClr val="dk1"/>
                          </a:solidFill>
                          <a:latin typeface="Quicksand"/>
                          <a:ea typeface="Quicksand"/>
                          <a:cs typeface="Quicksand"/>
                          <a:sym typeface="Quicksand"/>
                        </a:rPr>
                        <a:t>97</a:t>
                      </a:r>
                      <a:endParaRPr sz="240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r>
                        <a:rPr lang="en-GB" sz="2400">
                          <a:solidFill>
                            <a:schemeClr val="dk1"/>
                          </a:solidFill>
                          <a:latin typeface="Quicksand"/>
                          <a:ea typeface="Quicksand"/>
                          <a:cs typeface="Quicksand"/>
                          <a:sym typeface="Quicksand"/>
                        </a:rPr>
                        <a:t>118</a:t>
                      </a:r>
                      <a:endParaRPr sz="240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r>
                        <a:rPr lang="en-GB" sz="2400">
                          <a:solidFill>
                            <a:schemeClr val="dk1"/>
                          </a:solidFill>
                          <a:latin typeface="Quicksand"/>
                          <a:ea typeface="Quicksand"/>
                          <a:cs typeface="Quicksand"/>
                          <a:sym typeface="Quicksand"/>
                        </a:rPr>
                        <a:t>101</a:t>
                      </a:r>
                      <a:endParaRPr sz="240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r>
                        <a:rPr lang="en-GB" sz="2400">
                          <a:solidFill>
                            <a:schemeClr val="dk1"/>
                          </a:solidFill>
                          <a:latin typeface="Quicksand"/>
                          <a:ea typeface="Quicksand"/>
                          <a:cs typeface="Quicksand"/>
                          <a:sym typeface="Quicksand"/>
                        </a:rPr>
                        <a:t>32</a:t>
                      </a:r>
                      <a:endParaRPr sz="240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r>
                        <a:rPr lang="en-GB" sz="2400">
                          <a:solidFill>
                            <a:schemeClr val="dk1"/>
                          </a:solidFill>
                          <a:latin typeface="Quicksand"/>
                          <a:ea typeface="Quicksand"/>
                          <a:cs typeface="Quicksand"/>
                          <a:sym typeface="Quicksand"/>
                        </a:rPr>
                        <a:t>49</a:t>
                      </a:r>
                      <a:endParaRPr sz="240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r>
                        <a:rPr lang="en-GB" sz="2400">
                          <a:solidFill>
                            <a:schemeClr val="dk1"/>
                          </a:solidFill>
                          <a:latin typeface="Quicksand"/>
                          <a:ea typeface="Quicksand"/>
                          <a:cs typeface="Quicksand"/>
                          <a:sym typeface="Quicksand"/>
                        </a:rPr>
                        <a:t>50</a:t>
                      </a:r>
                      <a:endParaRPr sz="240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r>
                        <a:rPr lang="en-GB" sz="2400">
                          <a:solidFill>
                            <a:schemeClr val="dk1"/>
                          </a:solidFill>
                          <a:latin typeface="Quicksand"/>
                          <a:ea typeface="Quicksand"/>
                          <a:cs typeface="Quicksand"/>
                          <a:sym typeface="Quicksand"/>
                        </a:rPr>
                        <a:t>32</a:t>
                      </a:r>
                      <a:endParaRPr sz="240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r>
                        <a:rPr lang="en-GB" sz="2400">
                          <a:solidFill>
                            <a:schemeClr val="dk1"/>
                          </a:solidFill>
                          <a:latin typeface="Quicksand"/>
                          <a:ea typeface="Quicksand"/>
                          <a:cs typeface="Quicksand"/>
                          <a:sym typeface="Quicksand"/>
                        </a:rPr>
                        <a:t>97</a:t>
                      </a:r>
                      <a:endParaRPr sz="240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r>
                        <a:rPr lang="en-GB" sz="2400">
                          <a:solidFill>
                            <a:schemeClr val="dk1"/>
                          </a:solidFill>
                          <a:latin typeface="Quicksand"/>
                          <a:ea typeface="Quicksand"/>
                          <a:cs typeface="Quicksand"/>
                          <a:sym typeface="Quicksand"/>
                        </a:rPr>
                        <a:t>112</a:t>
                      </a:r>
                      <a:endParaRPr sz="240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r>
                        <a:rPr lang="en-GB" sz="2400">
                          <a:solidFill>
                            <a:schemeClr val="dk1"/>
                          </a:solidFill>
                          <a:latin typeface="Quicksand"/>
                          <a:ea typeface="Quicksand"/>
                          <a:cs typeface="Quicksand"/>
                          <a:sym typeface="Quicksand"/>
                        </a:rPr>
                        <a:t>112</a:t>
                      </a:r>
                      <a:endParaRPr sz="240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r>
                        <a:rPr lang="en-GB" sz="2400">
                          <a:solidFill>
                            <a:schemeClr val="dk1"/>
                          </a:solidFill>
                          <a:latin typeface="Quicksand"/>
                          <a:ea typeface="Quicksand"/>
                          <a:cs typeface="Quicksand"/>
                          <a:sym typeface="Quicksand"/>
                        </a:rPr>
                        <a:t>108</a:t>
                      </a:r>
                      <a:endParaRPr sz="240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r>
                        <a:rPr lang="en-GB" sz="2400">
                          <a:solidFill>
                            <a:schemeClr val="dk1"/>
                          </a:solidFill>
                          <a:latin typeface="Quicksand"/>
                          <a:ea typeface="Quicksand"/>
                          <a:cs typeface="Quicksand"/>
                          <a:sym typeface="Quicksand"/>
                        </a:rPr>
                        <a:t>101</a:t>
                      </a:r>
                      <a:endParaRPr sz="240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r>
                        <a:rPr lang="en-GB" sz="2400">
                          <a:solidFill>
                            <a:schemeClr val="dk1"/>
                          </a:solidFill>
                          <a:latin typeface="Quicksand"/>
                          <a:ea typeface="Quicksand"/>
                          <a:cs typeface="Quicksand"/>
                          <a:sym typeface="Quicksand"/>
                        </a:rPr>
                        <a:t>115</a:t>
                      </a:r>
                      <a:endParaRPr sz="240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0"/>
                  </a:ext>
                </a:extLst>
              </a:tr>
              <a:tr h="554228">
                <a:tc>
                  <a:txBody>
                    <a:bodyPr/>
                    <a:lstStyle/>
                    <a:p>
                      <a:pPr marL="0" lvl="0" indent="0" algn="ctr" rtl="0">
                        <a:lnSpc>
                          <a:spcPct val="115000"/>
                        </a:lnSpc>
                        <a:spcBef>
                          <a:spcPts val="0"/>
                        </a:spcBef>
                        <a:spcAft>
                          <a:spcPts val="0"/>
                        </a:spcAft>
                        <a:buNone/>
                      </a:pPr>
                      <a:r>
                        <a:rPr lang="en-GB" sz="2400" dirty="0">
                          <a:solidFill>
                            <a:schemeClr val="dk1"/>
                          </a:solidFill>
                          <a:latin typeface="Quicksand"/>
                          <a:ea typeface="Quicksand"/>
                          <a:cs typeface="Quicksand"/>
                          <a:sym typeface="Quicksand"/>
                        </a:rPr>
                        <a:t> I</a:t>
                      </a:r>
                      <a:endParaRPr sz="2400" dirty="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240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2400">
                          <a:solidFill>
                            <a:schemeClr val="dk1"/>
                          </a:solidFill>
                          <a:latin typeface="Quicksand"/>
                          <a:ea typeface="Quicksand"/>
                          <a:cs typeface="Quicksand"/>
                          <a:sym typeface="Quicksand"/>
                        </a:rPr>
                        <a:t>h</a:t>
                      </a:r>
                      <a:endParaRPr sz="240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2400">
                          <a:solidFill>
                            <a:schemeClr val="dk1"/>
                          </a:solidFill>
                          <a:latin typeface="Quicksand"/>
                          <a:ea typeface="Quicksand"/>
                          <a:cs typeface="Quicksand"/>
                          <a:sym typeface="Quicksand"/>
                        </a:rPr>
                        <a:t>a</a:t>
                      </a:r>
                      <a:endParaRPr sz="240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2400">
                          <a:solidFill>
                            <a:schemeClr val="dk1"/>
                          </a:solidFill>
                          <a:latin typeface="Quicksand"/>
                          <a:ea typeface="Quicksand"/>
                          <a:cs typeface="Quicksand"/>
                          <a:sym typeface="Quicksand"/>
                        </a:rPr>
                        <a:t>v</a:t>
                      </a:r>
                      <a:endParaRPr sz="240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2400">
                          <a:solidFill>
                            <a:schemeClr val="dk1"/>
                          </a:solidFill>
                          <a:latin typeface="Quicksand"/>
                          <a:ea typeface="Quicksand"/>
                          <a:cs typeface="Quicksand"/>
                          <a:sym typeface="Quicksand"/>
                        </a:rPr>
                        <a:t>e</a:t>
                      </a:r>
                      <a:endParaRPr sz="240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2400">
                          <a:solidFill>
                            <a:schemeClr val="dk1"/>
                          </a:solidFill>
                          <a:latin typeface="Quicksand"/>
                          <a:ea typeface="Quicksand"/>
                          <a:cs typeface="Quicksand"/>
                          <a:sym typeface="Quicksand"/>
                        </a:rPr>
                        <a:t> </a:t>
                      </a:r>
                      <a:endParaRPr sz="240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2400">
                          <a:solidFill>
                            <a:schemeClr val="dk1"/>
                          </a:solidFill>
                          <a:latin typeface="Quicksand"/>
                          <a:ea typeface="Quicksand"/>
                          <a:cs typeface="Quicksand"/>
                          <a:sym typeface="Quicksand"/>
                        </a:rPr>
                        <a:t>1</a:t>
                      </a:r>
                      <a:endParaRPr sz="240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2400">
                          <a:solidFill>
                            <a:schemeClr val="dk1"/>
                          </a:solidFill>
                          <a:latin typeface="Quicksand"/>
                          <a:ea typeface="Quicksand"/>
                          <a:cs typeface="Quicksand"/>
                          <a:sym typeface="Quicksand"/>
                        </a:rPr>
                        <a:t>2</a:t>
                      </a:r>
                      <a:endParaRPr sz="240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2400">
                          <a:solidFill>
                            <a:schemeClr val="dk1"/>
                          </a:solidFill>
                          <a:latin typeface="Quicksand"/>
                          <a:ea typeface="Quicksand"/>
                          <a:cs typeface="Quicksand"/>
                          <a:sym typeface="Quicksand"/>
                        </a:rPr>
                        <a:t> </a:t>
                      </a:r>
                      <a:endParaRPr sz="240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2400">
                          <a:solidFill>
                            <a:schemeClr val="dk1"/>
                          </a:solidFill>
                          <a:latin typeface="Quicksand"/>
                          <a:ea typeface="Quicksand"/>
                          <a:cs typeface="Quicksand"/>
                          <a:sym typeface="Quicksand"/>
                        </a:rPr>
                        <a:t>a</a:t>
                      </a:r>
                      <a:endParaRPr sz="240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2400">
                          <a:solidFill>
                            <a:schemeClr val="dk1"/>
                          </a:solidFill>
                          <a:latin typeface="Quicksand"/>
                          <a:ea typeface="Quicksand"/>
                          <a:cs typeface="Quicksand"/>
                          <a:sym typeface="Quicksand"/>
                        </a:rPr>
                        <a:t>p</a:t>
                      </a:r>
                      <a:endParaRPr sz="240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2400">
                          <a:solidFill>
                            <a:schemeClr val="dk1"/>
                          </a:solidFill>
                          <a:latin typeface="Quicksand"/>
                          <a:ea typeface="Quicksand"/>
                          <a:cs typeface="Quicksand"/>
                          <a:sym typeface="Quicksand"/>
                        </a:rPr>
                        <a:t>p</a:t>
                      </a:r>
                      <a:endParaRPr sz="240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2400">
                          <a:solidFill>
                            <a:schemeClr val="dk1"/>
                          </a:solidFill>
                          <a:latin typeface="Quicksand"/>
                          <a:ea typeface="Quicksand"/>
                          <a:cs typeface="Quicksand"/>
                          <a:sym typeface="Quicksand"/>
                        </a:rPr>
                        <a:t>l</a:t>
                      </a:r>
                      <a:endParaRPr sz="240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2400">
                          <a:solidFill>
                            <a:schemeClr val="dk1"/>
                          </a:solidFill>
                          <a:latin typeface="Quicksand"/>
                          <a:ea typeface="Quicksand"/>
                          <a:cs typeface="Quicksand"/>
                          <a:sym typeface="Quicksand"/>
                        </a:rPr>
                        <a:t>e</a:t>
                      </a:r>
                      <a:endParaRPr sz="240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2400" dirty="0">
                          <a:solidFill>
                            <a:schemeClr val="dk1"/>
                          </a:solidFill>
                          <a:latin typeface="Quicksand"/>
                          <a:ea typeface="Quicksand"/>
                          <a:cs typeface="Quicksand"/>
                          <a:sym typeface="Quicksand"/>
                        </a:rPr>
                        <a:t>s</a:t>
                      </a:r>
                      <a:endParaRPr sz="2400" dirty="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8" name="Google Shape;139;p18">
            <a:extLst>
              <a:ext uri="{FF2B5EF4-FFF2-40B4-BE49-F238E27FC236}">
                <a16:creationId xmlns:a16="http://schemas.microsoft.com/office/drawing/2014/main" id="{5D9CBCCB-3374-4F9B-A2CA-DC12F0228E4B}"/>
              </a:ext>
            </a:extLst>
          </p:cNvPr>
          <p:cNvGraphicFramePr/>
          <p:nvPr>
            <p:extLst>
              <p:ext uri="{D42A27DB-BD31-4B8C-83A1-F6EECF244321}">
                <p14:modId xmlns:p14="http://schemas.microsoft.com/office/powerpoint/2010/main" val="3304443043"/>
              </p:ext>
            </p:extLst>
          </p:nvPr>
        </p:nvGraphicFramePr>
        <p:xfrm>
          <a:off x="101103" y="2154237"/>
          <a:ext cx="11626752" cy="1100351"/>
        </p:xfrm>
        <a:graphic>
          <a:graphicData uri="http://schemas.openxmlformats.org/drawingml/2006/table">
            <a:tbl>
              <a:tblPr>
                <a:noFill/>
              </a:tblPr>
              <a:tblGrid>
                <a:gridCol w="726672">
                  <a:extLst>
                    <a:ext uri="{9D8B030D-6E8A-4147-A177-3AD203B41FA5}">
                      <a16:colId xmlns:a16="http://schemas.microsoft.com/office/drawing/2014/main" val="20000"/>
                    </a:ext>
                  </a:extLst>
                </a:gridCol>
                <a:gridCol w="726672">
                  <a:extLst>
                    <a:ext uri="{9D8B030D-6E8A-4147-A177-3AD203B41FA5}">
                      <a16:colId xmlns:a16="http://schemas.microsoft.com/office/drawing/2014/main" val="20001"/>
                    </a:ext>
                  </a:extLst>
                </a:gridCol>
                <a:gridCol w="726672">
                  <a:extLst>
                    <a:ext uri="{9D8B030D-6E8A-4147-A177-3AD203B41FA5}">
                      <a16:colId xmlns:a16="http://schemas.microsoft.com/office/drawing/2014/main" val="20002"/>
                    </a:ext>
                  </a:extLst>
                </a:gridCol>
                <a:gridCol w="726672">
                  <a:extLst>
                    <a:ext uri="{9D8B030D-6E8A-4147-A177-3AD203B41FA5}">
                      <a16:colId xmlns:a16="http://schemas.microsoft.com/office/drawing/2014/main" val="20003"/>
                    </a:ext>
                  </a:extLst>
                </a:gridCol>
                <a:gridCol w="726672">
                  <a:extLst>
                    <a:ext uri="{9D8B030D-6E8A-4147-A177-3AD203B41FA5}">
                      <a16:colId xmlns:a16="http://schemas.microsoft.com/office/drawing/2014/main" val="20004"/>
                    </a:ext>
                  </a:extLst>
                </a:gridCol>
                <a:gridCol w="726672">
                  <a:extLst>
                    <a:ext uri="{9D8B030D-6E8A-4147-A177-3AD203B41FA5}">
                      <a16:colId xmlns:a16="http://schemas.microsoft.com/office/drawing/2014/main" val="20005"/>
                    </a:ext>
                  </a:extLst>
                </a:gridCol>
                <a:gridCol w="726672">
                  <a:extLst>
                    <a:ext uri="{9D8B030D-6E8A-4147-A177-3AD203B41FA5}">
                      <a16:colId xmlns:a16="http://schemas.microsoft.com/office/drawing/2014/main" val="20006"/>
                    </a:ext>
                  </a:extLst>
                </a:gridCol>
                <a:gridCol w="726672">
                  <a:extLst>
                    <a:ext uri="{9D8B030D-6E8A-4147-A177-3AD203B41FA5}">
                      <a16:colId xmlns:a16="http://schemas.microsoft.com/office/drawing/2014/main" val="20007"/>
                    </a:ext>
                  </a:extLst>
                </a:gridCol>
                <a:gridCol w="726672">
                  <a:extLst>
                    <a:ext uri="{9D8B030D-6E8A-4147-A177-3AD203B41FA5}">
                      <a16:colId xmlns:a16="http://schemas.microsoft.com/office/drawing/2014/main" val="20008"/>
                    </a:ext>
                  </a:extLst>
                </a:gridCol>
                <a:gridCol w="726672">
                  <a:extLst>
                    <a:ext uri="{9D8B030D-6E8A-4147-A177-3AD203B41FA5}">
                      <a16:colId xmlns:a16="http://schemas.microsoft.com/office/drawing/2014/main" val="20009"/>
                    </a:ext>
                  </a:extLst>
                </a:gridCol>
                <a:gridCol w="726672">
                  <a:extLst>
                    <a:ext uri="{9D8B030D-6E8A-4147-A177-3AD203B41FA5}">
                      <a16:colId xmlns:a16="http://schemas.microsoft.com/office/drawing/2014/main" val="20010"/>
                    </a:ext>
                  </a:extLst>
                </a:gridCol>
                <a:gridCol w="726672">
                  <a:extLst>
                    <a:ext uri="{9D8B030D-6E8A-4147-A177-3AD203B41FA5}">
                      <a16:colId xmlns:a16="http://schemas.microsoft.com/office/drawing/2014/main" val="20011"/>
                    </a:ext>
                  </a:extLst>
                </a:gridCol>
                <a:gridCol w="726672">
                  <a:extLst>
                    <a:ext uri="{9D8B030D-6E8A-4147-A177-3AD203B41FA5}">
                      <a16:colId xmlns:a16="http://schemas.microsoft.com/office/drawing/2014/main" val="20012"/>
                    </a:ext>
                  </a:extLst>
                </a:gridCol>
                <a:gridCol w="726672">
                  <a:extLst>
                    <a:ext uri="{9D8B030D-6E8A-4147-A177-3AD203B41FA5}">
                      <a16:colId xmlns:a16="http://schemas.microsoft.com/office/drawing/2014/main" val="20013"/>
                    </a:ext>
                  </a:extLst>
                </a:gridCol>
                <a:gridCol w="726672">
                  <a:extLst>
                    <a:ext uri="{9D8B030D-6E8A-4147-A177-3AD203B41FA5}">
                      <a16:colId xmlns:a16="http://schemas.microsoft.com/office/drawing/2014/main" val="20014"/>
                    </a:ext>
                  </a:extLst>
                </a:gridCol>
                <a:gridCol w="726672">
                  <a:extLst>
                    <a:ext uri="{9D8B030D-6E8A-4147-A177-3AD203B41FA5}">
                      <a16:colId xmlns:a16="http://schemas.microsoft.com/office/drawing/2014/main" val="20015"/>
                    </a:ext>
                  </a:extLst>
                </a:gridCol>
              </a:tblGrid>
              <a:tr h="472253">
                <a:tc>
                  <a:txBody>
                    <a:bodyPr/>
                    <a:lstStyle/>
                    <a:p>
                      <a:pPr marL="0" lvl="0" indent="0" algn="ctr" rtl="0">
                        <a:spcBef>
                          <a:spcPts val="0"/>
                        </a:spcBef>
                        <a:spcAft>
                          <a:spcPts val="0"/>
                        </a:spcAft>
                        <a:buNone/>
                      </a:pPr>
                      <a:r>
                        <a:rPr lang="en-GB" sz="2400" dirty="0">
                          <a:solidFill>
                            <a:schemeClr val="dk1"/>
                          </a:solidFill>
                          <a:latin typeface="Quicksand"/>
                          <a:ea typeface="Quicksand"/>
                          <a:cs typeface="Quicksand"/>
                          <a:sym typeface="Quicksand"/>
                        </a:rPr>
                        <a:t>73</a:t>
                      </a:r>
                      <a:endParaRPr sz="2400" dirty="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r>
                        <a:rPr lang="en-GB" sz="2400">
                          <a:solidFill>
                            <a:schemeClr val="dk1"/>
                          </a:solidFill>
                          <a:latin typeface="Quicksand"/>
                          <a:ea typeface="Quicksand"/>
                          <a:cs typeface="Quicksand"/>
                          <a:sym typeface="Quicksand"/>
                        </a:rPr>
                        <a:t>32</a:t>
                      </a:r>
                      <a:endParaRPr sz="240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r>
                        <a:rPr lang="en-GB" sz="2400">
                          <a:solidFill>
                            <a:schemeClr val="dk1"/>
                          </a:solidFill>
                          <a:latin typeface="Quicksand"/>
                          <a:ea typeface="Quicksand"/>
                          <a:cs typeface="Quicksand"/>
                          <a:sym typeface="Quicksand"/>
                        </a:rPr>
                        <a:t>104</a:t>
                      </a:r>
                      <a:endParaRPr sz="240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r>
                        <a:rPr lang="en-GB" sz="2400">
                          <a:solidFill>
                            <a:schemeClr val="dk1"/>
                          </a:solidFill>
                          <a:latin typeface="Quicksand"/>
                          <a:ea typeface="Quicksand"/>
                          <a:cs typeface="Quicksand"/>
                          <a:sym typeface="Quicksand"/>
                        </a:rPr>
                        <a:t>97</a:t>
                      </a:r>
                      <a:endParaRPr sz="240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r>
                        <a:rPr lang="en-GB" sz="2400">
                          <a:solidFill>
                            <a:schemeClr val="dk1"/>
                          </a:solidFill>
                          <a:latin typeface="Quicksand"/>
                          <a:ea typeface="Quicksand"/>
                          <a:cs typeface="Quicksand"/>
                          <a:sym typeface="Quicksand"/>
                        </a:rPr>
                        <a:t>118</a:t>
                      </a:r>
                      <a:endParaRPr sz="240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r>
                        <a:rPr lang="en-GB" sz="2400">
                          <a:solidFill>
                            <a:schemeClr val="dk1"/>
                          </a:solidFill>
                          <a:latin typeface="Quicksand"/>
                          <a:ea typeface="Quicksand"/>
                          <a:cs typeface="Quicksand"/>
                          <a:sym typeface="Quicksand"/>
                        </a:rPr>
                        <a:t>101</a:t>
                      </a:r>
                      <a:endParaRPr sz="240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r>
                        <a:rPr lang="en-GB" sz="2400">
                          <a:solidFill>
                            <a:schemeClr val="dk1"/>
                          </a:solidFill>
                          <a:latin typeface="Quicksand"/>
                          <a:ea typeface="Quicksand"/>
                          <a:cs typeface="Quicksand"/>
                          <a:sym typeface="Quicksand"/>
                        </a:rPr>
                        <a:t>32</a:t>
                      </a:r>
                      <a:endParaRPr sz="240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r>
                        <a:rPr lang="en-GB" sz="2400">
                          <a:solidFill>
                            <a:schemeClr val="dk1"/>
                          </a:solidFill>
                          <a:latin typeface="Quicksand"/>
                          <a:ea typeface="Quicksand"/>
                          <a:cs typeface="Quicksand"/>
                          <a:sym typeface="Quicksand"/>
                        </a:rPr>
                        <a:t>49</a:t>
                      </a:r>
                      <a:endParaRPr sz="240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r>
                        <a:rPr lang="en-GB" sz="2400">
                          <a:solidFill>
                            <a:schemeClr val="dk1"/>
                          </a:solidFill>
                          <a:latin typeface="Quicksand"/>
                          <a:ea typeface="Quicksand"/>
                          <a:cs typeface="Quicksand"/>
                          <a:sym typeface="Quicksand"/>
                        </a:rPr>
                        <a:t>50</a:t>
                      </a:r>
                      <a:endParaRPr sz="240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r>
                        <a:rPr lang="en-GB" sz="2400">
                          <a:solidFill>
                            <a:schemeClr val="dk1"/>
                          </a:solidFill>
                          <a:latin typeface="Quicksand"/>
                          <a:ea typeface="Quicksand"/>
                          <a:cs typeface="Quicksand"/>
                          <a:sym typeface="Quicksand"/>
                        </a:rPr>
                        <a:t>32</a:t>
                      </a:r>
                      <a:endParaRPr sz="240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r>
                        <a:rPr lang="en-GB" sz="2400">
                          <a:solidFill>
                            <a:schemeClr val="dk1"/>
                          </a:solidFill>
                          <a:latin typeface="Quicksand"/>
                          <a:ea typeface="Quicksand"/>
                          <a:cs typeface="Quicksand"/>
                          <a:sym typeface="Quicksand"/>
                        </a:rPr>
                        <a:t>97</a:t>
                      </a:r>
                      <a:endParaRPr sz="240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r>
                        <a:rPr lang="en-GB" sz="2400">
                          <a:solidFill>
                            <a:schemeClr val="dk1"/>
                          </a:solidFill>
                          <a:latin typeface="Quicksand"/>
                          <a:ea typeface="Quicksand"/>
                          <a:cs typeface="Quicksand"/>
                          <a:sym typeface="Quicksand"/>
                        </a:rPr>
                        <a:t>112</a:t>
                      </a:r>
                      <a:endParaRPr sz="240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r>
                        <a:rPr lang="en-GB" sz="2400">
                          <a:solidFill>
                            <a:schemeClr val="dk1"/>
                          </a:solidFill>
                          <a:latin typeface="Quicksand"/>
                          <a:ea typeface="Quicksand"/>
                          <a:cs typeface="Quicksand"/>
                          <a:sym typeface="Quicksand"/>
                        </a:rPr>
                        <a:t>112</a:t>
                      </a:r>
                      <a:endParaRPr sz="240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r>
                        <a:rPr lang="en-GB" sz="2400">
                          <a:solidFill>
                            <a:schemeClr val="dk1"/>
                          </a:solidFill>
                          <a:latin typeface="Quicksand"/>
                          <a:ea typeface="Quicksand"/>
                          <a:cs typeface="Quicksand"/>
                          <a:sym typeface="Quicksand"/>
                        </a:rPr>
                        <a:t>108</a:t>
                      </a:r>
                      <a:endParaRPr sz="240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r>
                        <a:rPr lang="en-GB" sz="2400">
                          <a:solidFill>
                            <a:schemeClr val="dk1"/>
                          </a:solidFill>
                          <a:latin typeface="Quicksand"/>
                          <a:ea typeface="Quicksand"/>
                          <a:cs typeface="Quicksand"/>
                          <a:sym typeface="Quicksand"/>
                        </a:rPr>
                        <a:t>101</a:t>
                      </a:r>
                      <a:endParaRPr sz="240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spcBef>
                          <a:spcPts val="0"/>
                        </a:spcBef>
                        <a:spcAft>
                          <a:spcPts val="0"/>
                        </a:spcAft>
                        <a:buNone/>
                      </a:pPr>
                      <a:r>
                        <a:rPr lang="en-GB" sz="2400" dirty="0">
                          <a:solidFill>
                            <a:schemeClr val="dk1"/>
                          </a:solidFill>
                          <a:latin typeface="Quicksand"/>
                          <a:ea typeface="Quicksand"/>
                          <a:cs typeface="Quicksand"/>
                          <a:sym typeface="Quicksand"/>
                        </a:rPr>
                        <a:t>115</a:t>
                      </a:r>
                      <a:endParaRPr sz="2400" dirty="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0"/>
                  </a:ext>
                </a:extLst>
              </a:tr>
              <a:tr h="554228">
                <a:tc>
                  <a:txBody>
                    <a:bodyPr/>
                    <a:lstStyle/>
                    <a:p>
                      <a:pPr marL="0" lvl="0" indent="0" algn="ctr" rtl="0">
                        <a:lnSpc>
                          <a:spcPct val="115000"/>
                        </a:lnSpc>
                        <a:spcBef>
                          <a:spcPts val="0"/>
                        </a:spcBef>
                        <a:spcAft>
                          <a:spcPts val="0"/>
                        </a:spcAft>
                        <a:buNone/>
                      </a:pPr>
                      <a:r>
                        <a:rPr lang="en-GB" sz="2400" dirty="0">
                          <a:solidFill>
                            <a:schemeClr val="dk1"/>
                          </a:solidFill>
                          <a:latin typeface="Quicksand"/>
                          <a:ea typeface="Quicksand"/>
                          <a:cs typeface="Quicksand"/>
                          <a:sym typeface="Quicksand"/>
                        </a:rPr>
                        <a:t> </a:t>
                      </a:r>
                      <a:endParaRPr sz="2400" dirty="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2400" dirty="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2400" dirty="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2400" dirty="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2400" dirty="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2400" dirty="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2400">
                          <a:solidFill>
                            <a:schemeClr val="dk1"/>
                          </a:solidFill>
                          <a:latin typeface="Quicksand"/>
                          <a:ea typeface="Quicksand"/>
                          <a:cs typeface="Quicksand"/>
                          <a:sym typeface="Quicksand"/>
                        </a:rPr>
                        <a:t> </a:t>
                      </a:r>
                      <a:endParaRPr sz="240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2400" dirty="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2400" dirty="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GB" sz="2400">
                          <a:solidFill>
                            <a:schemeClr val="dk1"/>
                          </a:solidFill>
                          <a:latin typeface="Quicksand"/>
                          <a:ea typeface="Quicksand"/>
                          <a:cs typeface="Quicksand"/>
                          <a:sym typeface="Quicksand"/>
                        </a:rPr>
                        <a:t> </a:t>
                      </a:r>
                      <a:endParaRPr sz="240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2400" dirty="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2400" dirty="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2400" dirty="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2400" dirty="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2400" dirty="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2400" dirty="0">
                        <a:solidFill>
                          <a:schemeClr val="dk1"/>
                        </a:solidFill>
                        <a:latin typeface="Quicksand"/>
                        <a:ea typeface="Quicksand"/>
                        <a:cs typeface="Quicksand"/>
                        <a:sym typeface="Quicksand"/>
                      </a:endParaRPr>
                    </a:p>
                  </a:txBody>
                  <a:tcPr marL="84667" marR="84667" marT="84667" marB="84667">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xEl>
                                              <p:pRg st="18" end="18"/>
                                            </p:txEl>
                                          </p:spTgt>
                                        </p:tgtEl>
                                        <p:attrNameLst>
                                          <p:attrName>style.visibility</p:attrName>
                                        </p:attrNameLst>
                                      </p:cBhvr>
                                      <p:to>
                                        <p:strVal val="visible"/>
                                      </p:to>
                                    </p:set>
                                    <p:animEffect transition="in" filter="fade">
                                      <p:cBhvr>
                                        <p:cTn id="7" dur="1000"/>
                                        <p:tgtEl>
                                          <p:spTgt spid="134">
                                            <p:txEl>
                                              <p:pRg st="18" end="18"/>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9"/>
                                        </p:tgtEl>
                                        <p:attrNameLst>
                                          <p:attrName>style.visibility</p:attrName>
                                        </p:attrNameLst>
                                      </p:cBhvr>
                                      <p:to>
                                        <p:strVal val="visible"/>
                                      </p:to>
                                    </p:set>
                                    <p:animEffect transition="in" filter="fade">
                                      <p:cBhvr>
                                        <p:cTn id="12" dur="1000"/>
                                        <p:tgtEl>
                                          <p:spTgt spid="139"/>
                                        </p:tgtEl>
                                      </p:cBhvr>
                                    </p:animEffect>
                                    <p:anim calcmode="lin" valueType="num">
                                      <p:cBhvr>
                                        <p:cTn id="13" dur="1000" fill="hold"/>
                                        <p:tgtEl>
                                          <p:spTgt spid="139"/>
                                        </p:tgtEl>
                                        <p:attrNameLst>
                                          <p:attrName>ppt_x</p:attrName>
                                        </p:attrNameLst>
                                      </p:cBhvr>
                                      <p:tavLst>
                                        <p:tav tm="0">
                                          <p:val>
                                            <p:strVal val="#ppt_x"/>
                                          </p:val>
                                        </p:tav>
                                        <p:tav tm="100000">
                                          <p:val>
                                            <p:strVal val="#ppt_x"/>
                                          </p:val>
                                        </p:tav>
                                      </p:tavLst>
                                    </p:anim>
                                    <p:anim calcmode="lin" valueType="num">
                                      <p:cBhvr>
                                        <p:cTn id="14"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4">
                                            <p:txEl>
                                              <p:pRg st="11" end="11"/>
                                            </p:txEl>
                                          </p:spTgt>
                                        </p:tgtEl>
                                        <p:attrNameLst>
                                          <p:attrName>style.visibility</p:attrName>
                                        </p:attrNameLst>
                                      </p:cBhvr>
                                      <p:to>
                                        <p:strVal val="visible"/>
                                      </p:to>
                                    </p:set>
                                    <p:animEffect transition="in" filter="fade">
                                      <p:cBhvr>
                                        <p:cTn id="19" dur="1000"/>
                                        <p:tgtEl>
                                          <p:spTgt spid="134">
                                            <p:txEl>
                                              <p:pRg st="11" end="11"/>
                                            </p:txEl>
                                          </p:spTgt>
                                        </p:tgtEl>
                                      </p:cBhvr>
                                    </p:animEffect>
                                    <p:anim calcmode="lin" valueType="num">
                                      <p:cBhvr>
                                        <p:cTn id="20" dur="1000" fill="hold"/>
                                        <p:tgtEl>
                                          <p:spTgt spid="134">
                                            <p:txEl>
                                              <p:pRg st="11" end="11"/>
                                            </p:txEl>
                                          </p:spTgt>
                                        </p:tgtEl>
                                        <p:attrNameLst>
                                          <p:attrName>ppt_x</p:attrName>
                                        </p:attrNameLst>
                                      </p:cBhvr>
                                      <p:tavLst>
                                        <p:tav tm="0">
                                          <p:val>
                                            <p:strVal val="#ppt_x"/>
                                          </p:val>
                                        </p:tav>
                                        <p:tav tm="100000">
                                          <p:val>
                                            <p:strVal val="#ppt_x"/>
                                          </p:val>
                                        </p:tav>
                                      </p:tavLst>
                                    </p:anim>
                                    <p:anim calcmode="lin" valueType="num">
                                      <p:cBhvr>
                                        <p:cTn id="21" dur="1000" fill="hold"/>
                                        <p:tgtEl>
                                          <p:spTgt spid="134">
                                            <p:txEl>
                                              <p:pRg st="11" end="1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4">
                                            <p:txEl>
                                              <p:pRg st="13" end="13"/>
                                            </p:txEl>
                                          </p:spTgt>
                                        </p:tgtEl>
                                        <p:attrNameLst>
                                          <p:attrName>style.visibility</p:attrName>
                                        </p:attrNameLst>
                                      </p:cBhvr>
                                      <p:to>
                                        <p:strVal val="visible"/>
                                      </p:to>
                                    </p:set>
                                    <p:animEffect transition="in" filter="fade">
                                      <p:cBhvr>
                                        <p:cTn id="24" dur="1000"/>
                                        <p:tgtEl>
                                          <p:spTgt spid="134">
                                            <p:txEl>
                                              <p:pRg st="13" end="13"/>
                                            </p:txEl>
                                          </p:spTgt>
                                        </p:tgtEl>
                                      </p:cBhvr>
                                    </p:animEffect>
                                    <p:anim calcmode="lin" valueType="num">
                                      <p:cBhvr>
                                        <p:cTn id="25" dur="1000" fill="hold"/>
                                        <p:tgtEl>
                                          <p:spTgt spid="134">
                                            <p:txEl>
                                              <p:pRg st="13" end="13"/>
                                            </p:txEl>
                                          </p:spTgt>
                                        </p:tgtEl>
                                        <p:attrNameLst>
                                          <p:attrName>ppt_x</p:attrName>
                                        </p:attrNameLst>
                                      </p:cBhvr>
                                      <p:tavLst>
                                        <p:tav tm="0">
                                          <p:val>
                                            <p:strVal val="#ppt_x"/>
                                          </p:val>
                                        </p:tav>
                                        <p:tav tm="100000">
                                          <p:val>
                                            <p:strVal val="#ppt_x"/>
                                          </p:val>
                                        </p:tav>
                                      </p:tavLst>
                                    </p:anim>
                                    <p:anim calcmode="lin" valueType="num">
                                      <p:cBhvr>
                                        <p:cTn id="26" dur="1000" fill="hold"/>
                                        <p:tgtEl>
                                          <p:spTgt spid="134">
                                            <p:txEl>
                                              <p:pRg st="13" end="1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34">
                                            <p:txEl>
                                              <p:pRg st="14" end="14"/>
                                            </p:txEl>
                                          </p:spTgt>
                                        </p:tgtEl>
                                        <p:attrNameLst>
                                          <p:attrName>style.visibility</p:attrName>
                                        </p:attrNameLst>
                                      </p:cBhvr>
                                      <p:to>
                                        <p:strVal val="visible"/>
                                      </p:to>
                                    </p:set>
                                    <p:animEffect transition="in" filter="fade">
                                      <p:cBhvr>
                                        <p:cTn id="29" dur="1000"/>
                                        <p:tgtEl>
                                          <p:spTgt spid="134">
                                            <p:txEl>
                                              <p:pRg st="14" end="14"/>
                                            </p:txEl>
                                          </p:spTgt>
                                        </p:tgtEl>
                                      </p:cBhvr>
                                    </p:animEffect>
                                    <p:anim calcmode="lin" valueType="num">
                                      <p:cBhvr>
                                        <p:cTn id="30" dur="1000" fill="hold"/>
                                        <p:tgtEl>
                                          <p:spTgt spid="134">
                                            <p:txEl>
                                              <p:pRg st="14" end="14"/>
                                            </p:txEl>
                                          </p:spTgt>
                                        </p:tgtEl>
                                        <p:attrNameLst>
                                          <p:attrName>ppt_x</p:attrName>
                                        </p:attrNameLst>
                                      </p:cBhvr>
                                      <p:tavLst>
                                        <p:tav tm="0">
                                          <p:val>
                                            <p:strVal val="#ppt_x"/>
                                          </p:val>
                                        </p:tav>
                                        <p:tav tm="100000">
                                          <p:val>
                                            <p:strVal val="#ppt_x"/>
                                          </p:val>
                                        </p:tav>
                                      </p:tavLst>
                                    </p:anim>
                                    <p:anim calcmode="lin" valueType="num">
                                      <p:cBhvr>
                                        <p:cTn id="31" dur="1000" fill="hold"/>
                                        <p:tgtEl>
                                          <p:spTgt spid="134">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3FD6-122F-4CA5-9694-47D5B7EB1B79}"/>
              </a:ext>
            </a:extLst>
          </p:cNvPr>
          <p:cNvSpPr>
            <a:spLocks noGrp="1"/>
          </p:cNvSpPr>
          <p:nvPr>
            <p:ph type="title"/>
          </p:nvPr>
        </p:nvSpPr>
        <p:spPr>
          <a:xfrm>
            <a:off x="388791" y="309019"/>
            <a:ext cx="7729728" cy="1188720"/>
          </a:xfrm>
        </p:spPr>
        <p:txBody>
          <a:bodyPr/>
          <a:lstStyle/>
          <a:p>
            <a:r>
              <a:rPr lang="en-GB" dirty="0"/>
              <a:t>Special characters</a:t>
            </a:r>
          </a:p>
        </p:txBody>
      </p:sp>
      <p:sp>
        <p:nvSpPr>
          <p:cNvPr id="3" name="Content Placeholder 2">
            <a:extLst>
              <a:ext uri="{FF2B5EF4-FFF2-40B4-BE49-F238E27FC236}">
                <a16:creationId xmlns:a16="http://schemas.microsoft.com/office/drawing/2014/main" id="{6062BF73-B033-40AB-BBFF-377C89AEE4D3}"/>
              </a:ext>
            </a:extLst>
          </p:cNvPr>
          <p:cNvSpPr>
            <a:spLocks noGrp="1"/>
          </p:cNvSpPr>
          <p:nvPr>
            <p:ph idx="1"/>
          </p:nvPr>
        </p:nvSpPr>
        <p:spPr>
          <a:xfrm>
            <a:off x="256200" y="1960576"/>
            <a:ext cx="5839800" cy="4507336"/>
          </a:xfrm>
        </p:spPr>
        <p:txBody>
          <a:bodyPr>
            <a:noAutofit/>
          </a:bodyPr>
          <a:lstStyle/>
          <a:p>
            <a:r>
              <a:rPr lang="en-GB" sz="2800" dirty="0"/>
              <a:t>ASCII worked fine for English languages.</a:t>
            </a:r>
          </a:p>
          <a:p>
            <a:r>
              <a:rPr lang="en-GB" sz="2800" dirty="0"/>
              <a:t>However, new symbols, letters and notation started to come in.</a:t>
            </a:r>
          </a:p>
          <a:p>
            <a:r>
              <a:rPr lang="en-GB" sz="2800" dirty="0"/>
              <a:t>7 bits was essentially not enough to encode all these characters.</a:t>
            </a:r>
          </a:p>
          <a:p>
            <a:r>
              <a:rPr lang="en-GB" sz="2800" dirty="0"/>
              <a:t>Latin American countries required communication with North American states, enforcing the need for an extra bit.</a:t>
            </a:r>
          </a:p>
        </p:txBody>
      </p:sp>
      <p:pic>
        <p:nvPicPr>
          <p:cNvPr id="4" name="Picture 3">
            <a:extLst>
              <a:ext uri="{FF2B5EF4-FFF2-40B4-BE49-F238E27FC236}">
                <a16:creationId xmlns:a16="http://schemas.microsoft.com/office/drawing/2014/main" id="{34F25943-EC67-448A-B64E-537287C1D72D}"/>
              </a:ext>
            </a:extLst>
          </p:cNvPr>
          <p:cNvPicPr>
            <a:picLocks noChangeAspect="1"/>
          </p:cNvPicPr>
          <p:nvPr/>
        </p:nvPicPr>
        <p:blipFill rotWithShape="1">
          <a:blip r:embed="rId2"/>
          <a:srcRect l="16309" t="40207" r="43929" b="28455"/>
          <a:stretch/>
        </p:blipFill>
        <p:spPr>
          <a:xfrm>
            <a:off x="7181311" y="3864229"/>
            <a:ext cx="4976615" cy="2205207"/>
          </a:xfrm>
          <a:prstGeom prst="rect">
            <a:avLst/>
          </a:prstGeom>
        </p:spPr>
      </p:pic>
      <p:pic>
        <p:nvPicPr>
          <p:cNvPr id="5" name="Picture 2" descr="File:SVG ASCII logo.svg - Wikimedia Commons">
            <a:extLst>
              <a:ext uri="{FF2B5EF4-FFF2-40B4-BE49-F238E27FC236}">
                <a16:creationId xmlns:a16="http://schemas.microsoft.com/office/drawing/2014/main" id="{A0046110-AC97-40C7-B635-78441BC5FE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9501" y="309019"/>
            <a:ext cx="1985590" cy="60808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Speaking Abroad Part 1: Communicating with Latin American Clients •  Franchetti Communications">
            <a:extLst>
              <a:ext uri="{FF2B5EF4-FFF2-40B4-BE49-F238E27FC236}">
                <a16:creationId xmlns:a16="http://schemas.microsoft.com/office/drawing/2014/main" id="{95858DF1-A7A6-4731-ADF1-E5F1115880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3438" y="1676787"/>
            <a:ext cx="4532362" cy="1531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63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F5A04-67BE-471A-B41F-60E0A01A5CE4}"/>
              </a:ext>
            </a:extLst>
          </p:cNvPr>
          <p:cNvSpPr>
            <a:spLocks noGrp="1"/>
          </p:cNvSpPr>
          <p:nvPr>
            <p:ph type="title"/>
          </p:nvPr>
        </p:nvSpPr>
        <p:spPr>
          <a:xfrm>
            <a:off x="301668" y="251628"/>
            <a:ext cx="7729728" cy="1188720"/>
          </a:xfrm>
        </p:spPr>
        <p:txBody>
          <a:bodyPr/>
          <a:lstStyle/>
          <a:p>
            <a:r>
              <a:rPr lang="en-GB" dirty="0"/>
              <a:t>Extended ASCII</a:t>
            </a:r>
          </a:p>
        </p:txBody>
      </p:sp>
      <p:sp>
        <p:nvSpPr>
          <p:cNvPr id="3" name="Content Placeholder 2">
            <a:extLst>
              <a:ext uri="{FF2B5EF4-FFF2-40B4-BE49-F238E27FC236}">
                <a16:creationId xmlns:a16="http://schemas.microsoft.com/office/drawing/2014/main" id="{BDD1322E-8196-4125-84AC-2398F8CDDA6C}"/>
              </a:ext>
            </a:extLst>
          </p:cNvPr>
          <p:cNvSpPr>
            <a:spLocks noGrp="1"/>
          </p:cNvSpPr>
          <p:nvPr>
            <p:ph idx="1"/>
          </p:nvPr>
        </p:nvSpPr>
        <p:spPr>
          <a:xfrm>
            <a:off x="301667" y="1992092"/>
            <a:ext cx="8682941" cy="4614280"/>
          </a:xfrm>
        </p:spPr>
        <p:txBody>
          <a:bodyPr>
            <a:normAutofit/>
          </a:bodyPr>
          <a:lstStyle/>
          <a:p>
            <a:r>
              <a:rPr lang="en-GB" sz="2800" dirty="0"/>
              <a:t>It was decided that another 128 characters could be stored using the 8</a:t>
            </a:r>
            <a:r>
              <a:rPr lang="en-GB" sz="2800" baseline="30000" dirty="0"/>
              <a:t>th</a:t>
            </a:r>
            <a:r>
              <a:rPr lang="en-GB" sz="2800" dirty="0"/>
              <a:t> bit – this developed into </a:t>
            </a:r>
            <a:r>
              <a:rPr lang="en-GB" sz="2800" b="1" dirty="0"/>
              <a:t>extended ASCII</a:t>
            </a:r>
          </a:p>
          <a:p>
            <a:r>
              <a:rPr lang="en-GB" sz="2800" dirty="0"/>
              <a:t>This system was used by countries that had their own unique/shared characters</a:t>
            </a:r>
          </a:p>
          <a:p>
            <a:r>
              <a:rPr lang="en-GB" sz="2800" dirty="0"/>
              <a:t>However, the first 128 characters remained as A-Z, 0-9 etc. – for some languages, such as Chinese, this was useless!</a:t>
            </a:r>
          </a:p>
          <a:p>
            <a:endParaRPr lang="en-GB" dirty="0"/>
          </a:p>
        </p:txBody>
      </p:sp>
      <p:pic>
        <p:nvPicPr>
          <p:cNvPr id="4" name="Picture 2" descr="File:SVG ASCII logo.svg - Wikimedia Commons">
            <a:extLst>
              <a:ext uri="{FF2B5EF4-FFF2-40B4-BE49-F238E27FC236}">
                <a16:creationId xmlns:a16="http://schemas.microsoft.com/office/drawing/2014/main" id="{63C571F1-A1A2-4233-AA52-4EBF6D0670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85277" y="251628"/>
            <a:ext cx="1985590" cy="608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62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0A195C-58A2-4D7C-92F0-905BC8C2AB6A}"/>
              </a:ext>
            </a:extLst>
          </p:cNvPr>
          <p:cNvPicPr>
            <a:picLocks noChangeAspect="1"/>
          </p:cNvPicPr>
          <p:nvPr/>
        </p:nvPicPr>
        <p:blipFill>
          <a:blip r:embed="rId2"/>
          <a:stretch>
            <a:fillRect/>
          </a:stretch>
        </p:blipFill>
        <p:spPr>
          <a:xfrm>
            <a:off x="838739" y="1216403"/>
            <a:ext cx="10645132" cy="2994870"/>
          </a:xfrm>
          <a:prstGeom prst="rect">
            <a:avLst/>
          </a:prstGeom>
        </p:spPr>
      </p:pic>
    </p:spTree>
    <p:extLst>
      <p:ext uri="{BB962C8B-B14F-4D97-AF65-F5344CB8AC3E}">
        <p14:creationId xmlns:p14="http://schemas.microsoft.com/office/powerpoint/2010/main" val="3880295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2AE54-2B64-4328-BE62-22E40A28F11D}"/>
              </a:ext>
            </a:extLst>
          </p:cNvPr>
          <p:cNvSpPr>
            <a:spLocks noGrp="1"/>
          </p:cNvSpPr>
          <p:nvPr>
            <p:ph type="title"/>
          </p:nvPr>
        </p:nvSpPr>
        <p:spPr>
          <a:xfrm>
            <a:off x="1744574" y="134182"/>
            <a:ext cx="7729728" cy="486603"/>
          </a:xfrm>
        </p:spPr>
        <p:txBody>
          <a:bodyPr>
            <a:normAutofit fontScale="90000"/>
          </a:bodyPr>
          <a:lstStyle/>
          <a:p>
            <a:r>
              <a:rPr lang="en-GB" dirty="0"/>
              <a:t>Questions Sheet </a:t>
            </a:r>
          </a:p>
        </p:txBody>
      </p:sp>
      <p:sp>
        <p:nvSpPr>
          <p:cNvPr id="3" name="Content Placeholder 2">
            <a:extLst>
              <a:ext uri="{FF2B5EF4-FFF2-40B4-BE49-F238E27FC236}">
                <a16:creationId xmlns:a16="http://schemas.microsoft.com/office/drawing/2014/main" id="{0F79139A-5934-4F76-9246-7F2D2117B3BA}"/>
              </a:ext>
            </a:extLst>
          </p:cNvPr>
          <p:cNvSpPr>
            <a:spLocks noGrp="1"/>
          </p:cNvSpPr>
          <p:nvPr>
            <p:ph idx="1"/>
          </p:nvPr>
        </p:nvSpPr>
        <p:spPr>
          <a:xfrm>
            <a:off x="0" y="723593"/>
            <a:ext cx="12054980" cy="6000225"/>
          </a:xfrm>
        </p:spPr>
        <p:txBody>
          <a:bodyPr>
            <a:normAutofit fontScale="92500" lnSpcReduction="10000"/>
          </a:bodyPr>
          <a:lstStyle/>
          <a:p>
            <a:pPr lvl="0"/>
            <a:r>
              <a:rPr lang="en-GB" sz="2400" dirty="0"/>
              <a:t>How ASCII is  used to represent  text in a  computer system. </a:t>
            </a:r>
          </a:p>
          <a:p>
            <a:pPr lvl="0"/>
            <a:r>
              <a:rPr lang="en-GB" sz="2400" dirty="0">
                <a:solidFill>
                  <a:srgbClr val="FF0000"/>
                </a:solidFill>
              </a:rPr>
              <a:t>To represent text in a computer system, each character in the  character set is given its own special number. This number is called its code. This code is then stored in the computer system  using binary ones and zeros.</a:t>
            </a:r>
          </a:p>
          <a:p>
            <a:pPr lvl="0"/>
            <a:r>
              <a:rPr lang="en-GB" sz="2400" dirty="0">
                <a:solidFill>
                  <a:schemeClr val="tx1"/>
                </a:solidFill>
              </a:rPr>
              <a:t>What is a character set? </a:t>
            </a:r>
          </a:p>
          <a:p>
            <a:pPr lvl="0"/>
            <a:r>
              <a:rPr lang="en-GB" sz="2400" dirty="0">
                <a:solidFill>
                  <a:srgbClr val="FF0000"/>
                </a:solidFill>
              </a:rPr>
              <a:t>A Character Set is the group of symbols that a computer can represent and includes letters, digits, punctuation marks and control characters.</a:t>
            </a:r>
          </a:p>
          <a:p>
            <a:pPr lvl="0"/>
            <a:r>
              <a:rPr lang="en-GB" sz="2400" dirty="0"/>
              <a:t>The German language includes the characters ä, ö and ü. Explain why these cannot be represented in ASCII.</a:t>
            </a:r>
          </a:p>
          <a:p>
            <a:pPr marL="0" indent="0">
              <a:buNone/>
            </a:pPr>
            <a:r>
              <a:rPr lang="en-GB" sz="2400" dirty="0">
                <a:solidFill>
                  <a:srgbClr val="FF0000"/>
                </a:solidFill>
              </a:rPr>
              <a:t>With just 7 bits, ASCII cannot generate enough binary patterns to represent all the letters and symbols in common use across the world. An 8-bit version known as ‘extended ASCII’ attempted to overcome this problem, but even using 256 binary patterns does not enable it to support a large enough character set.</a:t>
            </a:r>
          </a:p>
          <a:p>
            <a:pPr lvl="0"/>
            <a:r>
              <a:rPr lang="en-GB" sz="2400" dirty="0"/>
              <a:t>The letter ‘M’ has the ASCII binary code 0100 1101. Derive the code for the letters ‘Q’ and ‘L’. (Do not look them up in the table.)</a:t>
            </a:r>
          </a:p>
          <a:p>
            <a:pPr marL="0" indent="0">
              <a:buNone/>
            </a:pPr>
            <a:r>
              <a:rPr lang="en-GB" sz="2400" dirty="0">
                <a:solidFill>
                  <a:srgbClr val="FF0000"/>
                </a:solidFill>
              </a:rPr>
              <a:t>Q: 01010001 and L: 01010001</a:t>
            </a:r>
          </a:p>
          <a:p>
            <a:pPr marL="342900" indent="-342900">
              <a:buFont typeface="+mj-lt"/>
              <a:buAutoNum type="arabicPeriod"/>
            </a:pPr>
            <a:endParaRPr lang="en-GB" dirty="0"/>
          </a:p>
        </p:txBody>
      </p:sp>
    </p:spTree>
    <p:extLst>
      <p:ext uri="{BB962C8B-B14F-4D97-AF65-F5344CB8AC3E}">
        <p14:creationId xmlns:p14="http://schemas.microsoft.com/office/powerpoint/2010/main" val="2724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1"/>
          <p:cNvSpPr txBox="1">
            <a:spLocks noGrp="1"/>
          </p:cNvSpPr>
          <p:nvPr>
            <p:ph type="body" idx="1"/>
          </p:nvPr>
        </p:nvSpPr>
        <p:spPr>
          <a:xfrm>
            <a:off x="414533" y="1356967"/>
            <a:ext cx="11362800" cy="5082000"/>
          </a:xfrm>
          <a:prstGeom prst="rect">
            <a:avLst/>
          </a:prstGeom>
        </p:spPr>
        <p:txBody>
          <a:bodyPr spcFirstLastPara="1" vert="horz" wrap="square" lIns="121900" tIns="121900" rIns="121900" bIns="121900" rtlCol="0" anchor="t" anchorCtr="0">
            <a:noAutofit/>
          </a:bodyPr>
          <a:lstStyle/>
          <a:p>
            <a:pPr marL="0" indent="0">
              <a:buNone/>
            </a:pPr>
            <a:r>
              <a:rPr lang="en-GB" dirty="0"/>
              <a:t>ASCII was extended into Unicode in the 1980s.</a:t>
            </a:r>
            <a:endParaRPr dirty="0"/>
          </a:p>
          <a:p>
            <a:pPr marL="0" indent="0">
              <a:spcBef>
                <a:spcPts val="2133"/>
              </a:spcBef>
              <a:buNone/>
            </a:pPr>
            <a:r>
              <a:rPr lang="en-GB" dirty="0"/>
              <a:t>You might like to look at:</a:t>
            </a:r>
            <a:endParaRPr dirty="0"/>
          </a:p>
          <a:p>
            <a:pPr>
              <a:spcBef>
                <a:spcPts val="2133"/>
              </a:spcBef>
            </a:pPr>
            <a:r>
              <a:rPr lang="en-GB" dirty="0"/>
              <a:t>Emojis and pictographs	😂	📵	🌞</a:t>
            </a:r>
            <a:endParaRPr dirty="0"/>
          </a:p>
          <a:p>
            <a:r>
              <a:rPr lang="en-GB" dirty="0"/>
              <a:t>Currency symbols		¥	₯	₻</a:t>
            </a:r>
            <a:endParaRPr dirty="0"/>
          </a:p>
          <a:p>
            <a:r>
              <a:rPr lang="en-GB" dirty="0"/>
              <a:t>Musical symbols			♩	♫	♭</a:t>
            </a:r>
            <a:endParaRPr dirty="0"/>
          </a:p>
          <a:p>
            <a:r>
              <a:rPr lang="en-GB" dirty="0"/>
              <a:t>Braille codes				⠓	⠑	⠇	⠇	⠕</a:t>
            </a:r>
            <a:endParaRPr dirty="0"/>
          </a:p>
        </p:txBody>
      </p:sp>
      <p:sp>
        <p:nvSpPr>
          <p:cNvPr id="166" name="Google Shape;166;p21"/>
          <p:cNvSpPr txBox="1">
            <a:spLocks noGrp="1"/>
          </p:cNvSpPr>
          <p:nvPr>
            <p:ph type="title"/>
          </p:nvPr>
        </p:nvSpPr>
        <p:spPr>
          <a:xfrm>
            <a:off x="414533" y="414533"/>
            <a:ext cx="11362800" cy="942400"/>
          </a:xfrm>
          <a:prstGeom prst="rect">
            <a:avLst/>
          </a:prstGeom>
        </p:spPr>
        <p:txBody>
          <a:bodyPr spcFirstLastPara="1" vert="horz" wrap="square" lIns="121900" tIns="121900" rIns="121900" bIns="121900" rtlCol="0" anchor="ctr" anchorCtr="0">
            <a:noAutofit/>
          </a:bodyPr>
          <a:lstStyle/>
          <a:p>
            <a:pPr algn="l"/>
            <a:r>
              <a:rPr lang="en-GB"/>
              <a:t>Unicode</a:t>
            </a:r>
            <a:endParaRPr/>
          </a:p>
        </p:txBody>
      </p:sp>
      <p:sp>
        <p:nvSpPr>
          <p:cNvPr id="167" name="Google Shape;167;p21"/>
          <p:cNvSpPr txBox="1">
            <a:spLocks noGrp="1"/>
          </p:cNvSpPr>
          <p:nvPr>
            <p:ph type="sldNum" idx="12"/>
          </p:nvPr>
        </p:nvSpPr>
        <p:spPr>
          <a:xfrm>
            <a:off x="11776267" y="6439067"/>
            <a:ext cx="415600" cy="418800"/>
          </a:xfrm>
          <a:prstGeom prst="rect">
            <a:avLst/>
          </a:prstGeom>
        </p:spPr>
        <p:txBody>
          <a:bodyPr spcFirstLastPara="1" vert="horz" wrap="square" lIns="121900" tIns="121900" rIns="121900" bIns="121900" rtlCol="0" anchor="t" anchorCtr="0">
            <a:noAutofit/>
          </a:bodyPr>
          <a:lstStyle/>
          <a:p>
            <a:fld id="{00000000-1234-1234-1234-123412341234}" type="slidenum">
              <a:rPr lang="en-GB"/>
              <a:pPr/>
              <a:t>15</a:t>
            </a:fld>
            <a:endParaRPr/>
          </a:p>
        </p:txBody>
      </p:sp>
      <p:pic>
        <p:nvPicPr>
          <p:cNvPr id="169" name="Google Shape;169;p21"/>
          <p:cNvPicPr preferRelativeResize="0"/>
          <p:nvPr/>
        </p:nvPicPr>
        <p:blipFill>
          <a:blip r:embed="rId3">
            <a:alphaModFix/>
          </a:blip>
          <a:stretch>
            <a:fillRect/>
          </a:stretch>
        </p:blipFill>
        <p:spPr>
          <a:xfrm>
            <a:off x="11204800" y="608484"/>
            <a:ext cx="558800" cy="558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2"/>
          <p:cNvSpPr txBox="1">
            <a:spLocks noGrp="1"/>
          </p:cNvSpPr>
          <p:nvPr>
            <p:ph type="body" idx="1"/>
          </p:nvPr>
        </p:nvSpPr>
        <p:spPr>
          <a:xfrm>
            <a:off x="414533" y="1356966"/>
            <a:ext cx="6595867" cy="5178057"/>
          </a:xfrm>
          <a:prstGeom prst="rect">
            <a:avLst/>
          </a:prstGeom>
        </p:spPr>
        <p:txBody>
          <a:bodyPr spcFirstLastPara="1" vert="horz" wrap="square" lIns="121900" tIns="121900" rIns="121900" bIns="121900" rtlCol="0" anchor="t" anchorCtr="0">
            <a:noAutofit/>
          </a:bodyPr>
          <a:lstStyle/>
          <a:p>
            <a:pPr marL="0" indent="0">
              <a:buNone/>
            </a:pPr>
            <a:r>
              <a:rPr lang="en-GB" sz="2800" dirty="0"/>
              <a:t>Unicode uses up to 4 bytes per character.</a:t>
            </a:r>
            <a:endParaRPr sz="2800" dirty="0"/>
          </a:p>
          <a:p>
            <a:pPr marL="0" indent="0">
              <a:spcBef>
                <a:spcPts val="2133"/>
              </a:spcBef>
              <a:buNone/>
            </a:pPr>
            <a:r>
              <a:rPr lang="en-GB" sz="2800" dirty="0"/>
              <a:t>It includes character codes for nearly 138,000 different characters. </a:t>
            </a:r>
            <a:endParaRPr sz="2800" dirty="0"/>
          </a:p>
          <a:p>
            <a:pPr marL="0" indent="0">
              <a:spcBef>
                <a:spcPts val="2133"/>
              </a:spcBef>
              <a:buNone/>
            </a:pPr>
            <a:r>
              <a:rPr lang="en-GB" sz="2800" dirty="0"/>
              <a:t>Unicode is an extension of ASCII.</a:t>
            </a:r>
            <a:endParaRPr sz="2800" dirty="0"/>
          </a:p>
          <a:p>
            <a:pPr marL="0" indent="0">
              <a:spcBef>
                <a:spcPts val="2133"/>
              </a:spcBef>
              <a:spcAft>
                <a:spcPts val="2133"/>
              </a:spcAft>
              <a:buNone/>
            </a:pPr>
            <a:r>
              <a:rPr lang="en-GB" sz="2800" dirty="0"/>
              <a:t>The first 256 Unicode codes are the same as in ASCII.</a:t>
            </a:r>
            <a:endParaRPr sz="2800" dirty="0"/>
          </a:p>
        </p:txBody>
      </p:sp>
      <p:sp>
        <p:nvSpPr>
          <p:cNvPr id="175" name="Google Shape;175;p22"/>
          <p:cNvSpPr txBox="1">
            <a:spLocks noGrp="1"/>
          </p:cNvSpPr>
          <p:nvPr>
            <p:ph type="title"/>
          </p:nvPr>
        </p:nvSpPr>
        <p:spPr>
          <a:xfrm>
            <a:off x="414533" y="414533"/>
            <a:ext cx="11362800" cy="942400"/>
          </a:xfrm>
          <a:prstGeom prst="rect">
            <a:avLst/>
          </a:prstGeom>
        </p:spPr>
        <p:txBody>
          <a:bodyPr spcFirstLastPara="1" vert="horz" wrap="square" lIns="121900" tIns="121900" rIns="121900" bIns="121900" rtlCol="0" anchor="ctr" anchorCtr="0">
            <a:noAutofit/>
          </a:bodyPr>
          <a:lstStyle/>
          <a:p>
            <a:pPr algn="l"/>
            <a:r>
              <a:rPr lang="en-GB"/>
              <a:t>Unicode and ASCII</a:t>
            </a:r>
            <a:endParaRPr/>
          </a:p>
        </p:txBody>
      </p:sp>
      <p:sp>
        <p:nvSpPr>
          <p:cNvPr id="176" name="Google Shape;176;p22"/>
          <p:cNvSpPr txBox="1">
            <a:spLocks noGrp="1"/>
          </p:cNvSpPr>
          <p:nvPr>
            <p:ph type="sldNum" idx="12"/>
          </p:nvPr>
        </p:nvSpPr>
        <p:spPr>
          <a:xfrm>
            <a:off x="11776267" y="6439067"/>
            <a:ext cx="415600" cy="418800"/>
          </a:xfrm>
          <a:prstGeom prst="rect">
            <a:avLst/>
          </a:prstGeom>
        </p:spPr>
        <p:txBody>
          <a:bodyPr spcFirstLastPara="1" vert="horz" wrap="square" lIns="121900" tIns="121900" rIns="121900" bIns="121900" rtlCol="0" anchor="t" anchorCtr="0">
            <a:noAutofit/>
          </a:bodyPr>
          <a:lstStyle/>
          <a:p>
            <a:fld id="{00000000-1234-1234-1234-123412341234}" type="slidenum">
              <a:rPr lang="en-GB"/>
              <a:pPr/>
              <a:t>16</a:t>
            </a:fld>
            <a:endParaRPr/>
          </a:p>
        </p:txBody>
      </p:sp>
      <p:sp>
        <p:nvSpPr>
          <p:cNvPr id="177" name="Google Shape;177;p22"/>
          <p:cNvSpPr txBox="1">
            <a:spLocks noGrp="1"/>
          </p:cNvSpPr>
          <p:nvPr>
            <p:ph type="subTitle" idx="2"/>
          </p:nvPr>
        </p:nvSpPr>
        <p:spPr>
          <a:xfrm>
            <a:off x="7010400" y="0"/>
            <a:ext cx="4753200" cy="418800"/>
          </a:xfrm>
          <a:prstGeom prst="rect">
            <a:avLst/>
          </a:prstGeom>
        </p:spPr>
        <p:txBody>
          <a:bodyPr spcFirstLastPara="1" vert="horz" wrap="square" lIns="121900" tIns="121900" rIns="0" bIns="121900" rtlCol="0" anchor="ctr" anchorCtr="0">
            <a:noAutofit/>
          </a:bodyPr>
          <a:lstStyle/>
          <a:p>
            <a:pPr marL="0" indent="0"/>
            <a:r>
              <a:rPr lang="en-GB"/>
              <a:t>Activity 2</a:t>
            </a:r>
            <a:endParaRPr/>
          </a:p>
        </p:txBody>
      </p:sp>
      <p:graphicFrame>
        <p:nvGraphicFramePr>
          <p:cNvPr id="178" name="Google Shape;178;p22"/>
          <p:cNvGraphicFramePr/>
          <p:nvPr>
            <p:extLst>
              <p:ext uri="{D42A27DB-BD31-4B8C-83A1-F6EECF244321}">
                <p14:modId xmlns:p14="http://schemas.microsoft.com/office/powerpoint/2010/main" val="3088868571"/>
              </p:ext>
            </p:extLst>
          </p:nvPr>
        </p:nvGraphicFramePr>
        <p:xfrm>
          <a:off x="7010400" y="2768899"/>
          <a:ext cx="5181467" cy="3128560"/>
        </p:xfrm>
        <a:graphic>
          <a:graphicData uri="http://schemas.openxmlformats.org/drawingml/2006/table">
            <a:tbl>
              <a:tblPr>
                <a:noFill/>
              </a:tblPr>
              <a:tblGrid>
                <a:gridCol w="746186">
                  <a:extLst>
                    <a:ext uri="{9D8B030D-6E8A-4147-A177-3AD203B41FA5}">
                      <a16:colId xmlns:a16="http://schemas.microsoft.com/office/drawing/2014/main" val="20000"/>
                    </a:ext>
                  </a:extLst>
                </a:gridCol>
                <a:gridCol w="1037080">
                  <a:extLst>
                    <a:ext uri="{9D8B030D-6E8A-4147-A177-3AD203B41FA5}">
                      <a16:colId xmlns:a16="http://schemas.microsoft.com/office/drawing/2014/main" val="20001"/>
                    </a:ext>
                  </a:extLst>
                </a:gridCol>
                <a:gridCol w="1847297">
                  <a:extLst>
                    <a:ext uri="{9D8B030D-6E8A-4147-A177-3AD203B41FA5}">
                      <a16:colId xmlns:a16="http://schemas.microsoft.com/office/drawing/2014/main" val="20002"/>
                    </a:ext>
                  </a:extLst>
                </a:gridCol>
                <a:gridCol w="1550904">
                  <a:extLst>
                    <a:ext uri="{9D8B030D-6E8A-4147-A177-3AD203B41FA5}">
                      <a16:colId xmlns:a16="http://schemas.microsoft.com/office/drawing/2014/main" val="20003"/>
                    </a:ext>
                  </a:extLst>
                </a:gridCol>
              </a:tblGrid>
              <a:tr h="782140">
                <a:tc>
                  <a:txBody>
                    <a:bodyPr/>
                    <a:lstStyle/>
                    <a:p>
                      <a:pPr marL="0" lvl="0" indent="0" algn="l" rtl="0">
                        <a:spcBef>
                          <a:spcPts val="0"/>
                        </a:spcBef>
                        <a:spcAft>
                          <a:spcPts val="0"/>
                        </a:spcAft>
                        <a:buNone/>
                      </a:pPr>
                      <a:r>
                        <a:rPr lang="en-GB" sz="1200" b="1" dirty="0">
                          <a:solidFill>
                            <a:schemeClr val="dk1"/>
                          </a:solidFill>
                          <a:latin typeface="Quicksand"/>
                          <a:ea typeface="Quicksand"/>
                          <a:cs typeface="Quicksand"/>
                          <a:sym typeface="Quicksand"/>
                        </a:rPr>
                        <a:t>Decimal</a:t>
                      </a:r>
                      <a:endParaRPr sz="1200" b="1" dirty="0">
                        <a:solidFill>
                          <a:schemeClr val="dk1"/>
                        </a:solidFill>
                        <a:latin typeface="Quicksand"/>
                        <a:ea typeface="Quicksand"/>
                        <a:cs typeface="Quicksand"/>
                        <a:sym typeface="Quicksand"/>
                      </a:endParaRPr>
                    </a:p>
                  </a:txBody>
                  <a:tcPr marL="121900" marR="121900" marT="121900" marB="121900">
                    <a:solidFill>
                      <a:srgbClr val="D9D9D9"/>
                    </a:solidFill>
                  </a:tcPr>
                </a:tc>
                <a:tc>
                  <a:txBody>
                    <a:bodyPr/>
                    <a:lstStyle/>
                    <a:p>
                      <a:pPr marL="0" lvl="0" indent="0" algn="l" rtl="0">
                        <a:spcBef>
                          <a:spcPts val="0"/>
                        </a:spcBef>
                        <a:spcAft>
                          <a:spcPts val="0"/>
                        </a:spcAft>
                        <a:buNone/>
                      </a:pPr>
                      <a:r>
                        <a:rPr lang="en-GB" sz="1200" b="1" dirty="0">
                          <a:solidFill>
                            <a:schemeClr val="dk1"/>
                          </a:solidFill>
                          <a:latin typeface="Quicksand"/>
                          <a:ea typeface="Quicksand"/>
                          <a:cs typeface="Quicksand"/>
                          <a:sym typeface="Quicksand"/>
                        </a:rPr>
                        <a:t>ASCII</a:t>
                      </a:r>
                      <a:endParaRPr sz="1200" b="1" dirty="0">
                        <a:solidFill>
                          <a:schemeClr val="dk1"/>
                        </a:solidFill>
                        <a:latin typeface="Quicksand"/>
                        <a:ea typeface="Quicksand"/>
                        <a:cs typeface="Quicksand"/>
                        <a:sym typeface="Quicksand"/>
                      </a:endParaRPr>
                    </a:p>
                  </a:txBody>
                  <a:tcPr marL="121900" marR="121900" marT="121900" marB="121900">
                    <a:solidFill>
                      <a:srgbClr val="D9D9D9"/>
                    </a:solidFill>
                  </a:tcPr>
                </a:tc>
                <a:tc>
                  <a:txBody>
                    <a:bodyPr/>
                    <a:lstStyle/>
                    <a:p>
                      <a:pPr marL="0" lvl="0" indent="0" algn="l" rtl="0">
                        <a:spcBef>
                          <a:spcPts val="0"/>
                        </a:spcBef>
                        <a:spcAft>
                          <a:spcPts val="0"/>
                        </a:spcAft>
                        <a:buNone/>
                      </a:pPr>
                      <a:r>
                        <a:rPr lang="en-GB" sz="1200" b="1">
                          <a:solidFill>
                            <a:schemeClr val="dk1"/>
                          </a:solidFill>
                          <a:latin typeface="Quicksand"/>
                          <a:ea typeface="Quicksand"/>
                          <a:cs typeface="Quicksand"/>
                          <a:sym typeface="Quicksand"/>
                        </a:rPr>
                        <a:t>Unicode</a:t>
                      </a:r>
                      <a:endParaRPr sz="1200" b="1">
                        <a:solidFill>
                          <a:schemeClr val="dk1"/>
                        </a:solidFill>
                        <a:latin typeface="Quicksand"/>
                        <a:ea typeface="Quicksand"/>
                        <a:cs typeface="Quicksand"/>
                        <a:sym typeface="Quicksand"/>
                      </a:endParaRPr>
                    </a:p>
                  </a:txBody>
                  <a:tcPr marL="121900" marR="121900" marT="121900" marB="121900">
                    <a:solidFill>
                      <a:srgbClr val="D9D9D9"/>
                    </a:solidFill>
                  </a:tcPr>
                </a:tc>
                <a:tc>
                  <a:txBody>
                    <a:bodyPr/>
                    <a:lstStyle/>
                    <a:p>
                      <a:pPr marL="0" lvl="0" indent="0" algn="l" rtl="0">
                        <a:spcBef>
                          <a:spcPts val="0"/>
                        </a:spcBef>
                        <a:spcAft>
                          <a:spcPts val="0"/>
                        </a:spcAft>
                        <a:buNone/>
                      </a:pPr>
                      <a:r>
                        <a:rPr lang="en-GB" sz="1200" b="1" dirty="0">
                          <a:solidFill>
                            <a:schemeClr val="dk1"/>
                          </a:solidFill>
                          <a:latin typeface="Quicksand"/>
                          <a:ea typeface="Quicksand"/>
                          <a:cs typeface="Quicksand"/>
                          <a:sym typeface="Quicksand"/>
                        </a:rPr>
                        <a:t> Character</a:t>
                      </a:r>
                      <a:endParaRPr sz="1200" b="1" dirty="0">
                        <a:solidFill>
                          <a:schemeClr val="dk1"/>
                        </a:solidFill>
                        <a:latin typeface="Quicksand"/>
                        <a:ea typeface="Quicksand"/>
                        <a:cs typeface="Quicksand"/>
                        <a:sym typeface="Quicksand"/>
                      </a:endParaRPr>
                    </a:p>
                  </a:txBody>
                  <a:tcPr marL="121900" marR="121900" marT="121900" marB="121900">
                    <a:solidFill>
                      <a:srgbClr val="D9D9D9"/>
                    </a:solidFill>
                  </a:tcPr>
                </a:tc>
                <a:extLst>
                  <a:ext uri="{0D108BD9-81ED-4DB2-BD59-A6C34878D82A}">
                    <a16:rowId xmlns:a16="http://schemas.microsoft.com/office/drawing/2014/main" val="10000"/>
                  </a:ext>
                </a:extLst>
              </a:tr>
              <a:tr h="782140">
                <a:tc>
                  <a:txBody>
                    <a:bodyPr/>
                    <a:lstStyle/>
                    <a:p>
                      <a:pPr marL="0" lvl="0" indent="0" algn="l" rtl="0">
                        <a:spcBef>
                          <a:spcPts val="0"/>
                        </a:spcBef>
                        <a:spcAft>
                          <a:spcPts val="0"/>
                        </a:spcAft>
                        <a:buNone/>
                      </a:pPr>
                      <a:r>
                        <a:rPr lang="en-GB" sz="1200">
                          <a:solidFill>
                            <a:schemeClr val="dk1"/>
                          </a:solidFill>
                          <a:latin typeface="Quicksand"/>
                          <a:ea typeface="Quicksand"/>
                          <a:cs typeface="Quicksand"/>
                          <a:sym typeface="Quicksand"/>
                        </a:rPr>
                        <a:t>65</a:t>
                      </a:r>
                      <a:endParaRPr sz="1200">
                        <a:solidFill>
                          <a:schemeClr val="dk1"/>
                        </a:solidFill>
                        <a:latin typeface="Quicksand"/>
                        <a:ea typeface="Quicksand"/>
                        <a:cs typeface="Quicksand"/>
                        <a:sym typeface="Quicksand"/>
                      </a:endParaRPr>
                    </a:p>
                  </a:txBody>
                  <a:tcPr marL="121900" marR="121900" marT="121900" marB="121900"/>
                </a:tc>
                <a:tc>
                  <a:txBody>
                    <a:bodyPr/>
                    <a:lstStyle/>
                    <a:p>
                      <a:pPr marL="0" lvl="0" indent="0" algn="l" rtl="0">
                        <a:spcBef>
                          <a:spcPts val="0"/>
                        </a:spcBef>
                        <a:spcAft>
                          <a:spcPts val="0"/>
                        </a:spcAft>
                        <a:buNone/>
                      </a:pPr>
                      <a:r>
                        <a:rPr lang="en-GB" sz="1200" dirty="0">
                          <a:solidFill>
                            <a:schemeClr val="dk1"/>
                          </a:solidFill>
                          <a:latin typeface="Roboto Mono"/>
                          <a:ea typeface="Roboto Mono"/>
                          <a:cs typeface="Roboto Mono"/>
                          <a:sym typeface="Roboto Mono"/>
                        </a:rPr>
                        <a:t>0100 0001</a:t>
                      </a:r>
                      <a:endParaRPr sz="1200" dirty="0">
                        <a:solidFill>
                          <a:schemeClr val="dk1"/>
                        </a:solidFill>
                        <a:latin typeface="Roboto Mono"/>
                        <a:ea typeface="Roboto Mono"/>
                        <a:cs typeface="Roboto Mono"/>
                        <a:sym typeface="Roboto Mono"/>
                      </a:endParaRPr>
                    </a:p>
                  </a:txBody>
                  <a:tcPr marL="121900" marR="121900" marT="121900" marB="121900"/>
                </a:tc>
                <a:tc>
                  <a:txBody>
                    <a:bodyPr/>
                    <a:lstStyle/>
                    <a:p>
                      <a:pPr marL="0" lvl="0" indent="0" algn="l" rtl="0">
                        <a:spcBef>
                          <a:spcPts val="0"/>
                        </a:spcBef>
                        <a:spcAft>
                          <a:spcPts val="0"/>
                        </a:spcAft>
                        <a:buNone/>
                      </a:pPr>
                      <a:r>
                        <a:rPr lang="en-GB" sz="1200" dirty="0">
                          <a:solidFill>
                            <a:schemeClr val="dk1"/>
                          </a:solidFill>
                          <a:latin typeface="Roboto Mono"/>
                          <a:ea typeface="Roboto Mono"/>
                          <a:cs typeface="Roboto Mono"/>
                          <a:sym typeface="Roboto Mono"/>
                        </a:rPr>
                        <a:t>0000 0000 0100 0001</a:t>
                      </a:r>
                      <a:endParaRPr sz="1200" dirty="0">
                        <a:solidFill>
                          <a:schemeClr val="dk1"/>
                        </a:solidFill>
                        <a:latin typeface="Roboto Mono"/>
                        <a:ea typeface="Roboto Mono"/>
                        <a:cs typeface="Roboto Mono"/>
                        <a:sym typeface="Roboto Mono"/>
                      </a:endParaRPr>
                    </a:p>
                  </a:txBody>
                  <a:tcPr marL="121900" marR="121900" marT="121900" marB="121900"/>
                </a:tc>
                <a:tc>
                  <a:txBody>
                    <a:bodyPr/>
                    <a:lstStyle/>
                    <a:p>
                      <a:pPr marL="0" lvl="0" indent="0" algn="l" rtl="0">
                        <a:spcBef>
                          <a:spcPts val="0"/>
                        </a:spcBef>
                        <a:spcAft>
                          <a:spcPts val="0"/>
                        </a:spcAft>
                        <a:buNone/>
                      </a:pPr>
                      <a:r>
                        <a:rPr lang="en-GB" sz="1200">
                          <a:solidFill>
                            <a:schemeClr val="dk1"/>
                          </a:solidFill>
                          <a:latin typeface="Quicksand"/>
                          <a:ea typeface="Quicksand"/>
                          <a:cs typeface="Quicksand"/>
                          <a:sym typeface="Quicksand"/>
                        </a:rPr>
                        <a:t>A</a:t>
                      </a:r>
                      <a:endParaRPr sz="1200">
                        <a:solidFill>
                          <a:schemeClr val="dk1"/>
                        </a:solidFill>
                        <a:latin typeface="Quicksand"/>
                        <a:ea typeface="Quicksand"/>
                        <a:cs typeface="Quicksand"/>
                        <a:sym typeface="Quicksand"/>
                      </a:endParaRPr>
                    </a:p>
                  </a:txBody>
                  <a:tcPr marL="121900" marR="121900" marT="121900" marB="121900"/>
                </a:tc>
                <a:extLst>
                  <a:ext uri="{0D108BD9-81ED-4DB2-BD59-A6C34878D82A}">
                    <a16:rowId xmlns:a16="http://schemas.microsoft.com/office/drawing/2014/main" val="10001"/>
                  </a:ext>
                </a:extLst>
              </a:tr>
              <a:tr h="782140">
                <a:tc>
                  <a:txBody>
                    <a:bodyPr/>
                    <a:lstStyle/>
                    <a:p>
                      <a:pPr marL="0" lvl="0" indent="0" algn="l" rtl="0">
                        <a:spcBef>
                          <a:spcPts val="0"/>
                        </a:spcBef>
                        <a:spcAft>
                          <a:spcPts val="0"/>
                        </a:spcAft>
                        <a:buNone/>
                      </a:pPr>
                      <a:r>
                        <a:rPr lang="en-GB" sz="1200" dirty="0">
                          <a:solidFill>
                            <a:schemeClr val="dk1"/>
                          </a:solidFill>
                          <a:latin typeface="Quicksand"/>
                          <a:ea typeface="Quicksand"/>
                          <a:cs typeface="Quicksand"/>
                          <a:sym typeface="Quicksand"/>
                        </a:rPr>
                        <a:t>255</a:t>
                      </a:r>
                      <a:endParaRPr sz="1200" dirty="0">
                        <a:solidFill>
                          <a:schemeClr val="dk1"/>
                        </a:solidFill>
                        <a:latin typeface="Quicksand"/>
                        <a:ea typeface="Quicksand"/>
                        <a:cs typeface="Quicksand"/>
                        <a:sym typeface="Quicksand"/>
                      </a:endParaRPr>
                    </a:p>
                  </a:txBody>
                  <a:tcPr marL="121900" marR="121900" marT="121900" marB="121900"/>
                </a:tc>
                <a:tc>
                  <a:txBody>
                    <a:bodyPr/>
                    <a:lstStyle/>
                    <a:p>
                      <a:pPr marL="0" lvl="0" indent="0" algn="l" rtl="0">
                        <a:spcBef>
                          <a:spcPts val="0"/>
                        </a:spcBef>
                        <a:spcAft>
                          <a:spcPts val="0"/>
                        </a:spcAft>
                        <a:buNone/>
                      </a:pPr>
                      <a:r>
                        <a:rPr lang="en-GB" sz="1200">
                          <a:solidFill>
                            <a:schemeClr val="dk1"/>
                          </a:solidFill>
                          <a:latin typeface="Roboto Mono"/>
                          <a:ea typeface="Roboto Mono"/>
                          <a:cs typeface="Roboto Mono"/>
                          <a:sym typeface="Roboto Mono"/>
                        </a:rPr>
                        <a:t>1111 1111</a:t>
                      </a:r>
                      <a:endParaRPr sz="1200">
                        <a:solidFill>
                          <a:schemeClr val="dk1"/>
                        </a:solidFill>
                        <a:latin typeface="Roboto Mono"/>
                        <a:ea typeface="Roboto Mono"/>
                        <a:cs typeface="Roboto Mono"/>
                        <a:sym typeface="Roboto Mono"/>
                      </a:endParaRPr>
                    </a:p>
                  </a:txBody>
                  <a:tcPr marL="121900" marR="121900" marT="121900" marB="121900"/>
                </a:tc>
                <a:tc>
                  <a:txBody>
                    <a:bodyPr/>
                    <a:lstStyle/>
                    <a:p>
                      <a:pPr marL="0" lvl="0" indent="0" algn="l" rtl="0">
                        <a:spcBef>
                          <a:spcPts val="0"/>
                        </a:spcBef>
                        <a:spcAft>
                          <a:spcPts val="0"/>
                        </a:spcAft>
                        <a:buNone/>
                      </a:pPr>
                      <a:r>
                        <a:rPr lang="en-GB" sz="1200" dirty="0">
                          <a:solidFill>
                            <a:schemeClr val="dk1"/>
                          </a:solidFill>
                          <a:latin typeface="Roboto Mono"/>
                          <a:ea typeface="Roboto Mono"/>
                          <a:cs typeface="Roboto Mono"/>
                          <a:sym typeface="Roboto Mono"/>
                        </a:rPr>
                        <a:t>0000 0000 1111 1111</a:t>
                      </a:r>
                      <a:endParaRPr sz="1200" dirty="0">
                        <a:solidFill>
                          <a:schemeClr val="dk1"/>
                        </a:solidFill>
                        <a:latin typeface="Roboto Mono"/>
                        <a:ea typeface="Roboto Mono"/>
                        <a:cs typeface="Roboto Mono"/>
                        <a:sym typeface="Roboto Mono"/>
                      </a:endParaRPr>
                    </a:p>
                  </a:txBody>
                  <a:tcPr marL="121900" marR="121900" marT="121900" marB="121900"/>
                </a:tc>
                <a:tc>
                  <a:txBody>
                    <a:bodyPr/>
                    <a:lstStyle/>
                    <a:p>
                      <a:pPr marL="0" lvl="0" indent="0" algn="l" rtl="0">
                        <a:spcBef>
                          <a:spcPts val="0"/>
                        </a:spcBef>
                        <a:spcAft>
                          <a:spcPts val="0"/>
                        </a:spcAft>
                        <a:buNone/>
                      </a:pPr>
                      <a:r>
                        <a:rPr lang="en-GB" sz="1200">
                          <a:solidFill>
                            <a:schemeClr val="dk1"/>
                          </a:solidFill>
                          <a:latin typeface="Quicksand"/>
                          <a:ea typeface="Quicksand"/>
                          <a:cs typeface="Quicksand"/>
                          <a:sym typeface="Quicksand"/>
                        </a:rPr>
                        <a:t>ÿ</a:t>
                      </a:r>
                      <a:endParaRPr sz="1200">
                        <a:solidFill>
                          <a:schemeClr val="dk1"/>
                        </a:solidFill>
                        <a:latin typeface="Quicksand"/>
                        <a:ea typeface="Quicksand"/>
                        <a:cs typeface="Quicksand"/>
                        <a:sym typeface="Quicksand"/>
                      </a:endParaRPr>
                    </a:p>
                  </a:txBody>
                  <a:tcPr marL="121900" marR="121900" marT="121900" marB="121900"/>
                </a:tc>
                <a:extLst>
                  <a:ext uri="{0D108BD9-81ED-4DB2-BD59-A6C34878D82A}">
                    <a16:rowId xmlns:a16="http://schemas.microsoft.com/office/drawing/2014/main" val="10002"/>
                  </a:ext>
                </a:extLst>
              </a:tr>
              <a:tr h="782140">
                <a:tc>
                  <a:txBody>
                    <a:bodyPr/>
                    <a:lstStyle/>
                    <a:p>
                      <a:pPr marL="0" lvl="0" indent="0" algn="l" rtl="0">
                        <a:spcBef>
                          <a:spcPts val="0"/>
                        </a:spcBef>
                        <a:spcAft>
                          <a:spcPts val="0"/>
                        </a:spcAft>
                        <a:buNone/>
                      </a:pPr>
                      <a:r>
                        <a:rPr lang="en-GB" sz="1200">
                          <a:solidFill>
                            <a:schemeClr val="dk1"/>
                          </a:solidFill>
                          <a:latin typeface="Quicksand"/>
                          <a:ea typeface="Quicksand"/>
                          <a:cs typeface="Quicksand"/>
                          <a:sym typeface="Quicksand"/>
                        </a:rPr>
                        <a:t>9820</a:t>
                      </a:r>
                      <a:endParaRPr sz="1200">
                        <a:solidFill>
                          <a:schemeClr val="dk1"/>
                        </a:solidFill>
                        <a:latin typeface="Quicksand"/>
                        <a:ea typeface="Quicksand"/>
                        <a:cs typeface="Quicksand"/>
                        <a:sym typeface="Quicksand"/>
                      </a:endParaRPr>
                    </a:p>
                  </a:txBody>
                  <a:tcPr marL="121900" marR="121900" marT="121900" marB="121900"/>
                </a:tc>
                <a:tc>
                  <a:txBody>
                    <a:bodyPr/>
                    <a:lstStyle/>
                    <a:p>
                      <a:pPr marL="0" lvl="0" indent="0" algn="l" rtl="0">
                        <a:spcBef>
                          <a:spcPts val="0"/>
                        </a:spcBef>
                        <a:spcAft>
                          <a:spcPts val="0"/>
                        </a:spcAft>
                        <a:buNone/>
                      </a:pPr>
                      <a:endParaRPr sz="1200">
                        <a:solidFill>
                          <a:schemeClr val="dk1"/>
                        </a:solidFill>
                        <a:latin typeface="Roboto Mono"/>
                        <a:ea typeface="Roboto Mono"/>
                        <a:cs typeface="Roboto Mono"/>
                        <a:sym typeface="Roboto Mono"/>
                      </a:endParaRPr>
                    </a:p>
                  </a:txBody>
                  <a:tcPr marL="121900" marR="121900" marT="121900" marB="121900"/>
                </a:tc>
                <a:tc>
                  <a:txBody>
                    <a:bodyPr/>
                    <a:lstStyle/>
                    <a:p>
                      <a:pPr marL="0" lvl="0" indent="0" algn="l" rtl="0">
                        <a:spcBef>
                          <a:spcPts val="0"/>
                        </a:spcBef>
                        <a:spcAft>
                          <a:spcPts val="0"/>
                        </a:spcAft>
                        <a:buNone/>
                      </a:pPr>
                      <a:r>
                        <a:rPr lang="en-GB" sz="1200" dirty="0">
                          <a:solidFill>
                            <a:schemeClr val="dk1"/>
                          </a:solidFill>
                          <a:latin typeface="Roboto Mono"/>
                          <a:ea typeface="Roboto Mono"/>
                          <a:cs typeface="Roboto Mono"/>
                          <a:sym typeface="Roboto Mono"/>
                        </a:rPr>
                        <a:t>0010 0110 0101 1100</a:t>
                      </a:r>
                      <a:endParaRPr sz="1200" dirty="0">
                        <a:solidFill>
                          <a:schemeClr val="dk1"/>
                        </a:solidFill>
                        <a:latin typeface="Roboto Mono"/>
                        <a:ea typeface="Roboto Mono"/>
                        <a:cs typeface="Roboto Mono"/>
                        <a:sym typeface="Roboto Mono"/>
                      </a:endParaRPr>
                    </a:p>
                  </a:txBody>
                  <a:tcPr marL="121900" marR="121900" marT="121900" marB="121900"/>
                </a:tc>
                <a:tc>
                  <a:txBody>
                    <a:bodyPr/>
                    <a:lstStyle/>
                    <a:p>
                      <a:pPr marL="0" lvl="0" indent="0" algn="l" rtl="0">
                        <a:spcBef>
                          <a:spcPts val="0"/>
                        </a:spcBef>
                        <a:spcAft>
                          <a:spcPts val="0"/>
                        </a:spcAft>
                        <a:buNone/>
                      </a:pPr>
                      <a:r>
                        <a:rPr lang="en-GB" sz="1200" dirty="0">
                          <a:solidFill>
                            <a:schemeClr val="dk1"/>
                          </a:solidFill>
                          <a:latin typeface="Quicksand"/>
                          <a:ea typeface="Quicksand"/>
                          <a:cs typeface="Quicksand"/>
                          <a:sym typeface="Quicksand"/>
                        </a:rPr>
                        <a:t>♜</a:t>
                      </a:r>
                      <a:endParaRPr sz="1200" dirty="0">
                        <a:solidFill>
                          <a:schemeClr val="dk1"/>
                        </a:solidFill>
                        <a:latin typeface="Quicksand"/>
                        <a:ea typeface="Quicksand"/>
                        <a:cs typeface="Quicksand"/>
                        <a:sym typeface="Quicksand"/>
                      </a:endParaRPr>
                    </a:p>
                  </a:txBody>
                  <a:tcPr marL="121900" marR="121900" marT="121900" marB="121900"/>
                </a:tc>
                <a:extLst>
                  <a:ext uri="{0D108BD9-81ED-4DB2-BD59-A6C34878D82A}">
                    <a16:rowId xmlns:a16="http://schemas.microsoft.com/office/drawing/2014/main" val="10003"/>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036BC5-79F2-4B62-89B9-7E39031348BB}"/>
              </a:ext>
            </a:extLst>
          </p:cNvPr>
          <p:cNvPicPr>
            <a:picLocks noChangeAspect="1"/>
          </p:cNvPicPr>
          <p:nvPr/>
        </p:nvPicPr>
        <p:blipFill>
          <a:blip r:embed="rId2"/>
          <a:stretch>
            <a:fillRect/>
          </a:stretch>
        </p:blipFill>
        <p:spPr>
          <a:xfrm>
            <a:off x="2841504" y="0"/>
            <a:ext cx="6508992" cy="6858000"/>
          </a:xfrm>
          <a:prstGeom prst="rect">
            <a:avLst/>
          </a:prstGeom>
        </p:spPr>
      </p:pic>
    </p:spTree>
    <p:extLst>
      <p:ext uri="{BB962C8B-B14F-4D97-AF65-F5344CB8AC3E}">
        <p14:creationId xmlns:p14="http://schemas.microsoft.com/office/powerpoint/2010/main" val="3649456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BFAAC-B39A-498C-87AC-CC8431F4D8DB}"/>
              </a:ext>
            </a:extLst>
          </p:cNvPr>
          <p:cNvSpPr>
            <a:spLocks noGrp="1"/>
          </p:cNvSpPr>
          <p:nvPr>
            <p:ph type="title"/>
          </p:nvPr>
        </p:nvSpPr>
        <p:spPr/>
        <p:txBody>
          <a:bodyPr/>
          <a:lstStyle/>
          <a:p>
            <a:r>
              <a:rPr lang="en-GB" dirty="0"/>
              <a:t>Recall </a:t>
            </a:r>
          </a:p>
        </p:txBody>
      </p:sp>
      <p:sp>
        <p:nvSpPr>
          <p:cNvPr id="3" name="Content Placeholder 2">
            <a:extLst>
              <a:ext uri="{FF2B5EF4-FFF2-40B4-BE49-F238E27FC236}">
                <a16:creationId xmlns:a16="http://schemas.microsoft.com/office/drawing/2014/main" id="{16318845-6F56-4AF6-8D24-FF4D7DCD89A5}"/>
              </a:ext>
            </a:extLst>
          </p:cNvPr>
          <p:cNvSpPr>
            <a:spLocks noGrp="1"/>
          </p:cNvSpPr>
          <p:nvPr>
            <p:ph idx="1"/>
          </p:nvPr>
        </p:nvSpPr>
        <p:spPr>
          <a:xfrm>
            <a:off x="310393" y="2638044"/>
            <a:ext cx="10997967" cy="3896980"/>
          </a:xfrm>
        </p:spPr>
        <p:txBody>
          <a:bodyPr>
            <a:normAutofit/>
          </a:bodyPr>
          <a:lstStyle/>
          <a:p>
            <a:r>
              <a:rPr lang="en-GB" sz="4000" dirty="0"/>
              <a:t>Convert the following Hexadecimal to binary: </a:t>
            </a:r>
          </a:p>
          <a:p>
            <a:r>
              <a:rPr lang="en-GB" sz="4000" dirty="0"/>
              <a:t>AA7</a:t>
            </a:r>
          </a:p>
          <a:p>
            <a:endParaRPr lang="en-GB" sz="4000" dirty="0"/>
          </a:p>
          <a:p>
            <a:r>
              <a:rPr lang="en-GB" sz="4000" dirty="0"/>
              <a:t>Convert the following binary to Hexadecimal </a:t>
            </a:r>
          </a:p>
          <a:p>
            <a:r>
              <a:rPr lang="en-GB" sz="4000" dirty="0"/>
              <a:t>11001010  </a:t>
            </a:r>
          </a:p>
        </p:txBody>
      </p:sp>
    </p:spTree>
    <p:extLst>
      <p:ext uri="{BB962C8B-B14F-4D97-AF65-F5344CB8AC3E}">
        <p14:creationId xmlns:p14="http://schemas.microsoft.com/office/powerpoint/2010/main" val="479346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9562C-617D-48C2-92BB-9280F3558E94}"/>
              </a:ext>
            </a:extLst>
          </p:cNvPr>
          <p:cNvSpPr>
            <a:spLocks noGrp="1"/>
          </p:cNvSpPr>
          <p:nvPr>
            <p:ph type="title"/>
          </p:nvPr>
        </p:nvSpPr>
        <p:spPr>
          <a:xfrm>
            <a:off x="1769742" y="343907"/>
            <a:ext cx="7729728" cy="1188720"/>
          </a:xfrm>
        </p:spPr>
        <p:txBody>
          <a:bodyPr>
            <a:normAutofit/>
          </a:bodyPr>
          <a:lstStyle/>
          <a:p>
            <a:r>
              <a:rPr lang="en-US" dirty="0">
                <a:latin typeface="Calibri"/>
                <a:cs typeface="Calibri"/>
              </a:rPr>
              <a:t>Recap - What will we be learning this term?</a:t>
            </a:r>
            <a:endParaRPr lang="en-US" dirty="0"/>
          </a:p>
        </p:txBody>
      </p:sp>
      <p:sp>
        <p:nvSpPr>
          <p:cNvPr id="3" name="Content Placeholder 2">
            <a:extLst>
              <a:ext uri="{FF2B5EF4-FFF2-40B4-BE49-F238E27FC236}">
                <a16:creationId xmlns:a16="http://schemas.microsoft.com/office/drawing/2014/main" id="{015F272E-6E67-455C-AA4E-CC9ABBDB1B2E}"/>
              </a:ext>
            </a:extLst>
          </p:cNvPr>
          <p:cNvSpPr>
            <a:spLocks noGrp="1"/>
          </p:cNvSpPr>
          <p:nvPr>
            <p:ph sz="quarter" idx="1"/>
          </p:nvPr>
        </p:nvSpPr>
        <p:spPr>
          <a:xfrm>
            <a:off x="746620" y="1824312"/>
            <a:ext cx="9130354" cy="4123483"/>
          </a:xfrm>
        </p:spPr>
        <p:txBody>
          <a:bodyPr vert="horz" lIns="68580" tIns="34290" rIns="68580" bIns="34290" numCol="1" rtlCol="0" anchor="t">
            <a:normAutofit lnSpcReduction="10000"/>
          </a:bodyPr>
          <a:lstStyle/>
          <a:p>
            <a:r>
              <a:rPr lang="en-US" sz="2600" dirty="0">
                <a:latin typeface="Calibri"/>
                <a:cs typeface="Calibri"/>
              </a:rPr>
              <a:t>Base values(Binary &amp; Calculations)</a:t>
            </a:r>
          </a:p>
          <a:p>
            <a:r>
              <a:rPr lang="en-US" sz="2600" dirty="0">
                <a:latin typeface="Calibri"/>
                <a:cs typeface="Calibri"/>
              </a:rPr>
              <a:t>Hexadecimal values</a:t>
            </a:r>
          </a:p>
          <a:p>
            <a:r>
              <a:rPr lang="en-US" sz="2600" b="1" u="sng" dirty="0">
                <a:solidFill>
                  <a:srgbClr val="00B050"/>
                </a:solidFill>
                <a:latin typeface="Calibri"/>
                <a:cs typeface="Calibri"/>
              </a:rPr>
              <a:t>ASCII &amp; UNICODE</a:t>
            </a:r>
          </a:p>
          <a:p>
            <a:r>
              <a:rPr lang="en-US" sz="2600" dirty="0">
                <a:latin typeface="Calibri"/>
                <a:cs typeface="Calibri"/>
              </a:rPr>
              <a:t>File Size Calculations</a:t>
            </a:r>
          </a:p>
          <a:p>
            <a:r>
              <a:rPr lang="en-US" sz="2600" dirty="0">
                <a:latin typeface="Calibri"/>
                <a:cs typeface="Calibri"/>
              </a:rPr>
              <a:t>Image Development</a:t>
            </a:r>
          </a:p>
          <a:p>
            <a:r>
              <a:rPr lang="en-US" sz="2600" dirty="0">
                <a:latin typeface="Calibri"/>
                <a:cs typeface="Calibri"/>
              </a:rPr>
              <a:t>Digital Sound creation</a:t>
            </a:r>
          </a:p>
          <a:p>
            <a:r>
              <a:rPr lang="en-US" sz="2600" dirty="0">
                <a:latin typeface="Calibri"/>
                <a:cs typeface="Calibri"/>
              </a:rPr>
              <a:t>Compression Techniques</a:t>
            </a:r>
          </a:p>
          <a:p>
            <a:r>
              <a:rPr lang="en-US" sz="2600" dirty="0">
                <a:latin typeface="Calibri"/>
                <a:cs typeface="Calibri"/>
              </a:rPr>
              <a:t>Encryption Methods</a:t>
            </a:r>
          </a:p>
          <a:p>
            <a:endParaRPr lang="en-US" dirty="0"/>
          </a:p>
        </p:txBody>
      </p:sp>
    </p:spTree>
    <p:extLst>
      <p:ext uri="{BB962C8B-B14F-4D97-AF65-F5344CB8AC3E}">
        <p14:creationId xmlns:p14="http://schemas.microsoft.com/office/powerpoint/2010/main" val="3205027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2"/>
          <p:cNvSpPr txBox="1">
            <a:spLocks noGrp="1"/>
          </p:cNvSpPr>
          <p:nvPr>
            <p:ph type="body" idx="1"/>
          </p:nvPr>
        </p:nvSpPr>
        <p:spPr>
          <a:xfrm>
            <a:off x="414533" y="1356967"/>
            <a:ext cx="11688000" cy="5082000"/>
          </a:xfrm>
          <a:prstGeom prst="rect">
            <a:avLst/>
          </a:prstGeom>
        </p:spPr>
        <p:txBody>
          <a:bodyPr spcFirstLastPara="1" vert="horz" wrap="square" lIns="121900" tIns="121900" rIns="121900" bIns="121900" rtlCol="0" anchor="t" anchorCtr="0">
            <a:noAutofit/>
          </a:bodyPr>
          <a:lstStyle/>
          <a:p>
            <a:pPr>
              <a:spcBef>
                <a:spcPts val="1333"/>
              </a:spcBef>
            </a:pPr>
            <a:r>
              <a:rPr lang="en-GB" dirty="0"/>
              <a:t>Explain how ASCII is used to represent characters, and its limitations </a:t>
            </a:r>
            <a:endParaRPr dirty="0"/>
          </a:p>
          <a:p>
            <a:r>
              <a:rPr lang="en-GB" dirty="0"/>
              <a:t>Explain what a character set is</a:t>
            </a:r>
            <a:endParaRPr dirty="0"/>
          </a:p>
          <a:p>
            <a:r>
              <a:rPr lang="en-GB" dirty="0"/>
              <a:t>Explain the need for Unicode</a:t>
            </a:r>
            <a:endParaRPr dirty="0"/>
          </a:p>
          <a:p>
            <a:r>
              <a:rPr lang="en-GB" dirty="0"/>
              <a:t>Be able to calculate the number of bits needed to store a piece of text</a:t>
            </a:r>
            <a:endParaRPr dirty="0"/>
          </a:p>
          <a:p>
            <a:pPr marL="0" indent="0">
              <a:spcBef>
                <a:spcPts val="2133"/>
              </a:spcBef>
              <a:buNone/>
            </a:pPr>
            <a:endParaRPr dirty="0"/>
          </a:p>
          <a:p>
            <a:pPr indent="0">
              <a:spcBef>
                <a:spcPts val="2133"/>
              </a:spcBef>
              <a:buNone/>
            </a:pPr>
            <a:endParaRPr dirty="0"/>
          </a:p>
          <a:p>
            <a:pPr marL="0" indent="0">
              <a:spcBef>
                <a:spcPts val="2133"/>
              </a:spcBef>
              <a:buNone/>
            </a:pPr>
            <a:endParaRPr dirty="0"/>
          </a:p>
          <a:p>
            <a:pPr indent="0">
              <a:spcBef>
                <a:spcPts val="2133"/>
              </a:spcBef>
              <a:buNone/>
            </a:pPr>
            <a:endParaRPr dirty="0"/>
          </a:p>
          <a:p>
            <a:pPr indent="0">
              <a:spcBef>
                <a:spcPts val="2133"/>
              </a:spcBef>
              <a:buNone/>
            </a:pPr>
            <a:endParaRPr dirty="0"/>
          </a:p>
        </p:txBody>
      </p:sp>
      <p:sp>
        <p:nvSpPr>
          <p:cNvPr id="79" name="Google Shape;79;p12"/>
          <p:cNvSpPr txBox="1">
            <a:spLocks noGrp="1"/>
          </p:cNvSpPr>
          <p:nvPr>
            <p:ph type="title"/>
          </p:nvPr>
        </p:nvSpPr>
        <p:spPr>
          <a:xfrm>
            <a:off x="414533" y="414533"/>
            <a:ext cx="11362800" cy="942400"/>
          </a:xfrm>
          <a:prstGeom prst="rect">
            <a:avLst/>
          </a:prstGeom>
        </p:spPr>
        <p:txBody>
          <a:bodyPr spcFirstLastPara="1" vert="horz" wrap="square" lIns="121900" tIns="121900" rIns="121900" bIns="121900" rtlCol="0" anchor="ctr" anchorCtr="0">
            <a:noAutofit/>
          </a:bodyPr>
          <a:lstStyle/>
          <a:p>
            <a:pPr algn="l"/>
            <a:r>
              <a:rPr lang="en-GB" dirty="0"/>
              <a:t>Text representation</a:t>
            </a:r>
            <a:endParaRPr b="1" dirty="0">
              <a:latin typeface="Quicksand"/>
              <a:ea typeface="Quicksand"/>
              <a:cs typeface="Quicksand"/>
              <a:sym typeface="Quicksand"/>
            </a:endParaRPr>
          </a:p>
        </p:txBody>
      </p:sp>
      <p:sp>
        <p:nvSpPr>
          <p:cNvPr id="80" name="Google Shape;80;p12"/>
          <p:cNvSpPr txBox="1">
            <a:spLocks noGrp="1"/>
          </p:cNvSpPr>
          <p:nvPr>
            <p:ph type="sldNum" idx="12"/>
          </p:nvPr>
        </p:nvSpPr>
        <p:spPr>
          <a:xfrm>
            <a:off x="11776267" y="6439067"/>
            <a:ext cx="415600" cy="418800"/>
          </a:xfrm>
          <a:prstGeom prst="rect">
            <a:avLst/>
          </a:prstGeom>
        </p:spPr>
        <p:txBody>
          <a:bodyPr spcFirstLastPara="1" vert="horz" wrap="square" lIns="121900" tIns="121900" rIns="121900" bIns="121900" rtlCol="0" anchor="t" anchorCtr="0">
            <a:noAutofit/>
          </a:bodyPr>
          <a:lstStyle/>
          <a:p>
            <a:fld id="{00000000-1234-1234-1234-123412341234}" type="slidenum">
              <a:rPr lang="en-GB"/>
              <a:pPr/>
              <a:t>4</a:t>
            </a:fld>
            <a:endParaRPr/>
          </a:p>
        </p:txBody>
      </p:sp>
      <p:sp>
        <p:nvSpPr>
          <p:cNvPr id="81" name="Google Shape;81;p12"/>
          <p:cNvSpPr txBox="1">
            <a:spLocks noGrp="1"/>
          </p:cNvSpPr>
          <p:nvPr>
            <p:ph type="subTitle" idx="2"/>
          </p:nvPr>
        </p:nvSpPr>
        <p:spPr>
          <a:xfrm>
            <a:off x="7010400" y="0"/>
            <a:ext cx="4753200" cy="418800"/>
          </a:xfrm>
          <a:prstGeom prst="rect">
            <a:avLst/>
          </a:prstGeom>
        </p:spPr>
        <p:txBody>
          <a:bodyPr spcFirstLastPara="1" vert="horz" wrap="square" lIns="121900" tIns="121900" rIns="0" bIns="121900" rtlCol="0" anchor="ctr" anchorCtr="0">
            <a:noAutofit/>
          </a:bodyPr>
          <a:lstStyle/>
          <a:p>
            <a:pPr marL="0" indent="0"/>
            <a:r>
              <a:rPr lang="en-GB"/>
              <a:t>Objectives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
                                            <p:txEl>
                                              <p:pRg st="0" end="0"/>
                                            </p:txEl>
                                          </p:spTgt>
                                        </p:tgtEl>
                                        <p:attrNameLst>
                                          <p:attrName>style.visibility</p:attrName>
                                        </p:attrNameLst>
                                      </p:cBhvr>
                                      <p:to>
                                        <p:strVal val="visible"/>
                                      </p:to>
                                    </p:set>
                                    <p:animEffect transition="in" filter="fade">
                                      <p:cBhvr>
                                        <p:cTn id="7" dur="1000"/>
                                        <p:tgtEl>
                                          <p:spTgt spid="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8">
                                            <p:txEl>
                                              <p:pRg st="1" end="1"/>
                                            </p:txEl>
                                          </p:spTgt>
                                        </p:tgtEl>
                                        <p:attrNameLst>
                                          <p:attrName>style.visibility</p:attrName>
                                        </p:attrNameLst>
                                      </p:cBhvr>
                                      <p:to>
                                        <p:strVal val="visible"/>
                                      </p:to>
                                    </p:set>
                                    <p:animEffect transition="in" filter="fade">
                                      <p:cBhvr>
                                        <p:cTn id="12" dur="1000"/>
                                        <p:tgtEl>
                                          <p:spTgt spid="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8">
                                            <p:txEl>
                                              <p:pRg st="2" end="2"/>
                                            </p:txEl>
                                          </p:spTgt>
                                        </p:tgtEl>
                                        <p:attrNameLst>
                                          <p:attrName>style.visibility</p:attrName>
                                        </p:attrNameLst>
                                      </p:cBhvr>
                                      <p:to>
                                        <p:strVal val="visible"/>
                                      </p:to>
                                    </p:set>
                                    <p:animEffect transition="in" filter="fade">
                                      <p:cBhvr>
                                        <p:cTn id="17" dur="1000"/>
                                        <p:tgtEl>
                                          <p:spTgt spid="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8">
                                            <p:txEl>
                                              <p:pRg st="3" end="3"/>
                                            </p:txEl>
                                          </p:spTgt>
                                        </p:tgtEl>
                                        <p:attrNameLst>
                                          <p:attrName>style.visibility</p:attrName>
                                        </p:attrNameLst>
                                      </p:cBhvr>
                                      <p:to>
                                        <p:strVal val="visible"/>
                                      </p:to>
                                    </p:set>
                                    <p:animEffect transition="in" filter="fade">
                                      <p:cBhvr>
                                        <p:cTn id="22" dur="1000"/>
                                        <p:tgtEl>
                                          <p:spTgt spid="7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0"/>
          <p:cNvSpPr txBox="1">
            <a:spLocks noGrp="1"/>
          </p:cNvSpPr>
          <p:nvPr>
            <p:ph type="body" idx="1"/>
          </p:nvPr>
        </p:nvSpPr>
        <p:spPr>
          <a:xfrm>
            <a:off x="414533" y="1356967"/>
            <a:ext cx="11172400" cy="5266400"/>
          </a:xfrm>
          <a:prstGeom prst="rect">
            <a:avLst/>
          </a:prstGeom>
        </p:spPr>
        <p:txBody>
          <a:bodyPr spcFirstLastPara="1" vert="horz" wrap="square" lIns="121900" tIns="121900" rIns="121900" bIns="121900" rtlCol="0" anchor="t" anchorCtr="0">
            <a:noAutofit/>
          </a:bodyPr>
          <a:lstStyle/>
          <a:p>
            <a:pPr marL="0" indent="0">
              <a:buNone/>
            </a:pPr>
            <a:r>
              <a:rPr lang="en-GB" sz="2000" dirty="0"/>
              <a:t>Binary numbers are used to represent letters. In pairs, respond to the questions below. (</a:t>
            </a:r>
            <a:r>
              <a:rPr lang="en-GB" sz="2000" dirty="0">
                <a:solidFill>
                  <a:srgbClr val="FF0000"/>
                </a:solidFill>
              </a:rPr>
              <a:t>3 minutes</a:t>
            </a:r>
            <a:r>
              <a:rPr lang="en-GB" sz="2000" dirty="0"/>
              <a:t>)  </a:t>
            </a:r>
            <a:endParaRPr sz="2000" dirty="0"/>
          </a:p>
          <a:p>
            <a:pPr marL="342900" indent="-342900">
              <a:spcBef>
                <a:spcPts val="2133"/>
              </a:spcBef>
              <a:buAutoNum type="alphaLcParenR"/>
            </a:pPr>
            <a:r>
              <a:rPr lang="en-GB" sz="2800" dirty="0"/>
              <a:t>How many different letters you could </a:t>
            </a:r>
            <a:br>
              <a:rPr lang="en-GB" sz="2800" dirty="0"/>
            </a:br>
            <a:r>
              <a:rPr lang="en-GB" sz="2800" dirty="0"/>
              <a:t>represent with four bits.</a:t>
            </a:r>
          </a:p>
          <a:p>
            <a:pPr marL="0" indent="0">
              <a:spcBef>
                <a:spcPts val="2133"/>
              </a:spcBef>
              <a:buNone/>
            </a:pPr>
            <a:r>
              <a:rPr lang="en-GB" kern="0" dirty="0">
                <a:solidFill>
                  <a:srgbClr val="FF0000"/>
                </a:solidFill>
                <a:latin typeface="Quicksand"/>
                <a:sym typeface="Quicksand"/>
              </a:rPr>
              <a:t>With four bits, you can have 16 different combinations</a:t>
            </a:r>
            <a:endParaRPr sz="2800" dirty="0">
              <a:solidFill>
                <a:srgbClr val="FF0000"/>
              </a:solidFill>
            </a:endParaRPr>
          </a:p>
          <a:p>
            <a:pPr marL="0" indent="0">
              <a:buNone/>
            </a:pPr>
            <a:endParaRPr sz="2800" dirty="0"/>
          </a:p>
          <a:p>
            <a:pPr marL="0" indent="0">
              <a:buNone/>
            </a:pPr>
            <a:r>
              <a:rPr lang="en-GB" sz="2800" dirty="0"/>
              <a:t>b) How many bits would you need to represent </a:t>
            </a:r>
            <a:br>
              <a:rPr lang="en-GB" sz="2800" dirty="0"/>
            </a:br>
            <a:r>
              <a:rPr lang="en-GB" sz="2800" dirty="0"/>
              <a:t>the English alphabet. </a:t>
            </a:r>
            <a:endParaRPr sz="2800" dirty="0"/>
          </a:p>
          <a:p>
            <a:pPr indent="0">
              <a:spcBef>
                <a:spcPts val="2133"/>
              </a:spcBef>
              <a:buNone/>
            </a:pPr>
            <a:endParaRPr dirty="0"/>
          </a:p>
          <a:p>
            <a:pPr marL="0" indent="0">
              <a:spcBef>
                <a:spcPts val="2133"/>
              </a:spcBef>
              <a:buNone/>
            </a:pPr>
            <a:r>
              <a:rPr lang="en-GB" kern="0" dirty="0">
                <a:solidFill>
                  <a:srgbClr val="FF0000"/>
                </a:solidFill>
                <a:latin typeface="Quicksand"/>
                <a:sym typeface="Quicksand"/>
              </a:rPr>
              <a:t>With five bits, you can have 32 different combinations. </a:t>
            </a:r>
            <a:endParaRPr dirty="0">
              <a:solidFill>
                <a:srgbClr val="FF0000"/>
              </a:solidFill>
            </a:endParaRPr>
          </a:p>
          <a:p>
            <a:pPr marL="0" indent="0">
              <a:spcBef>
                <a:spcPts val="2133"/>
              </a:spcBef>
              <a:spcAft>
                <a:spcPts val="2133"/>
              </a:spcAft>
              <a:buNone/>
            </a:pPr>
            <a:endParaRPr dirty="0"/>
          </a:p>
        </p:txBody>
      </p:sp>
      <p:sp>
        <p:nvSpPr>
          <p:cNvPr id="59" name="Google Shape;59;p10"/>
          <p:cNvSpPr txBox="1">
            <a:spLocks noGrp="1"/>
          </p:cNvSpPr>
          <p:nvPr>
            <p:ph type="title"/>
          </p:nvPr>
        </p:nvSpPr>
        <p:spPr>
          <a:xfrm>
            <a:off x="414533" y="426133"/>
            <a:ext cx="11361600" cy="930800"/>
          </a:xfrm>
          <a:prstGeom prst="rect">
            <a:avLst/>
          </a:prstGeom>
        </p:spPr>
        <p:txBody>
          <a:bodyPr spcFirstLastPara="1" vert="horz" wrap="square" lIns="121900" tIns="121900" rIns="121900" bIns="121900" rtlCol="0" anchor="ctr" anchorCtr="0">
            <a:noAutofit/>
          </a:bodyPr>
          <a:lstStyle/>
          <a:p>
            <a:pPr algn="l"/>
            <a:r>
              <a:rPr lang="en-GB" dirty="0"/>
              <a:t>Representing the alphabet  (Challenge)  </a:t>
            </a:r>
            <a:endParaRPr dirty="0"/>
          </a:p>
        </p:txBody>
      </p:sp>
      <p:sp>
        <p:nvSpPr>
          <p:cNvPr id="60" name="Google Shape;60;p10"/>
          <p:cNvSpPr txBox="1">
            <a:spLocks noGrp="1"/>
          </p:cNvSpPr>
          <p:nvPr>
            <p:ph type="sldNum" idx="12"/>
          </p:nvPr>
        </p:nvSpPr>
        <p:spPr>
          <a:xfrm>
            <a:off x="11776267" y="6439067"/>
            <a:ext cx="415600" cy="418800"/>
          </a:xfrm>
          <a:prstGeom prst="rect">
            <a:avLst/>
          </a:prstGeom>
        </p:spPr>
        <p:txBody>
          <a:bodyPr spcFirstLastPara="1" vert="horz" wrap="square" lIns="121900" tIns="121900" rIns="121900" bIns="121900" rtlCol="0" anchor="t" anchorCtr="0">
            <a:noAutofit/>
          </a:bodyPr>
          <a:lstStyle/>
          <a:p>
            <a:fld id="{00000000-1234-1234-1234-123412341234}" type="slidenum">
              <a:rPr lang="en-GB"/>
              <a:pPr/>
              <a:t>5</a:t>
            </a:fld>
            <a:endParaRPr/>
          </a:p>
        </p:txBody>
      </p:sp>
      <p:pic>
        <p:nvPicPr>
          <p:cNvPr id="62" name="Google Shape;62;p10"/>
          <p:cNvPicPr preferRelativeResize="0"/>
          <p:nvPr/>
        </p:nvPicPr>
        <p:blipFill>
          <a:blip r:embed="rId3">
            <a:alphaModFix/>
          </a:blip>
          <a:stretch>
            <a:fillRect/>
          </a:stretch>
        </p:blipFill>
        <p:spPr>
          <a:xfrm>
            <a:off x="8098095" y="4365284"/>
            <a:ext cx="4093905" cy="2492583"/>
          </a:xfrm>
          <a:prstGeom prst="rect">
            <a:avLst/>
          </a:prstGeom>
          <a:noFill/>
          <a:ln>
            <a:noFill/>
          </a:ln>
        </p:spPr>
      </p:pic>
      <p:sp>
        <p:nvSpPr>
          <p:cNvPr id="3" name="Subtitle 2">
            <a:extLst>
              <a:ext uri="{FF2B5EF4-FFF2-40B4-BE49-F238E27FC236}">
                <a16:creationId xmlns:a16="http://schemas.microsoft.com/office/drawing/2014/main" id="{F5332B34-6D31-4C46-8F55-92BF969FDD9F}"/>
              </a:ext>
            </a:extLst>
          </p:cNvPr>
          <p:cNvSpPr>
            <a:spLocks noGrp="1"/>
          </p:cNvSpPr>
          <p:nvPr>
            <p:ph type="subTitle" idx="3"/>
          </p:nvPr>
        </p:nvSpPr>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xEl>
                                              <p:pRg st="2" end="2"/>
                                            </p:txEl>
                                          </p:spTgt>
                                        </p:tgtEl>
                                        <p:attrNameLst>
                                          <p:attrName>style.visibility</p:attrName>
                                        </p:attrNameLst>
                                      </p:cBhvr>
                                      <p:to>
                                        <p:strVal val="visible"/>
                                      </p:to>
                                    </p:set>
                                    <p:animEffect transition="in" filter="fade">
                                      <p:cBhvr>
                                        <p:cTn id="7" dur="1000"/>
                                        <p:tgtEl>
                                          <p:spTgt spid="5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
                                            <p:txEl>
                                              <p:pRg st="6" end="6"/>
                                            </p:txEl>
                                          </p:spTgt>
                                        </p:tgtEl>
                                        <p:attrNameLst>
                                          <p:attrName>style.visibility</p:attrName>
                                        </p:attrNameLst>
                                      </p:cBhvr>
                                      <p:to>
                                        <p:strVal val="visible"/>
                                      </p:to>
                                    </p:set>
                                    <p:animEffect transition="in" filter="fade">
                                      <p:cBhvr>
                                        <p:cTn id="12" dur="1000"/>
                                        <p:tgtEl>
                                          <p:spTgt spid="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body" idx="1"/>
          </p:nvPr>
        </p:nvSpPr>
        <p:spPr>
          <a:xfrm>
            <a:off x="414533" y="1356967"/>
            <a:ext cx="7374800" cy="4316400"/>
          </a:xfrm>
          <a:prstGeom prst="rect">
            <a:avLst/>
          </a:prstGeom>
        </p:spPr>
        <p:txBody>
          <a:bodyPr spcFirstLastPara="1" vert="horz" wrap="square" lIns="121900" tIns="121900" rIns="121900" bIns="121900" rtlCol="0" anchor="t" anchorCtr="0">
            <a:noAutofit/>
          </a:bodyPr>
          <a:lstStyle/>
          <a:p>
            <a:pPr marL="0" indent="0">
              <a:buNone/>
            </a:pPr>
            <a:r>
              <a:rPr lang="en-GB" sz="2400" dirty="0"/>
              <a:t>ASCII was created in the 1960s to standardise the codes used by teleprinters.</a:t>
            </a:r>
            <a:endParaRPr sz="2400" dirty="0"/>
          </a:p>
          <a:p>
            <a:pPr marL="0" indent="0">
              <a:spcBef>
                <a:spcPts val="2133"/>
              </a:spcBef>
              <a:buNone/>
            </a:pPr>
            <a:r>
              <a:rPr lang="en-GB" sz="2400" dirty="0"/>
              <a:t>Teleprinters were used from the 1880s to around the 1970s.</a:t>
            </a:r>
            <a:endParaRPr sz="2400" dirty="0"/>
          </a:p>
          <a:p>
            <a:pPr marL="0" indent="0">
              <a:spcBef>
                <a:spcPts val="2133"/>
              </a:spcBef>
              <a:buNone/>
            </a:pPr>
            <a:r>
              <a:rPr lang="en-GB" sz="2400" dirty="0"/>
              <a:t>They were used to send and receive typed messages over telegraph, telephone lines, etc.</a:t>
            </a:r>
            <a:endParaRPr sz="2400" dirty="0"/>
          </a:p>
          <a:p>
            <a:pPr marL="0" indent="0">
              <a:spcBef>
                <a:spcPts val="2133"/>
              </a:spcBef>
              <a:buNone/>
            </a:pPr>
            <a:endParaRPr sz="2400" dirty="0"/>
          </a:p>
          <a:p>
            <a:pPr marL="0" indent="0">
              <a:spcBef>
                <a:spcPts val="2133"/>
              </a:spcBef>
              <a:buNone/>
            </a:pPr>
            <a:r>
              <a:rPr lang="en-GB" sz="2400" dirty="0"/>
              <a:t>ASCII was used on the World Wide Web until 2008.</a:t>
            </a:r>
            <a:endParaRPr sz="2400" dirty="0"/>
          </a:p>
          <a:p>
            <a:pPr marL="0" indent="0">
              <a:spcBef>
                <a:spcPts val="2133"/>
              </a:spcBef>
              <a:spcAft>
                <a:spcPts val="2133"/>
              </a:spcAft>
              <a:buNone/>
            </a:pPr>
            <a:endParaRPr dirty="0"/>
          </a:p>
        </p:txBody>
      </p:sp>
      <p:sp>
        <p:nvSpPr>
          <p:cNvPr id="107" name="Google Shape;107;p15"/>
          <p:cNvSpPr txBox="1">
            <a:spLocks noGrp="1"/>
          </p:cNvSpPr>
          <p:nvPr>
            <p:ph type="title"/>
          </p:nvPr>
        </p:nvSpPr>
        <p:spPr>
          <a:xfrm>
            <a:off x="414533" y="414533"/>
            <a:ext cx="11362800" cy="942400"/>
          </a:xfrm>
          <a:prstGeom prst="rect">
            <a:avLst/>
          </a:prstGeom>
        </p:spPr>
        <p:txBody>
          <a:bodyPr spcFirstLastPara="1" vert="horz" wrap="square" lIns="121900" tIns="121900" rIns="121900" bIns="121900" rtlCol="0" anchor="ctr" anchorCtr="0">
            <a:noAutofit/>
          </a:bodyPr>
          <a:lstStyle/>
          <a:p>
            <a:pPr algn="l"/>
            <a:r>
              <a:rPr lang="en-GB" dirty="0"/>
              <a:t>Representing text (Background)</a:t>
            </a:r>
            <a:endParaRPr dirty="0"/>
          </a:p>
        </p:txBody>
      </p:sp>
      <p:sp>
        <p:nvSpPr>
          <p:cNvPr id="108" name="Google Shape;108;p15"/>
          <p:cNvSpPr txBox="1">
            <a:spLocks noGrp="1"/>
          </p:cNvSpPr>
          <p:nvPr>
            <p:ph type="sldNum" idx="12"/>
          </p:nvPr>
        </p:nvSpPr>
        <p:spPr>
          <a:xfrm>
            <a:off x="11776267" y="6439067"/>
            <a:ext cx="415600" cy="418800"/>
          </a:xfrm>
          <a:prstGeom prst="rect">
            <a:avLst/>
          </a:prstGeom>
        </p:spPr>
        <p:txBody>
          <a:bodyPr spcFirstLastPara="1" vert="horz" wrap="square" lIns="121900" tIns="121900" rIns="121900" bIns="121900" rtlCol="0" anchor="t" anchorCtr="0">
            <a:noAutofit/>
          </a:bodyPr>
          <a:lstStyle/>
          <a:p>
            <a:fld id="{00000000-1234-1234-1234-123412341234}" type="slidenum">
              <a:rPr lang="en-GB"/>
              <a:pPr/>
              <a:t>6</a:t>
            </a:fld>
            <a:endParaRPr/>
          </a:p>
        </p:txBody>
      </p:sp>
      <p:pic>
        <p:nvPicPr>
          <p:cNvPr id="110" name="Google Shape;110;p15"/>
          <p:cNvPicPr preferRelativeResize="0"/>
          <p:nvPr/>
        </p:nvPicPr>
        <p:blipFill rotWithShape="1">
          <a:blip r:embed="rId3">
            <a:alphaModFix/>
          </a:blip>
          <a:srcRect b="34106"/>
          <a:stretch/>
        </p:blipFill>
        <p:spPr>
          <a:xfrm>
            <a:off x="8295000" y="1415001"/>
            <a:ext cx="3135136" cy="311096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txBox="1">
            <a:spLocks noGrp="1"/>
          </p:cNvSpPr>
          <p:nvPr>
            <p:ph type="body" idx="1"/>
          </p:nvPr>
        </p:nvSpPr>
        <p:spPr>
          <a:xfrm>
            <a:off x="414533" y="1560167"/>
            <a:ext cx="10028800" cy="5084400"/>
          </a:xfrm>
          <a:prstGeom prst="rect">
            <a:avLst/>
          </a:prstGeom>
        </p:spPr>
        <p:txBody>
          <a:bodyPr spcFirstLastPara="1" vert="horz" wrap="square" lIns="121900" tIns="121900" rIns="121900" bIns="121900" rtlCol="0" anchor="t" anchorCtr="0">
            <a:noAutofit/>
          </a:bodyPr>
          <a:lstStyle/>
          <a:p>
            <a:pPr marL="0" indent="0">
              <a:buNone/>
            </a:pPr>
            <a:r>
              <a:rPr lang="en-GB" sz="2300" dirty="0"/>
              <a:t>In ASCII, </a:t>
            </a:r>
            <a:endParaRPr sz="2300" dirty="0"/>
          </a:p>
          <a:p>
            <a:pPr marL="0" indent="0">
              <a:spcBef>
                <a:spcPts val="2133"/>
              </a:spcBef>
              <a:buNone/>
            </a:pPr>
            <a:r>
              <a:rPr lang="en-GB" sz="2300" dirty="0"/>
              <a:t>Decimal 65 represents A</a:t>
            </a:r>
            <a:endParaRPr sz="2300" dirty="0"/>
          </a:p>
          <a:p>
            <a:pPr marL="0" indent="0">
              <a:spcBef>
                <a:spcPts val="2133"/>
              </a:spcBef>
              <a:buNone/>
            </a:pPr>
            <a:r>
              <a:rPr lang="en-GB" sz="2300" dirty="0"/>
              <a:t>Decimal 66 represents B</a:t>
            </a:r>
            <a:endParaRPr sz="2300" dirty="0"/>
          </a:p>
          <a:p>
            <a:pPr marL="0" indent="0">
              <a:spcBef>
                <a:spcPts val="2133"/>
              </a:spcBef>
              <a:buNone/>
            </a:pPr>
            <a:r>
              <a:rPr lang="en-GB" sz="2300" b="1" dirty="0"/>
              <a:t>What decimal number represents F?</a:t>
            </a:r>
            <a:endParaRPr sz="2300" b="1" dirty="0"/>
          </a:p>
          <a:p>
            <a:pPr marL="0" indent="0">
              <a:spcBef>
                <a:spcPts val="2133"/>
              </a:spcBef>
              <a:buNone/>
            </a:pPr>
            <a:r>
              <a:rPr lang="en-GB" sz="2300" dirty="0"/>
              <a:t>Decimal 70 represents F</a:t>
            </a:r>
            <a:endParaRPr sz="2300" dirty="0"/>
          </a:p>
          <a:p>
            <a:pPr marL="0" indent="0">
              <a:spcBef>
                <a:spcPts val="2133"/>
              </a:spcBef>
              <a:buNone/>
            </a:pPr>
            <a:r>
              <a:rPr lang="en-GB" sz="2300" b="1" dirty="0"/>
              <a:t>What </a:t>
            </a:r>
            <a:r>
              <a:rPr lang="en-GB" sz="2300" b="1" u="sng" dirty="0"/>
              <a:t>binary</a:t>
            </a:r>
            <a:r>
              <a:rPr lang="en-GB" sz="2300" b="1" dirty="0"/>
              <a:t> number represents D?</a:t>
            </a:r>
            <a:endParaRPr sz="2300" b="1" dirty="0"/>
          </a:p>
          <a:p>
            <a:pPr marL="0" indent="0">
              <a:spcBef>
                <a:spcPts val="2133"/>
              </a:spcBef>
              <a:buNone/>
            </a:pPr>
            <a:r>
              <a:rPr lang="en-GB" sz="2300" dirty="0">
                <a:latin typeface="Roboto Mono"/>
                <a:ea typeface="Roboto Mono"/>
                <a:cs typeface="Roboto Mono"/>
                <a:sym typeface="Roboto Mono"/>
              </a:rPr>
              <a:t>01000100</a:t>
            </a:r>
            <a:endParaRPr sz="2300" dirty="0"/>
          </a:p>
        </p:txBody>
      </p:sp>
      <p:sp>
        <p:nvSpPr>
          <p:cNvPr id="116" name="Google Shape;116;p16"/>
          <p:cNvSpPr txBox="1">
            <a:spLocks noGrp="1"/>
          </p:cNvSpPr>
          <p:nvPr>
            <p:ph type="title"/>
          </p:nvPr>
        </p:nvSpPr>
        <p:spPr>
          <a:xfrm>
            <a:off x="414533" y="426133"/>
            <a:ext cx="11361600" cy="930800"/>
          </a:xfrm>
          <a:prstGeom prst="rect">
            <a:avLst/>
          </a:prstGeom>
        </p:spPr>
        <p:txBody>
          <a:bodyPr spcFirstLastPara="1" vert="horz" wrap="square" lIns="121900" tIns="121900" rIns="121900" bIns="121900" rtlCol="0" anchor="ctr" anchorCtr="0">
            <a:noAutofit/>
          </a:bodyPr>
          <a:lstStyle/>
          <a:p>
            <a:pPr algn="l"/>
            <a:r>
              <a:rPr lang="en-GB"/>
              <a:t>Representing text</a:t>
            </a:r>
            <a:endParaRPr/>
          </a:p>
        </p:txBody>
      </p:sp>
      <p:sp>
        <p:nvSpPr>
          <p:cNvPr id="117" name="Google Shape;117;p16"/>
          <p:cNvSpPr txBox="1">
            <a:spLocks noGrp="1"/>
          </p:cNvSpPr>
          <p:nvPr>
            <p:ph type="sldNum" idx="12"/>
          </p:nvPr>
        </p:nvSpPr>
        <p:spPr>
          <a:xfrm>
            <a:off x="11776267" y="6439067"/>
            <a:ext cx="415600" cy="418800"/>
          </a:xfrm>
          <a:prstGeom prst="rect">
            <a:avLst/>
          </a:prstGeom>
        </p:spPr>
        <p:txBody>
          <a:bodyPr spcFirstLastPara="1" vert="horz" wrap="square" lIns="121900" tIns="121900" rIns="121900" bIns="121900" rtlCol="0" anchor="t" anchorCtr="0">
            <a:noAutofit/>
          </a:bodyPr>
          <a:lstStyle/>
          <a:p>
            <a:fld id="{00000000-1234-1234-1234-123412341234}" type="slidenum">
              <a:rPr lang="en-GB"/>
              <a:pPr/>
              <a:t>7</a:t>
            </a:fld>
            <a:endParaRPr/>
          </a:p>
        </p:txBody>
      </p:sp>
      <p:graphicFrame>
        <p:nvGraphicFramePr>
          <p:cNvPr id="119" name="Google Shape;119;p16"/>
          <p:cNvGraphicFramePr/>
          <p:nvPr>
            <p:extLst>
              <p:ext uri="{D42A27DB-BD31-4B8C-83A1-F6EECF244321}">
                <p14:modId xmlns:p14="http://schemas.microsoft.com/office/powerpoint/2010/main" val="676963993"/>
              </p:ext>
            </p:extLst>
          </p:nvPr>
        </p:nvGraphicFramePr>
        <p:xfrm>
          <a:off x="5721292" y="2070410"/>
          <a:ext cx="6270136" cy="3104327"/>
        </p:xfrm>
        <a:graphic>
          <a:graphicData uri="http://schemas.openxmlformats.org/drawingml/2006/table">
            <a:tbl>
              <a:tblPr>
                <a:noFill/>
              </a:tblPr>
              <a:tblGrid>
                <a:gridCol w="1567534">
                  <a:extLst>
                    <a:ext uri="{9D8B030D-6E8A-4147-A177-3AD203B41FA5}">
                      <a16:colId xmlns:a16="http://schemas.microsoft.com/office/drawing/2014/main" val="20000"/>
                    </a:ext>
                  </a:extLst>
                </a:gridCol>
                <a:gridCol w="1567534">
                  <a:extLst>
                    <a:ext uri="{9D8B030D-6E8A-4147-A177-3AD203B41FA5}">
                      <a16:colId xmlns:a16="http://schemas.microsoft.com/office/drawing/2014/main" val="20001"/>
                    </a:ext>
                  </a:extLst>
                </a:gridCol>
                <a:gridCol w="1567534">
                  <a:extLst>
                    <a:ext uri="{9D8B030D-6E8A-4147-A177-3AD203B41FA5}">
                      <a16:colId xmlns:a16="http://schemas.microsoft.com/office/drawing/2014/main" val="20002"/>
                    </a:ext>
                  </a:extLst>
                </a:gridCol>
                <a:gridCol w="1567534">
                  <a:extLst>
                    <a:ext uri="{9D8B030D-6E8A-4147-A177-3AD203B41FA5}">
                      <a16:colId xmlns:a16="http://schemas.microsoft.com/office/drawing/2014/main" val="20003"/>
                    </a:ext>
                  </a:extLst>
                </a:gridCol>
              </a:tblGrid>
              <a:tr h="975653">
                <a:tc>
                  <a:txBody>
                    <a:bodyPr/>
                    <a:lstStyle/>
                    <a:p>
                      <a:pPr marL="0" lvl="0" indent="0" algn="l" rtl="0">
                        <a:spcBef>
                          <a:spcPts val="0"/>
                        </a:spcBef>
                        <a:spcAft>
                          <a:spcPts val="0"/>
                        </a:spcAft>
                        <a:buNone/>
                      </a:pPr>
                      <a:r>
                        <a:rPr lang="en-GB" sz="2400" b="1" dirty="0">
                          <a:solidFill>
                            <a:schemeClr val="dk1"/>
                          </a:solidFill>
                          <a:latin typeface="Quicksand"/>
                          <a:ea typeface="Quicksand"/>
                          <a:cs typeface="Quicksand"/>
                          <a:sym typeface="Quicksand"/>
                        </a:rPr>
                        <a:t>Decimal</a:t>
                      </a:r>
                      <a:endParaRPr sz="2400" b="1" dirty="0">
                        <a:solidFill>
                          <a:schemeClr val="dk1"/>
                        </a:solidFill>
                        <a:latin typeface="Quicksand"/>
                        <a:ea typeface="Quicksand"/>
                        <a:cs typeface="Quicksand"/>
                        <a:sym typeface="Quicksand"/>
                      </a:endParaRPr>
                    </a:p>
                  </a:txBody>
                  <a:tcPr marL="121900" marR="121900" marT="121900" marB="121900">
                    <a:solidFill>
                      <a:srgbClr val="D9D9D9"/>
                    </a:solidFill>
                  </a:tcPr>
                </a:tc>
                <a:tc>
                  <a:txBody>
                    <a:bodyPr/>
                    <a:lstStyle/>
                    <a:p>
                      <a:pPr marL="0" lvl="0" indent="0" algn="l" rtl="0">
                        <a:spcBef>
                          <a:spcPts val="0"/>
                        </a:spcBef>
                        <a:spcAft>
                          <a:spcPts val="0"/>
                        </a:spcAft>
                        <a:buNone/>
                      </a:pPr>
                      <a:r>
                        <a:rPr lang="en-GB" sz="2400" b="1">
                          <a:solidFill>
                            <a:schemeClr val="dk1"/>
                          </a:solidFill>
                          <a:latin typeface="Quicksand"/>
                          <a:ea typeface="Quicksand"/>
                          <a:cs typeface="Quicksand"/>
                          <a:sym typeface="Quicksand"/>
                        </a:rPr>
                        <a:t>Hex</a:t>
                      </a:r>
                      <a:endParaRPr sz="2400" b="1">
                        <a:solidFill>
                          <a:schemeClr val="dk1"/>
                        </a:solidFill>
                        <a:latin typeface="Quicksand"/>
                        <a:ea typeface="Quicksand"/>
                        <a:cs typeface="Quicksand"/>
                        <a:sym typeface="Quicksand"/>
                      </a:endParaRPr>
                    </a:p>
                  </a:txBody>
                  <a:tcPr marL="121900" marR="121900" marT="121900" marB="121900">
                    <a:solidFill>
                      <a:srgbClr val="D9D9D9"/>
                    </a:solidFill>
                  </a:tcPr>
                </a:tc>
                <a:tc>
                  <a:txBody>
                    <a:bodyPr/>
                    <a:lstStyle/>
                    <a:p>
                      <a:pPr marL="0" lvl="0" indent="0" algn="l" rtl="0">
                        <a:spcBef>
                          <a:spcPts val="0"/>
                        </a:spcBef>
                        <a:spcAft>
                          <a:spcPts val="0"/>
                        </a:spcAft>
                        <a:buNone/>
                      </a:pPr>
                      <a:r>
                        <a:rPr lang="en-GB" sz="2400" b="1">
                          <a:solidFill>
                            <a:schemeClr val="dk1"/>
                          </a:solidFill>
                          <a:latin typeface="Quicksand"/>
                          <a:ea typeface="Quicksand"/>
                          <a:cs typeface="Quicksand"/>
                          <a:sym typeface="Quicksand"/>
                        </a:rPr>
                        <a:t>Binary</a:t>
                      </a:r>
                      <a:endParaRPr sz="2400" b="1">
                        <a:solidFill>
                          <a:schemeClr val="dk1"/>
                        </a:solidFill>
                        <a:latin typeface="Quicksand"/>
                        <a:ea typeface="Quicksand"/>
                        <a:cs typeface="Quicksand"/>
                        <a:sym typeface="Quicksand"/>
                      </a:endParaRPr>
                    </a:p>
                  </a:txBody>
                  <a:tcPr marL="121900" marR="121900" marT="121900" marB="121900">
                    <a:solidFill>
                      <a:srgbClr val="D9D9D9"/>
                    </a:solidFill>
                  </a:tcPr>
                </a:tc>
                <a:tc>
                  <a:txBody>
                    <a:bodyPr/>
                    <a:lstStyle/>
                    <a:p>
                      <a:pPr marL="0" lvl="0" indent="0" algn="l" rtl="0">
                        <a:spcBef>
                          <a:spcPts val="0"/>
                        </a:spcBef>
                        <a:spcAft>
                          <a:spcPts val="0"/>
                        </a:spcAft>
                        <a:buNone/>
                      </a:pPr>
                      <a:r>
                        <a:rPr lang="en-GB" sz="2400" b="1">
                          <a:solidFill>
                            <a:schemeClr val="dk1"/>
                          </a:solidFill>
                          <a:latin typeface="Quicksand"/>
                          <a:ea typeface="Quicksand"/>
                          <a:cs typeface="Quicksand"/>
                          <a:sym typeface="Quicksand"/>
                        </a:rPr>
                        <a:t> Character</a:t>
                      </a:r>
                      <a:endParaRPr sz="2400" b="1">
                        <a:solidFill>
                          <a:schemeClr val="dk1"/>
                        </a:solidFill>
                        <a:latin typeface="Quicksand"/>
                        <a:ea typeface="Quicksand"/>
                        <a:cs typeface="Quicksand"/>
                        <a:sym typeface="Quicksand"/>
                      </a:endParaRPr>
                    </a:p>
                  </a:txBody>
                  <a:tcPr marL="121900" marR="121900" marT="121900" marB="121900">
                    <a:solidFill>
                      <a:srgbClr val="D9D9D9"/>
                    </a:solidFill>
                  </a:tcPr>
                </a:tc>
                <a:extLst>
                  <a:ext uri="{0D108BD9-81ED-4DB2-BD59-A6C34878D82A}">
                    <a16:rowId xmlns:a16="http://schemas.microsoft.com/office/drawing/2014/main" val="10000"/>
                  </a:ext>
                </a:extLst>
              </a:tr>
              <a:tr h="709558">
                <a:tc>
                  <a:txBody>
                    <a:bodyPr/>
                    <a:lstStyle/>
                    <a:p>
                      <a:pPr marL="0" lvl="0" indent="0" algn="l" rtl="0">
                        <a:spcBef>
                          <a:spcPts val="0"/>
                        </a:spcBef>
                        <a:spcAft>
                          <a:spcPts val="0"/>
                        </a:spcAft>
                        <a:buNone/>
                      </a:pPr>
                      <a:r>
                        <a:rPr lang="en-GB" sz="2400" dirty="0">
                          <a:solidFill>
                            <a:schemeClr val="dk1"/>
                          </a:solidFill>
                          <a:latin typeface="Quicksand"/>
                          <a:ea typeface="Quicksand"/>
                          <a:cs typeface="Quicksand"/>
                          <a:sym typeface="Quicksand"/>
                        </a:rPr>
                        <a:t>65</a:t>
                      </a:r>
                      <a:endParaRPr sz="2400" dirty="0">
                        <a:solidFill>
                          <a:schemeClr val="dk1"/>
                        </a:solidFill>
                        <a:latin typeface="Quicksand"/>
                        <a:ea typeface="Quicksand"/>
                        <a:cs typeface="Quicksand"/>
                        <a:sym typeface="Quicksand"/>
                      </a:endParaRPr>
                    </a:p>
                  </a:txBody>
                  <a:tcPr marL="121900" marR="121900" marT="121900" marB="121900"/>
                </a:tc>
                <a:tc>
                  <a:txBody>
                    <a:bodyPr/>
                    <a:lstStyle/>
                    <a:p>
                      <a:pPr marL="0" lvl="0" indent="0" algn="l" rtl="0">
                        <a:spcBef>
                          <a:spcPts val="0"/>
                        </a:spcBef>
                        <a:spcAft>
                          <a:spcPts val="0"/>
                        </a:spcAft>
                        <a:buNone/>
                      </a:pPr>
                      <a:r>
                        <a:rPr lang="en-GB" sz="2400">
                          <a:solidFill>
                            <a:schemeClr val="dk1"/>
                          </a:solidFill>
                          <a:latin typeface="Quicksand"/>
                          <a:ea typeface="Quicksand"/>
                          <a:cs typeface="Quicksand"/>
                          <a:sym typeface="Quicksand"/>
                        </a:rPr>
                        <a:t>41</a:t>
                      </a:r>
                      <a:endParaRPr sz="2400">
                        <a:solidFill>
                          <a:schemeClr val="dk1"/>
                        </a:solidFill>
                        <a:latin typeface="Quicksand"/>
                        <a:ea typeface="Quicksand"/>
                        <a:cs typeface="Quicksand"/>
                        <a:sym typeface="Quicksand"/>
                      </a:endParaRPr>
                    </a:p>
                  </a:txBody>
                  <a:tcPr marL="121900" marR="121900" marT="121900" marB="121900"/>
                </a:tc>
                <a:tc>
                  <a:txBody>
                    <a:bodyPr/>
                    <a:lstStyle/>
                    <a:p>
                      <a:pPr marL="0" lvl="0" indent="0" algn="l" rtl="0">
                        <a:spcBef>
                          <a:spcPts val="0"/>
                        </a:spcBef>
                        <a:spcAft>
                          <a:spcPts val="0"/>
                        </a:spcAft>
                        <a:buNone/>
                      </a:pPr>
                      <a:r>
                        <a:rPr lang="en-GB" sz="2000" dirty="0">
                          <a:solidFill>
                            <a:schemeClr val="dk1"/>
                          </a:solidFill>
                          <a:latin typeface="Roboto Mono"/>
                          <a:ea typeface="Roboto Mono"/>
                          <a:cs typeface="Roboto Mono"/>
                          <a:sym typeface="Roboto Mono"/>
                        </a:rPr>
                        <a:t>01000001</a:t>
                      </a:r>
                      <a:endParaRPr sz="2000" dirty="0">
                        <a:solidFill>
                          <a:schemeClr val="dk1"/>
                        </a:solidFill>
                        <a:latin typeface="Roboto Mono"/>
                        <a:ea typeface="Roboto Mono"/>
                        <a:cs typeface="Roboto Mono"/>
                        <a:sym typeface="Roboto Mono"/>
                      </a:endParaRPr>
                    </a:p>
                  </a:txBody>
                  <a:tcPr marL="121900" marR="121900" marT="121900" marB="121900"/>
                </a:tc>
                <a:tc>
                  <a:txBody>
                    <a:bodyPr/>
                    <a:lstStyle/>
                    <a:p>
                      <a:pPr marL="0" lvl="0" indent="0" algn="l" rtl="0">
                        <a:spcBef>
                          <a:spcPts val="0"/>
                        </a:spcBef>
                        <a:spcAft>
                          <a:spcPts val="0"/>
                        </a:spcAft>
                        <a:buNone/>
                      </a:pPr>
                      <a:r>
                        <a:rPr lang="en-GB" sz="2400">
                          <a:solidFill>
                            <a:schemeClr val="dk1"/>
                          </a:solidFill>
                          <a:latin typeface="Quicksand"/>
                          <a:ea typeface="Quicksand"/>
                          <a:cs typeface="Quicksand"/>
                          <a:sym typeface="Quicksand"/>
                        </a:rPr>
                        <a:t>A</a:t>
                      </a:r>
                      <a:endParaRPr sz="2400">
                        <a:solidFill>
                          <a:schemeClr val="dk1"/>
                        </a:solidFill>
                        <a:latin typeface="Quicksand"/>
                        <a:ea typeface="Quicksand"/>
                        <a:cs typeface="Quicksand"/>
                        <a:sym typeface="Quicksand"/>
                      </a:endParaRPr>
                    </a:p>
                  </a:txBody>
                  <a:tcPr marL="121900" marR="121900" marT="121900" marB="121900"/>
                </a:tc>
                <a:extLst>
                  <a:ext uri="{0D108BD9-81ED-4DB2-BD59-A6C34878D82A}">
                    <a16:rowId xmlns:a16="http://schemas.microsoft.com/office/drawing/2014/main" val="10001"/>
                  </a:ext>
                </a:extLst>
              </a:tr>
              <a:tr h="709558">
                <a:tc>
                  <a:txBody>
                    <a:bodyPr/>
                    <a:lstStyle/>
                    <a:p>
                      <a:pPr marL="0" lvl="0" indent="0" algn="l" rtl="0">
                        <a:spcBef>
                          <a:spcPts val="0"/>
                        </a:spcBef>
                        <a:spcAft>
                          <a:spcPts val="0"/>
                        </a:spcAft>
                        <a:buNone/>
                      </a:pPr>
                      <a:r>
                        <a:rPr lang="en-GB" sz="2400" dirty="0">
                          <a:solidFill>
                            <a:schemeClr val="dk1"/>
                          </a:solidFill>
                          <a:latin typeface="Quicksand"/>
                          <a:ea typeface="Quicksand"/>
                          <a:cs typeface="Quicksand"/>
                          <a:sym typeface="Quicksand"/>
                        </a:rPr>
                        <a:t>66</a:t>
                      </a:r>
                      <a:endParaRPr sz="2400" dirty="0">
                        <a:solidFill>
                          <a:schemeClr val="dk1"/>
                        </a:solidFill>
                        <a:latin typeface="Quicksand"/>
                        <a:ea typeface="Quicksand"/>
                        <a:cs typeface="Quicksand"/>
                        <a:sym typeface="Quicksand"/>
                      </a:endParaRPr>
                    </a:p>
                  </a:txBody>
                  <a:tcPr marL="121900" marR="121900" marT="121900" marB="121900">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2400">
                          <a:solidFill>
                            <a:schemeClr val="dk1"/>
                          </a:solidFill>
                          <a:latin typeface="Quicksand"/>
                          <a:ea typeface="Quicksand"/>
                          <a:cs typeface="Quicksand"/>
                          <a:sym typeface="Quicksand"/>
                        </a:rPr>
                        <a:t>42</a:t>
                      </a:r>
                      <a:endParaRPr sz="2400">
                        <a:solidFill>
                          <a:schemeClr val="dk1"/>
                        </a:solidFill>
                        <a:latin typeface="Quicksand"/>
                        <a:ea typeface="Quicksand"/>
                        <a:cs typeface="Quicksand"/>
                        <a:sym typeface="Quicksand"/>
                      </a:endParaRPr>
                    </a:p>
                  </a:txBody>
                  <a:tcPr marL="121900" marR="121900" marT="121900" marB="121900">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2000" dirty="0">
                          <a:solidFill>
                            <a:schemeClr val="dk1"/>
                          </a:solidFill>
                          <a:latin typeface="Roboto Mono"/>
                          <a:ea typeface="Roboto Mono"/>
                          <a:cs typeface="Roboto Mono"/>
                          <a:sym typeface="Roboto Mono"/>
                        </a:rPr>
                        <a:t>01000010</a:t>
                      </a:r>
                      <a:endParaRPr sz="2000" dirty="0">
                        <a:solidFill>
                          <a:schemeClr val="dk1"/>
                        </a:solidFill>
                        <a:latin typeface="Roboto Mono"/>
                        <a:ea typeface="Roboto Mono"/>
                        <a:cs typeface="Roboto Mono"/>
                        <a:sym typeface="Roboto Mono"/>
                      </a:endParaRPr>
                    </a:p>
                  </a:txBody>
                  <a:tcPr marL="121900" marR="121900" marT="121900" marB="121900">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2400">
                          <a:solidFill>
                            <a:schemeClr val="dk1"/>
                          </a:solidFill>
                          <a:latin typeface="Quicksand"/>
                          <a:ea typeface="Quicksand"/>
                          <a:cs typeface="Quicksand"/>
                          <a:sym typeface="Quicksand"/>
                        </a:rPr>
                        <a:t>B</a:t>
                      </a:r>
                      <a:endParaRPr sz="2400">
                        <a:solidFill>
                          <a:schemeClr val="dk1"/>
                        </a:solidFill>
                        <a:latin typeface="Quicksand"/>
                        <a:ea typeface="Quicksand"/>
                        <a:cs typeface="Quicksand"/>
                        <a:sym typeface="Quicksand"/>
                      </a:endParaRPr>
                    </a:p>
                  </a:txBody>
                  <a:tcPr marL="121900" marR="121900" marT="121900" marB="121900">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709558">
                <a:tc>
                  <a:txBody>
                    <a:bodyPr/>
                    <a:lstStyle/>
                    <a:p>
                      <a:pPr marL="0" lvl="0" indent="0" algn="l" rtl="0">
                        <a:spcBef>
                          <a:spcPts val="0"/>
                        </a:spcBef>
                        <a:spcAft>
                          <a:spcPts val="0"/>
                        </a:spcAft>
                        <a:buNone/>
                      </a:pPr>
                      <a:r>
                        <a:rPr lang="en-GB" sz="2400" dirty="0">
                          <a:solidFill>
                            <a:schemeClr val="dk1"/>
                          </a:solidFill>
                          <a:latin typeface="Quicksand"/>
                          <a:ea typeface="Quicksand"/>
                          <a:cs typeface="Quicksand"/>
                          <a:sym typeface="Quicksand"/>
                        </a:rPr>
                        <a:t>67</a:t>
                      </a:r>
                      <a:endParaRPr sz="2400" dirty="0">
                        <a:solidFill>
                          <a:schemeClr val="dk1"/>
                        </a:solidFill>
                        <a:latin typeface="Quicksand"/>
                        <a:ea typeface="Quicksand"/>
                        <a:cs typeface="Quicksand"/>
                        <a:sym typeface="Quicksand"/>
                      </a:endParaRPr>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2400" dirty="0">
                          <a:solidFill>
                            <a:schemeClr val="dk1"/>
                          </a:solidFill>
                          <a:latin typeface="Quicksand"/>
                          <a:ea typeface="Quicksand"/>
                          <a:cs typeface="Quicksand"/>
                          <a:sym typeface="Quicksand"/>
                        </a:rPr>
                        <a:t>43</a:t>
                      </a:r>
                      <a:endParaRPr sz="2400" dirty="0">
                        <a:solidFill>
                          <a:schemeClr val="dk1"/>
                        </a:solidFill>
                        <a:latin typeface="Quicksand"/>
                        <a:ea typeface="Quicksand"/>
                        <a:cs typeface="Quicksand"/>
                        <a:sym typeface="Quicksand"/>
                      </a:endParaRPr>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2000" dirty="0">
                          <a:solidFill>
                            <a:schemeClr val="dk1"/>
                          </a:solidFill>
                          <a:latin typeface="Roboto Mono"/>
                          <a:ea typeface="Roboto Mono"/>
                          <a:cs typeface="Roboto Mono"/>
                          <a:sym typeface="Roboto Mono"/>
                        </a:rPr>
                        <a:t>01000011</a:t>
                      </a:r>
                      <a:endParaRPr sz="2000" dirty="0">
                        <a:solidFill>
                          <a:schemeClr val="dk1"/>
                        </a:solidFill>
                        <a:latin typeface="Roboto Mono"/>
                        <a:ea typeface="Roboto Mono"/>
                        <a:cs typeface="Roboto Mono"/>
                        <a:sym typeface="Roboto Mono"/>
                      </a:endParaRPr>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2400" dirty="0">
                          <a:solidFill>
                            <a:schemeClr val="dk1"/>
                          </a:solidFill>
                          <a:latin typeface="Quicksand"/>
                          <a:ea typeface="Quicksand"/>
                          <a:cs typeface="Quicksand"/>
                          <a:sym typeface="Quicksand"/>
                        </a:rPr>
                        <a:t>C</a:t>
                      </a:r>
                      <a:endParaRPr sz="2400" dirty="0">
                        <a:solidFill>
                          <a:schemeClr val="dk1"/>
                        </a:solidFill>
                        <a:latin typeface="Quicksand"/>
                        <a:ea typeface="Quicksand"/>
                        <a:cs typeface="Quicksand"/>
                        <a:sym typeface="Quicksand"/>
                      </a:endParaRPr>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1000"/>
                                        <p:tgtEl>
                                          <p:spTgt spid="1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5">
                                            <p:txEl>
                                              <p:pRg st="1" end="1"/>
                                            </p:txEl>
                                          </p:spTgt>
                                        </p:tgtEl>
                                        <p:attrNameLst>
                                          <p:attrName>style.visibility</p:attrName>
                                        </p:attrNameLst>
                                      </p:cBhvr>
                                      <p:to>
                                        <p:strVal val="visible"/>
                                      </p:to>
                                    </p:set>
                                    <p:animEffect transition="in" filter="fade">
                                      <p:cBhvr>
                                        <p:cTn id="12" dur="1000"/>
                                        <p:tgtEl>
                                          <p:spTgt spid="1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5">
                                            <p:txEl>
                                              <p:pRg st="2" end="2"/>
                                            </p:txEl>
                                          </p:spTgt>
                                        </p:tgtEl>
                                        <p:attrNameLst>
                                          <p:attrName>style.visibility</p:attrName>
                                        </p:attrNameLst>
                                      </p:cBhvr>
                                      <p:to>
                                        <p:strVal val="visible"/>
                                      </p:to>
                                    </p:set>
                                    <p:animEffect transition="in" filter="fade">
                                      <p:cBhvr>
                                        <p:cTn id="17" dur="1000"/>
                                        <p:tgtEl>
                                          <p:spTgt spid="1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5">
                                            <p:txEl>
                                              <p:pRg st="3" end="3"/>
                                            </p:txEl>
                                          </p:spTgt>
                                        </p:tgtEl>
                                        <p:attrNameLst>
                                          <p:attrName>style.visibility</p:attrName>
                                        </p:attrNameLst>
                                      </p:cBhvr>
                                      <p:to>
                                        <p:strVal val="visible"/>
                                      </p:to>
                                    </p:set>
                                    <p:animEffect transition="in" filter="fade">
                                      <p:cBhvr>
                                        <p:cTn id="22" dur="1000"/>
                                        <p:tgtEl>
                                          <p:spTgt spid="1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5">
                                            <p:txEl>
                                              <p:pRg st="5" end="5"/>
                                            </p:txEl>
                                          </p:spTgt>
                                        </p:tgtEl>
                                        <p:attrNameLst>
                                          <p:attrName>style.visibility</p:attrName>
                                        </p:attrNameLst>
                                      </p:cBhvr>
                                      <p:to>
                                        <p:strVal val="visible"/>
                                      </p:to>
                                    </p:set>
                                    <p:animEffect transition="in" filter="fade">
                                      <p:cBhvr>
                                        <p:cTn id="27" dur="1000"/>
                                        <p:tgtEl>
                                          <p:spTgt spid="11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15">
                                            <p:txEl>
                                              <p:pRg st="4" end="4"/>
                                            </p:txEl>
                                          </p:spTgt>
                                        </p:tgtEl>
                                        <p:attrNameLst>
                                          <p:attrName>style.visibility</p:attrName>
                                        </p:attrNameLst>
                                      </p:cBhvr>
                                      <p:to>
                                        <p:strVal val="visible"/>
                                      </p:to>
                                    </p:set>
                                    <p:animEffect transition="in" filter="fade">
                                      <p:cBhvr>
                                        <p:cTn id="32" dur="1000"/>
                                        <p:tgtEl>
                                          <p:spTgt spid="115">
                                            <p:txEl>
                                              <p:pRg st="4" end="4"/>
                                            </p:txEl>
                                          </p:spTgt>
                                        </p:tgtEl>
                                      </p:cBhvr>
                                    </p:animEffect>
                                    <p:anim calcmode="lin" valueType="num">
                                      <p:cBhvr>
                                        <p:cTn id="33" dur="1000" fill="hold"/>
                                        <p:tgtEl>
                                          <p:spTgt spid="115">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1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15">
                                            <p:txEl>
                                              <p:pRg st="6" end="6"/>
                                            </p:txEl>
                                          </p:spTgt>
                                        </p:tgtEl>
                                        <p:attrNameLst>
                                          <p:attrName>style.visibility</p:attrName>
                                        </p:attrNameLst>
                                      </p:cBhvr>
                                      <p:to>
                                        <p:strVal val="visible"/>
                                      </p:to>
                                    </p:set>
                                    <p:animEffect transition="in" filter="fade">
                                      <p:cBhvr>
                                        <p:cTn id="39" dur="1000"/>
                                        <p:tgtEl>
                                          <p:spTgt spid="115">
                                            <p:txEl>
                                              <p:pRg st="6" end="6"/>
                                            </p:txEl>
                                          </p:spTgt>
                                        </p:tgtEl>
                                      </p:cBhvr>
                                    </p:animEffect>
                                    <p:anim calcmode="lin" valueType="num">
                                      <p:cBhvr>
                                        <p:cTn id="40" dur="1000" fill="hold"/>
                                        <p:tgtEl>
                                          <p:spTgt spid="115">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11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505" y="165971"/>
            <a:ext cx="7729728" cy="1188720"/>
          </a:xfrm>
        </p:spPr>
        <p:txBody>
          <a:bodyPr/>
          <a:lstStyle/>
          <a:p>
            <a:r>
              <a:rPr lang="en-GB" dirty="0"/>
              <a:t>What is ASCII?</a:t>
            </a:r>
          </a:p>
        </p:txBody>
      </p:sp>
      <p:pic>
        <p:nvPicPr>
          <p:cNvPr id="1026" name="Picture 2"/>
          <p:cNvPicPr>
            <a:picLocks noChangeAspect="1" noChangeArrowheads="1"/>
          </p:cNvPicPr>
          <p:nvPr/>
        </p:nvPicPr>
        <p:blipFill>
          <a:blip r:embed="rId2" cstate="print"/>
          <a:srcRect/>
          <a:stretch>
            <a:fillRect/>
          </a:stretch>
        </p:blipFill>
        <p:spPr bwMode="auto">
          <a:xfrm>
            <a:off x="3304034" y="1556793"/>
            <a:ext cx="1215578" cy="1210175"/>
          </a:xfrm>
          <a:prstGeom prst="rect">
            <a:avLst/>
          </a:prstGeom>
          <a:noFill/>
          <a:ln w="9525">
            <a:noFill/>
            <a:miter lim="800000"/>
            <a:headEnd/>
            <a:tailEnd/>
          </a:ln>
        </p:spPr>
      </p:pic>
      <p:sp>
        <p:nvSpPr>
          <p:cNvPr id="5" name="TextBox 4"/>
          <p:cNvSpPr txBox="1"/>
          <p:nvPr/>
        </p:nvSpPr>
        <p:spPr>
          <a:xfrm>
            <a:off x="2980507" y="2708920"/>
            <a:ext cx="2023503" cy="369332"/>
          </a:xfrm>
          <a:prstGeom prst="rect">
            <a:avLst/>
          </a:prstGeom>
          <a:noFill/>
        </p:spPr>
        <p:txBody>
          <a:bodyPr wrap="none" rtlCol="0">
            <a:spAutoFit/>
          </a:bodyPr>
          <a:lstStyle/>
          <a:p>
            <a:r>
              <a:rPr lang="en-GB" u="sng" dirty="0"/>
              <a:t>C</a:t>
            </a:r>
            <a:r>
              <a:rPr lang="en-GB" dirty="0"/>
              <a:t> button is pressed</a:t>
            </a:r>
          </a:p>
        </p:txBody>
      </p:sp>
      <p:cxnSp>
        <p:nvCxnSpPr>
          <p:cNvPr id="7" name="Straight Arrow Connector 6"/>
          <p:cNvCxnSpPr/>
          <p:nvPr/>
        </p:nvCxnSpPr>
        <p:spPr>
          <a:xfrm>
            <a:off x="4744194" y="2060848"/>
            <a:ext cx="2016224"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44195" y="1628800"/>
            <a:ext cx="1844287" cy="923330"/>
          </a:xfrm>
          <a:prstGeom prst="rect">
            <a:avLst/>
          </a:prstGeom>
          <a:noFill/>
        </p:spPr>
        <p:txBody>
          <a:bodyPr wrap="none" rtlCol="0">
            <a:spAutoFit/>
          </a:bodyPr>
          <a:lstStyle/>
          <a:p>
            <a:r>
              <a:rPr lang="en-GB" dirty="0"/>
              <a:t>Code number 67 </a:t>
            </a:r>
          </a:p>
          <a:p>
            <a:endParaRPr lang="en-GB" dirty="0"/>
          </a:p>
          <a:p>
            <a:r>
              <a:rPr lang="en-GB" dirty="0"/>
              <a:t>Binary 01000011</a:t>
            </a:r>
          </a:p>
        </p:txBody>
      </p:sp>
      <p:pic>
        <p:nvPicPr>
          <p:cNvPr id="1027" name="Picture 3"/>
          <p:cNvPicPr>
            <a:picLocks noChangeAspect="1" noChangeArrowheads="1"/>
          </p:cNvPicPr>
          <p:nvPr/>
        </p:nvPicPr>
        <p:blipFill>
          <a:blip r:embed="rId3" cstate="print"/>
          <a:srcRect/>
          <a:stretch>
            <a:fillRect/>
          </a:stretch>
        </p:blipFill>
        <p:spPr bwMode="auto">
          <a:xfrm>
            <a:off x="6904434" y="1556792"/>
            <a:ext cx="2647950" cy="1733550"/>
          </a:xfrm>
          <a:prstGeom prst="rect">
            <a:avLst/>
          </a:prstGeom>
          <a:noFill/>
          <a:ln w="9525">
            <a:noFill/>
            <a:miter lim="800000"/>
            <a:headEnd/>
            <a:tailEnd/>
          </a:ln>
        </p:spPr>
      </p:pic>
      <p:sp>
        <p:nvSpPr>
          <p:cNvPr id="10" name="TextBox 9"/>
          <p:cNvSpPr txBox="1"/>
          <p:nvPr/>
        </p:nvSpPr>
        <p:spPr>
          <a:xfrm>
            <a:off x="7264474" y="1628800"/>
            <a:ext cx="348172" cy="369332"/>
          </a:xfrm>
          <a:prstGeom prst="rect">
            <a:avLst/>
          </a:prstGeom>
          <a:noFill/>
        </p:spPr>
        <p:txBody>
          <a:bodyPr wrap="none" rtlCol="0">
            <a:spAutoFit/>
          </a:bodyPr>
          <a:lstStyle/>
          <a:p>
            <a:r>
              <a:rPr lang="en-GB" dirty="0"/>
              <a:t>C</a:t>
            </a:r>
          </a:p>
        </p:txBody>
      </p:sp>
      <p:sp>
        <p:nvSpPr>
          <p:cNvPr id="11" name="Rectangle 10"/>
          <p:cNvSpPr/>
          <p:nvPr/>
        </p:nvSpPr>
        <p:spPr>
          <a:xfrm>
            <a:off x="939567" y="3284983"/>
            <a:ext cx="9404905" cy="2862322"/>
          </a:xfrm>
          <a:prstGeom prst="rect">
            <a:avLst/>
          </a:prstGeom>
        </p:spPr>
        <p:txBody>
          <a:bodyPr wrap="square">
            <a:spAutoFit/>
          </a:bodyPr>
          <a:lstStyle/>
          <a:p>
            <a:r>
              <a:rPr lang="en-GB" sz="2400" dirty="0"/>
              <a:t>Different sets of codes are available for different types of computer.</a:t>
            </a:r>
          </a:p>
          <a:p>
            <a:endParaRPr lang="en-GB" sz="1200" dirty="0"/>
          </a:p>
          <a:p>
            <a:r>
              <a:rPr lang="en-GB" sz="2400" dirty="0"/>
              <a:t>PCs use a character set called </a:t>
            </a:r>
            <a:r>
              <a:rPr lang="en-GB" sz="2400" b="1" dirty="0">
                <a:solidFill>
                  <a:srgbClr val="FF0000"/>
                </a:solidFill>
              </a:rPr>
              <a:t>ASCII, </a:t>
            </a:r>
            <a:r>
              <a:rPr lang="en-GB" sz="2400" b="1" dirty="0">
                <a:solidFill>
                  <a:schemeClr val="accent5">
                    <a:lumMod val="50000"/>
                  </a:schemeClr>
                </a:solidFill>
              </a:rPr>
              <a:t>A</a:t>
            </a:r>
            <a:r>
              <a:rPr lang="en-GB" sz="2400" b="1" dirty="0">
                <a:solidFill>
                  <a:srgbClr val="FF0000"/>
                </a:solidFill>
              </a:rPr>
              <a:t>merican </a:t>
            </a:r>
            <a:r>
              <a:rPr lang="en-GB" sz="2400" b="1" dirty="0">
                <a:solidFill>
                  <a:schemeClr val="accent5">
                    <a:lumMod val="50000"/>
                  </a:schemeClr>
                </a:solidFill>
              </a:rPr>
              <a:t>S</a:t>
            </a:r>
            <a:r>
              <a:rPr lang="en-GB" sz="2400" b="1" dirty="0">
                <a:solidFill>
                  <a:srgbClr val="FF0000"/>
                </a:solidFill>
              </a:rPr>
              <a:t>tandard </a:t>
            </a:r>
            <a:r>
              <a:rPr lang="en-GB" sz="2400" b="1" dirty="0">
                <a:solidFill>
                  <a:schemeClr val="accent5">
                    <a:lumMod val="50000"/>
                  </a:schemeClr>
                </a:solidFill>
              </a:rPr>
              <a:t>C</a:t>
            </a:r>
            <a:r>
              <a:rPr lang="en-GB" sz="2400" b="1" dirty="0">
                <a:solidFill>
                  <a:srgbClr val="FF0000"/>
                </a:solidFill>
              </a:rPr>
              <a:t>ode for </a:t>
            </a:r>
            <a:r>
              <a:rPr lang="en-GB" sz="2400" b="1" dirty="0">
                <a:solidFill>
                  <a:schemeClr val="accent5">
                    <a:lumMod val="50000"/>
                  </a:schemeClr>
                </a:solidFill>
              </a:rPr>
              <a:t>I</a:t>
            </a:r>
            <a:r>
              <a:rPr lang="en-GB" sz="2400" b="1" dirty="0">
                <a:solidFill>
                  <a:srgbClr val="FF0000"/>
                </a:solidFill>
              </a:rPr>
              <a:t>nformation </a:t>
            </a:r>
            <a:r>
              <a:rPr lang="en-GB" sz="2400" b="1" dirty="0">
                <a:solidFill>
                  <a:schemeClr val="accent5">
                    <a:lumMod val="50000"/>
                  </a:schemeClr>
                </a:solidFill>
              </a:rPr>
              <a:t>I</a:t>
            </a:r>
            <a:r>
              <a:rPr lang="en-GB" sz="2400" b="1" dirty="0">
                <a:solidFill>
                  <a:srgbClr val="FF0000"/>
                </a:solidFill>
              </a:rPr>
              <a:t>nterchange.</a:t>
            </a:r>
          </a:p>
          <a:p>
            <a:endParaRPr lang="en-GB" sz="1200" dirty="0"/>
          </a:p>
          <a:p>
            <a:r>
              <a:rPr lang="en-GB" sz="2400" dirty="0"/>
              <a:t>A Character Set is the group of symbols that a computer can represent and includes letters, digits, punctuation marks and control characters. Technically, ASCII is  used for text representation. </a:t>
            </a:r>
          </a:p>
          <a:p>
            <a:endParaRPr lang="en-GB" sz="1200" dirty="0"/>
          </a:p>
        </p:txBody>
      </p:sp>
      <p:pic>
        <p:nvPicPr>
          <p:cNvPr id="12" name="Picture 2" descr="File:SVG ASCII logo.svg - Wikimedia Commons">
            <a:extLst>
              <a:ext uri="{FF2B5EF4-FFF2-40B4-BE49-F238E27FC236}">
                <a16:creationId xmlns:a16="http://schemas.microsoft.com/office/drawing/2014/main" id="{AD138F3D-B6E6-42A3-866F-CD46EF66C4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7321" y="419857"/>
            <a:ext cx="1985590" cy="6080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anim calcmode="lin" valueType="num">
                                      <p:cBhvr additive="base">
                                        <p:cTn id="2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anim calcmode="lin" valueType="num">
                                      <p:cBhvr additive="base">
                                        <p:cTn id="35"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9F2AB-0102-413C-9F6A-0666DD558038}"/>
              </a:ext>
            </a:extLst>
          </p:cNvPr>
          <p:cNvSpPr>
            <a:spLocks noGrp="1"/>
          </p:cNvSpPr>
          <p:nvPr>
            <p:ph type="title"/>
          </p:nvPr>
        </p:nvSpPr>
        <p:spPr/>
        <p:txBody>
          <a:bodyPr/>
          <a:lstStyle/>
          <a:p>
            <a:r>
              <a:rPr lang="en-GB" dirty="0"/>
              <a:t>ASCII Table</a:t>
            </a:r>
          </a:p>
        </p:txBody>
      </p:sp>
      <p:sp>
        <p:nvSpPr>
          <p:cNvPr id="3" name="Content Placeholder 2">
            <a:extLst>
              <a:ext uri="{FF2B5EF4-FFF2-40B4-BE49-F238E27FC236}">
                <a16:creationId xmlns:a16="http://schemas.microsoft.com/office/drawing/2014/main" id="{8383F223-9FB6-42DF-AAE3-B97C604C13E5}"/>
              </a:ext>
            </a:extLst>
          </p:cNvPr>
          <p:cNvSpPr>
            <a:spLocks noGrp="1"/>
          </p:cNvSpPr>
          <p:nvPr>
            <p:ph idx="1"/>
          </p:nvPr>
        </p:nvSpPr>
        <p:spPr>
          <a:xfrm>
            <a:off x="419449" y="2638044"/>
            <a:ext cx="10203461" cy="3989259"/>
          </a:xfrm>
        </p:spPr>
        <p:txBody>
          <a:bodyPr>
            <a:normAutofit/>
          </a:bodyPr>
          <a:lstStyle/>
          <a:p>
            <a:r>
              <a:rPr lang="en-GB" dirty="0">
                <a:hlinkClick r:id="rId2"/>
              </a:rPr>
              <a:t>www.asciitable.com</a:t>
            </a:r>
            <a:endParaRPr lang="en-GB" dirty="0"/>
          </a:p>
          <a:p>
            <a:r>
              <a:rPr lang="en-GB" sz="2400" dirty="0"/>
              <a:t>Computers only understand numerical values, interpreted using binary</a:t>
            </a:r>
          </a:p>
          <a:p>
            <a:r>
              <a:rPr lang="en-GB" sz="2400" dirty="0"/>
              <a:t>Character codes are grouped by lowercase, uppercase, symbols and numbers</a:t>
            </a:r>
          </a:p>
          <a:p>
            <a:r>
              <a:rPr lang="en-GB" sz="2400" dirty="0"/>
              <a:t>7-bit ASCII uses 7 bits as an identifier for a character, covering a-z, 0-9 and symbols.</a:t>
            </a:r>
          </a:p>
          <a:p>
            <a:r>
              <a:rPr lang="en-GB" sz="2400" b="1" dirty="0"/>
              <a:t>Original ASCII used 7-bits – how many combinations(How many characters can be represented)?  </a:t>
            </a:r>
          </a:p>
        </p:txBody>
      </p:sp>
      <p:pic>
        <p:nvPicPr>
          <p:cNvPr id="4" name="Picture 2" descr="File:SVG ASCII logo.svg - Wikimedia Commons">
            <a:extLst>
              <a:ext uri="{FF2B5EF4-FFF2-40B4-BE49-F238E27FC236}">
                <a16:creationId xmlns:a16="http://schemas.microsoft.com/office/drawing/2014/main" id="{187E73F7-698D-44B4-A113-11E237790C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29894" y="356605"/>
            <a:ext cx="1985590" cy="608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04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120</TotalTime>
  <Words>1035</Words>
  <Application>Microsoft Office PowerPoint</Application>
  <PresentationFormat>Widescreen</PresentationFormat>
  <Paragraphs>206</Paragraphs>
  <Slides>17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Gill Sans MT</vt:lpstr>
      <vt:lpstr>Quicksand</vt:lpstr>
      <vt:lpstr>Quicksand Light</vt:lpstr>
      <vt:lpstr>Roboto Mono</vt:lpstr>
      <vt:lpstr>Parcel</vt:lpstr>
      <vt:lpstr>ASCII/Unicode</vt:lpstr>
      <vt:lpstr>Recall </vt:lpstr>
      <vt:lpstr>Recap - What will we be learning this term?</vt:lpstr>
      <vt:lpstr>Text representation</vt:lpstr>
      <vt:lpstr>Representing the alphabet  (Challenge)  </vt:lpstr>
      <vt:lpstr>Representing text (Background)</vt:lpstr>
      <vt:lpstr>Representing text</vt:lpstr>
      <vt:lpstr>What is ASCII?</vt:lpstr>
      <vt:lpstr>ASCII Table</vt:lpstr>
      <vt:lpstr>Representing text</vt:lpstr>
      <vt:lpstr>Special characters</vt:lpstr>
      <vt:lpstr>Extended ASCII</vt:lpstr>
      <vt:lpstr>PowerPoint Presentation</vt:lpstr>
      <vt:lpstr>Questions Sheet </vt:lpstr>
      <vt:lpstr>Unicode</vt:lpstr>
      <vt:lpstr>Unicode and ASCII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ASCII/Unicode</dc:title>
  <dc:creator>Keith McPherson</dc:creator>
  <cp:lastModifiedBy>Keith McPherson</cp:lastModifiedBy>
  <cp:revision>13</cp:revision>
  <dcterms:created xsi:type="dcterms:W3CDTF">2023-06-20T10:40:18Z</dcterms:created>
  <dcterms:modified xsi:type="dcterms:W3CDTF">2024-02-29T14:19:14Z</dcterms:modified>
</cp:coreProperties>
</file>