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52"/>
  </p:notesMasterIdLst>
  <p:sldIdLst>
    <p:sldId id="256" r:id="rId2"/>
    <p:sldId id="305" r:id="rId3"/>
    <p:sldId id="257" r:id="rId4"/>
    <p:sldId id="258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99" r:id="rId46"/>
    <p:sldId id="300" r:id="rId47"/>
    <p:sldId id="301" r:id="rId48"/>
    <p:sldId id="302" r:id="rId49"/>
    <p:sldId id="303" r:id="rId50"/>
    <p:sldId id="304" r:id="rId51"/>
  </p:sldIdLst>
  <p:sldSz cx="9144000" cy="5143500" type="screen16x9"/>
  <p:notesSz cx="6858000" cy="9144000"/>
  <p:embeddedFontLst>
    <p:embeddedFont>
      <p:font typeface="Quicksand" panose="020B0604020202020204" charset="0"/>
      <p:regular r:id="rId53"/>
      <p:bold r:id="rId54"/>
    </p:embeddedFont>
    <p:embeddedFont>
      <p:font typeface="Quicksand Light" panose="020B0604020202020204" charset="0"/>
      <p:regular r:id="rId55"/>
      <p:bold r:id="rId5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EF1F447-2AE0-45AC-A5E7-76FBD12DC03D}">
  <a:tblStyle styleId="{3EF1F447-2AE0-45AC-A5E7-76FBD12DC0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3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1.fntdata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4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algo-10-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cce.io/ogl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eb07e6303_3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eb07e6303_3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Last updated: 07-08-20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This resource is available online at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3"/>
              </a:rPr>
              <a:t>ncce.io/algo-10-s</a:t>
            </a: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. Resources are updated regularly — please check that you are using the latest version.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4"/>
              </a:rPr>
              <a:t>ncce.io/ogl</a:t>
            </a: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88dfc1ba67_0_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88dfc1ba67_0_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3660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8957d36e1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8957d36e1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3818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8957d36e1d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8957d36e1d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0496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8957d36e1d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8957d36e1d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08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8957d36e1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8957d36e1d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4069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8957d36e1d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4" name="Google Shape;474;g8957d36e1d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4035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8957d36e1d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8957d36e1d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4184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8957d36e1d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8957d36e1d_0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7184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8957d36e1d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8957d36e1d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4666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8957d36e1d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8957d36e1d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1219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73a51381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73a51381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8957d36e1d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Google Shape;577;g8957d36e1d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69559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8957d36e1d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8957d36e1d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078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g8957d36e1d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1" name="Google Shape;621;g8957d36e1d_0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8888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8a70e4d6f8_0_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8a70e4d6f8_0_3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38888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g8957d36e1d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1" name="Google Shape;651;g8957d36e1d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6048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88dfc1ba67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5" name="Google Shape;685;g88dfc1ba67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68518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88dfc1ba67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3" name="Google Shape;713;g88dfc1ba67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89912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62313604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62313604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8dfc1ba67_0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8dfc1ba67_0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a70e4d6f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a70e4d6f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3a513817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3a513817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8a70e4d6f8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8a70e4d6f8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a70e4d6f8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a70e4d6f8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a70e4d6f8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8a70e4d6f8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a70e4d6f8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a70e4d6f8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a70e4d6f8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8a70e4d6f8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8a70e4d6f8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8a70e4d6f8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8a70e4d6f8_0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8a70e4d6f8_0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8a70e4d6f8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8a70e4d6f8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a70e4d6f8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a70e4d6f8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8a70e4d6f8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8a70e4d6f8_0_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862313604c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862313604c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48918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8a70e4d6f8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8a70e4d6f8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88dfc1ba67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88dfc1ba67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88dfc1ba67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88dfc1ba67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88dfc1ba67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88dfc1ba67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g88dfc1ba67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3" name="Google Shape;723;g88dfc1ba67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88dfc1ba6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88dfc1ba6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g88dfc1ba67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3" name="Google Shape;743;g88dfc1ba67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g88dfc1ba67_0_6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1" name="Google Shape;751;g88dfc1ba67_0_6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88dfc1ba67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88dfc1ba67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g88dfc1ba67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g88dfc1ba67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89b063bde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89b063bde5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6460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88dfc1ba67_0_5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88dfc1ba67_0_5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3834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8a70e4d6f8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8a70e4d6f8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5406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8a70e4d6f8_0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8a70e4d6f8_0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2897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89b063bde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89b063bde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513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3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8316875" y="4351925"/>
            <a:ext cx="564300" cy="465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l="14223" t="14372" r="15015" b="14825"/>
          <a:stretch/>
        </p:blipFill>
        <p:spPr>
          <a:xfrm>
            <a:off x="8255175" y="4304125"/>
            <a:ext cx="694023" cy="6940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s / Questions / Lists">
  <p:cSld name="TITLE_4_1_1_1_2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with heading)">
  <p:cSld name="TITLE_4_1_1_2_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no heading)">
  <p:cSld name="TITLE_4_1_1_1_4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(no text under)">
  <p:cSld name="TITLE_4_1_1_1_3_2_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r Images side by side">
  <p:cSld name="TITLE_4_1_1_1_3_1_1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">
  <p:cSld name="TITLE_4_1_1_1_1_1_1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 b="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155CC">
            <a:alpha val="559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sz="2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e67v-APWvPqntUtOrCSNiWAmCa2vo5dcUfiZB7W67iM/cop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/>
              <a:t>Lesson 10: </a:t>
            </a:r>
            <a:endParaRPr sz="5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/>
              <a:t>Merge sort</a:t>
            </a:r>
            <a:endParaRPr sz="5400"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KS4 - Algorithms</a:t>
            </a:r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Save a copy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4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  <p:sp>
        <p:nvSpPr>
          <p:cNvPr id="373" name="Google Shape;373;p3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  <p:sp>
        <p:nvSpPr>
          <p:cNvPr id="374" name="Google Shape;374;p3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375" name="Google Shape;375;p34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6" name="Google Shape;376;p34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7" name="Google Shape;377;p34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8" name="Google Shape;378;p34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9" name="Google Shape;379;p34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0" name="Google Shape;380;p34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1" name="Google Shape;381;p34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2" name="Google Shape;382;p34"/>
          <p:cNvSpPr txBox="1"/>
          <p:nvPr/>
        </p:nvSpPr>
        <p:spPr>
          <a:xfrm>
            <a:off x="310900" y="195330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Now that each item is in a list of its own, start merging pairs of lists together so that the items are in order.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232246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  <p:sp>
        <p:nvSpPr>
          <p:cNvPr id="388" name="Google Shape;388;p3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389" name="Google Shape;389;p35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0" name="Google Shape;390;p35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1" name="Google Shape;391;p35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2" name="Google Shape;392;p35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3" name="Google Shape;393;p35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4" name="Google Shape;394;p35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5" name="Google Shape;395;p35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6" name="Google Shape;396;p35"/>
          <p:cNvSpPr/>
          <p:nvPr/>
        </p:nvSpPr>
        <p:spPr>
          <a:xfrm>
            <a:off x="344950" y="1225925"/>
            <a:ext cx="2204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97" name="Google Shape;397;p35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Take two lists of data to be merged and create a new empty list.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398" name="Google Shape;398;p35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9" name="Google Shape;399;p35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7521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6"/>
          <p:cNvSpPr/>
          <p:nvPr/>
        </p:nvSpPr>
        <p:spPr>
          <a:xfrm>
            <a:off x="524500" y="2116200"/>
            <a:ext cx="1799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05" name="Google Shape;405;p3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  <p:sp>
        <p:nvSpPr>
          <p:cNvPr id="406" name="Google Shape;406;p3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407" name="Google Shape;407;p36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8" name="Google Shape;408;p36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9" name="Google Shape;409;p36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0" name="Google Shape;410;p36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1" name="Google Shape;411;p36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2" name="Google Shape;412;p36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3" name="Google Shape;413;p36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4" name="Google Shape;414;p36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Merge the two lists together so that the items are in order.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415" name="Google Shape;415;p36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6" name="Google Shape;416;p36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6681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7"/>
          <p:cNvSpPr/>
          <p:nvPr/>
        </p:nvSpPr>
        <p:spPr>
          <a:xfrm>
            <a:off x="2844988" y="1216550"/>
            <a:ext cx="2204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22" name="Google Shape;422;p3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  <p:sp>
        <p:nvSpPr>
          <p:cNvPr id="423" name="Google Shape;423;p37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424" name="Google Shape;424;p37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5" name="Google Shape;425;p37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6" name="Google Shape;426;p37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7" name="Google Shape;427;p37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8" name="Google Shape;428;p37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9" name="Google Shape;429;p37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0" name="Google Shape;430;p37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1" name="Google Shape;431;p37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Take the next pair of lists to be merged and create a new empty list.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432" name="Google Shape;432;p37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3" name="Google Shape;433;p37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4" name="Google Shape;434;p37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21192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8"/>
          <p:cNvSpPr/>
          <p:nvPr/>
        </p:nvSpPr>
        <p:spPr>
          <a:xfrm>
            <a:off x="3046475" y="2114300"/>
            <a:ext cx="1799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40" name="Google Shape;440;p3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  <p:sp>
        <p:nvSpPr>
          <p:cNvPr id="441" name="Google Shape;441;p38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442" name="Google Shape;442;p38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3" name="Google Shape;443;p38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4" name="Google Shape;444;p38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5" name="Google Shape;445;p38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6" name="Google Shape;446;p38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7" name="Google Shape;447;p38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8" name="Google Shape;448;p38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9" name="Google Shape;449;p38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0" name="Google Shape;450;p38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1" name="Google Shape;451;p38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Merge the two lists together so that the items are in order.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52" name="Google Shape;452;p38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60925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39"/>
          <p:cNvSpPr/>
          <p:nvPr/>
        </p:nvSpPr>
        <p:spPr>
          <a:xfrm>
            <a:off x="5344813" y="1216550"/>
            <a:ext cx="2204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58" name="Google Shape;458;p3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  <p:sp>
        <p:nvSpPr>
          <p:cNvPr id="459" name="Google Shape;459;p3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460" name="Google Shape;460;p39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1" name="Google Shape;461;p39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2" name="Google Shape;462;p39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3" name="Google Shape;463;p39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4" name="Google Shape;464;p39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5" name="Google Shape;465;p39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6" name="Google Shape;466;p39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7" name="Google Shape;467;p39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8" name="Google Shape;468;p39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9" name="Google Shape;469;p39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Take the next pair of lists to be merged and create a new empty list.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470" name="Google Shape;470;p39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71" name="Google Shape;471;p39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9902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  <p:sp>
        <p:nvSpPr>
          <p:cNvPr id="477" name="Google Shape;477;p4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478" name="Google Shape;478;p40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9" name="Google Shape;479;p40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0" name="Google Shape;480;p40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1" name="Google Shape;481;p40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2" name="Google Shape;482;p40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3" name="Google Shape;483;p40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4" name="Google Shape;484;p40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5" name="Google Shape;485;p40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6" name="Google Shape;486;p40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7" name="Google Shape;487;p40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Google Shape;488;p40"/>
          <p:cNvSpPr/>
          <p:nvPr/>
        </p:nvSpPr>
        <p:spPr>
          <a:xfrm>
            <a:off x="5569950" y="2114300"/>
            <a:ext cx="1799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89" name="Google Shape;489;p40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Merge the two lists together so that the items are in order.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90" name="Google Shape;490;p4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62097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41"/>
          <p:cNvSpPr/>
          <p:nvPr/>
        </p:nvSpPr>
        <p:spPr>
          <a:xfrm>
            <a:off x="7844750" y="2114300"/>
            <a:ext cx="9540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96" name="Google Shape;496;p4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  <p:sp>
        <p:nvSpPr>
          <p:cNvPr id="497" name="Google Shape;497;p4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498" name="Google Shape;498;p41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9" name="Google Shape;499;p41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0" name="Google Shape;500;p41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1" name="Google Shape;501;p41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2" name="Google Shape;502;p41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3" name="Google Shape;503;p41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4" name="Google Shape;504;p41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5" name="Google Shape;505;p41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6" name="Google Shape;506;p41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7" name="Google Shape;507;p41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8" name="Google Shape;508;p41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If there is only one list left at the end of this stage, copy it over to the next stage of merging pairs of lists together.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09" name="Google Shape;509;p41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0" name="Google Shape;510;p4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45242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42"/>
          <p:cNvSpPr/>
          <p:nvPr/>
        </p:nvSpPr>
        <p:spPr>
          <a:xfrm>
            <a:off x="511025" y="2114300"/>
            <a:ext cx="43473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16" name="Google Shape;516;p4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18</a:t>
            </a:fld>
            <a:endParaRPr/>
          </a:p>
        </p:txBody>
      </p:sp>
      <p:sp>
        <p:nvSpPr>
          <p:cNvPr id="517" name="Google Shape;517;p4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518" name="Google Shape;518;p42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9" name="Google Shape;519;p42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0" name="Google Shape;520;p42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1" name="Google Shape;521;p42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2" name="Google Shape;522;p42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3" name="Google Shape;523;p42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4" name="Google Shape;524;p42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5" name="Google Shape;525;p42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6" name="Google Shape;526;p42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7" name="Google Shape;527;p42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8" name="Google Shape;528;p42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9" name="Google Shape;529;p42"/>
          <p:cNvSpPr txBox="1"/>
          <p:nvPr/>
        </p:nvSpPr>
        <p:spPr>
          <a:xfrm>
            <a:off x="310950" y="375260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For the next stage, take the first two lists of data and create a new empty list.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30" name="Google Shape;530;p42"/>
          <p:cNvGraphicFramePr/>
          <p:nvPr/>
        </p:nvGraphicFramePr>
        <p:xfrm>
          <a:off x="11440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1" name="Google Shape;531;p42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836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3"/>
          <p:cNvSpPr/>
          <p:nvPr/>
        </p:nvSpPr>
        <p:spPr>
          <a:xfrm>
            <a:off x="1077275" y="3013950"/>
            <a:ext cx="34749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37" name="Google Shape;537;p4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19</a:t>
            </a:fld>
            <a:endParaRPr/>
          </a:p>
        </p:txBody>
      </p:sp>
      <p:sp>
        <p:nvSpPr>
          <p:cNvPr id="538" name="Google Shape;538;p4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539" name="Google Shape;539;p43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0" name="Google Shape;540;p43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1" name="Google Shape;541;p43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2" name="Google Shape;542;p43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3" name="Google Shape;543;p43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4" name="Google Shape;544;p43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5" name="Google Shape;545;p43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6" name="Google Shape;546;p43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7" name="Google Shape;547;p43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8" name="Google Shape;548;p43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9" name="Google Shape;549;p43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0" name="Google Shape;550;p43"/>
          <p:cNvSpPr txBox="1"/>
          <p:nvPr/>
        </p:nvSpPr>
        <p:spPr>
          <a:xfrm>
            <a:off x="310950" y="375260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Merge the two lists together so that the items are in order.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51" name="Google Shape;551;p43"/>
          <p:cNvGraphicFramePr/>
          <p:nvPr/>
        </p:nvGraphicFramePr>
        <p:xfrm>
          <a:off x="11440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2" name="Google Shape;552;p4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3307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CA5AB6-D8EB-4BEE-B6AE-0F0F33DCA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2800" dirty="0"/>
              <a:t>Describe the difference  between the arithmetic operators modulus(%) and  integer division(//). </a:t>
            </a:r>
          </a:p>
          <a:p>
            <a:endParaRPr lang="en-GB" dirty="0"/>
          </a:p>
          <a:p>
            <a:r>
              <a:rPr lang="en-GB" sz="2800" dirty="0">
                <a:solidFill>
                  <a:srgbClr val="FF0000"/>
                </a:solidFill>
              </a:rPr>
              <a:t>Modulus returns the remainder after division, whereas integer division returns the integer part of the division.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D2DCC0-15F7-4E83-BB3B-1705A9BA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DF2CA-2F54-4371-9D95-A8A434641E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18328F-8F63-425B-B6C6-E7E9DDA92260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04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44"/>
          <p:cNvSpPr/>
          <p:nvPr/>
        </p:nvSpPr>
        <p:spPr>
          <a:xfrm>
            <a:off x="5555400" y="2114300"/>
            <a:ext cx="32685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58" name="Google Shape;558;p4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20</a:t>
            </a:fld>
            <a:endParaRPr/>
          </a:p>
        </p:txBody>
      </p:sp>
      <p:sp>
        <p:nvSpPr>
          <p:cNvPr id="559" name="Google Shape;559;p4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560" name="Google Shape;560;p44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1" name="Google Shape;561;p44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2" name="Google Shape;562;p44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3" name="Google Shape;563;p44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4" name="Google Shape;564;p44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5" name="Google Shape;565;p44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6" name="Google Shape;566;p44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7" name="Google Shape;567;p44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8" name="Google Shape;568;p44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9" name="Google Shape;569;p44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0" name="Google Shape;570;p44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1" name="Google Shape;571;p44"/>
          <p:cNvSpPr txBox="1"/>
          <p:nvPr/>
        </p:nvSpPr>
        <p:spPr>
          <a:xfrm>
            <a:off x="310950" y="375260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Take the next pair of lists to be merged and create a new empty list.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72" name="Google Shape;572;p44"/>
          <p:cNvGraphicFramePr/>
          <p:nvPr/>
        </p:nvGraphicFramePr>
        <p:xfrm>
          <a:off x="11440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3" name="Google Shape;573;p44"/>
          <p:cNvGraphicFramePr/>
          <p:nvPr/>
        </p:nvGraphicFramePr>
        <p:xfrm>
          <a:off x="5309550" y="308480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4" name="Google Shape;574;p44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50588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45"/>
          <p:cNvSpPr/>
          <p:nvPr/>
        </p:nvSpPr>
        <p:spPr>
          <a:xfrm>
            <a:off x="5235150" y="3012050"/>
            <a:ext cx="2648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80" name="Google Shape;580;p4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21</a:t>
            </a:fld>
            <a:endParaRPr/>
          </a:p>
        </p:txBody>
      </p:sp>
      <p:sp>
        <p:nvSpPr>
          <p:cNvPr id="581" name="Google Shape;581;p4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582" name="Google Shape;582;p45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3" name="Google Shape;583;p45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4" name="Google Shape;584;p45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5" name="Google Shape;585;p45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6" name="Google Shape;586;p45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7" name="Google Shape;587;p45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8" name="Google Shape;588;p45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9" name="Google Shape;589;p45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0" name="Google Shape;590;p45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1" name="Google Shape;591;p45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2" name="Google Shape;592;p45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3" name="Google Shape;593;p45"/>
          <p:cNvSpPr txBox="1"/>
          <p:nvPr/>
        </p:nvSpPr>
        <p:spPr>
          <a:xfrm>
            <a:off x="310950" y="375260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Merge the two lists together so that the items are in order.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94" name="Google Shape;594;p45"/>
          <p:cNvGraphicFramePr/>
          <p:nvPr/>
        </p:nvGraphicFramePr>
        <p:xfrm>
          <a:off x="11440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5" name="Google Shape;595;p45"/>
          <p:cNvGraphicFramePr/>
          <p:nvPr/>
        </p:nvGraphicFramePr>
        <p:xfrm>
          <a:off x="5309550" y="308480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6" name="Google Shape;596;p45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2142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46"/>
          <p:cNvSpPr/>
          <p:nvPr/>
        </p:nvSpPr>
        <p:spPr>
          <a:xfrm>
            <a:off x="1077275" y="3012050"/>
            <a:ext cx="68061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02" name="Google Shape;602;p4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22</a:t>
            </a:fld>
            <a:endParaRPr/>
          </a:p>
        </p:txBody>
      </p:sp>
      <p:sp>
        <p:nvSpPr>
          <p:cNvPr id="603" name="Google Shape;603;p4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604" name="Google Shape;604;p46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5" name="Google Shape;605;p46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6" name="Google Shape;606;p46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7" name="Google Shape;607;p46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8" name="Google Shape;608;p46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9" name="Google Shape;609;p46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0" name="Google Shape;610;p46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1" name="Google Shape;611;p46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2" name="Google Shape;612;p46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3" name="Google Shape;613;p46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4" name="Google Shape;614;p46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5" name="Google Shape;615;p46"/>
          <p:cNvGraphicFramePr/>
          <p:nvPr/>
        </p:nvGraphicFramePr>
        <p:xfrm>
          <a:off x="11440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6" name="Google Shape;616;p46"/>
          <p:cNvGraphicFramePr/>
          <p:nvPr/>
        </p:nvGraphicFramePr>
        <p:xfrm>
          <a:off x="5309550" y="308480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7" name="Google Shape;617;p46"/>
          <p:cNvGraphicFramePr/>
          <p:nvPr/>
        </p:nvGraphicFramePr>
        <p:xfrm>
          <a:off x="1656150" y="398255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8" name="Google Shape;618;p46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28024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47"/>
          <p:cNvSpPr/>
          <p:nvPr/>
        </p:nvSpPr>
        <p:spPr>
          <a:xfrm>
            <a:off x="1584250" y="3909800"/>
            <a:ext cx="59673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24" name="Google Shape;624;p4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23</a:t>
            </a:fld>
            <a:endParaRPr/>
          </a:p>
        </p:txBody>
      </p:sp>
      <p:sp>
        <p:nvSpPr>
          <p:cNvPr id="625" name="Google Shape;625;p47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626" name="Google Shape;626;p47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7" name="Google Shape;627;p47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8" name="Google Shape;628;p47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9" name="Google Shape;629;p47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0" name="Google Shape;630;p47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1" name="Google Shape;631;p47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2" name="Google Shape;632;p47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3" name="Google Shape;633;p47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4" name="Google Shape;634;p47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5" name="Google Shape;635;p47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6" name="Google Shape;636;p47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7" name="Google Shape;637;p47"/>
          <p:cNvGraphicFramePr/>
          <p:nvPr/>
        </p:nvGraphicFramePr>
        <p:xfrm>
          <a:off x="11440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8" name="Google Shape;638;p47"/>
          <p:cNvGraphicFramePr/>
          <p:nvPr/>
        </p:nvGraphicFramePr>
        <p:xfrm>
          <a:off x="5309550" y="308480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9" name="Google Shape;639;p47"/>
          <p:cNvGraphicFramePr/>
          <p:nvPr/>
        </p:nvGraphicFramePr>
        <p:xfrm>
          <a:off x="1656150" y="398255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0" name="Google Shape;640;p47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merging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79157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48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</a:t>
            </a:r>
            <a:endParaRPr/>
          </a:p>
        </p:txBody>
      </p:sp>
      <p:sp>
        <p:nvSpPr>
          <p:cNvPr id="646" name="Google Shape;646;p4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24</a:t>
            </a:fld>
            <a:endParaRPr/>
          </a:p>
        </p:txBody>
      </p:sp>
      <p:sp>
        <p:nvSpPr>
          <p:cNvPr id="647" name="Google Shape;647;p48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648" name="Google Shape;648;p48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Each stage of the merge sort algorithm can be shown in two parts: splitting the items and merging pairs of lists.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Using the previous example, the next two slides displays all the splitting stages on one slide and all the merging stage on the other slide.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19697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49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 - splitting items</a:t>
            </a:r>
            <a:endParaRPr/>
          </a:p>
        </p:txBody>
      </p:sp>
      <p:sp>
        <p:nvSpPr>
          <p:cNvPr id="654" name="Google Shape;654;p4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25</a:t>
            </a:fld>
            <a:endParaRPr/>
          </a:p>
        </p:txBody>
      </p:sp>
      <p:sp>
        <p:nvSpPr>
          <p:cNvPr id="655" name="Google Shape;655;p4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656" name="Google Shape;656;p49"/>
          <p:cNvGraphicFramePr/>
          <p:nvPr/>
        </p:nvGraphicFramePr>
        <p:xfrm>
          <a:off x="1560600" y="128930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7" name="Google Shape;657;p49"/>
          <p:cNvGraphicFramePr/>
          <p:nvPr/>
        </p:nvGraphicFramePr>
        <p:xfrm>
          <a:off x="406450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8" name="Google Shape;658;p49"/>
          <p:cNvGraphicFramePr/>
          <p:nvPr/>
        </p:nvGraphicFramePr>
        <p:xfrm>
          <a:off x="1656365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9" name="Google Shape;659;p49"/>
          <p:cNvGraphicFramePr/>
          <p:nvPr/>
        </p:nvGraphicFramePr>
        <p:xfrm>
          <a:off x="2906281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0" name="Google Shape;660;p49"/>
          <p:cNvGraphicFramePr/>
          <p:nvPr/>
        </p:nvGraphicFramePr>
        <p:xfrm>
          <a:off x="4156196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1" name="Google Shape;661;p49"/>
          <p:cNvGraphicFramePr/>
          <p:nvPr/>
        </p:nvGraphicFramePr>
        <p:xfrm>
          <a:off x="5406111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2" name="Google Shape;662;p49"/>
          <p:cNvGraphicFramePr/>
          <p:nvPr/>
        </p:nvGraphicFramePr>
        <p:xfrm>
          <a:off x="6656026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3" name="Google Shape;663;p49"/>
          <p:cNvGraphicFramePr/>
          <p:nvPr/>
        </p:nvGraphicFramePr>
        <p:xfrm>
          <a:off x="7905942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4" name="Google Shape;664;p49"/>
          <p:cNvGraphicFramePr/>
          <p:nvPr/>
        </p:nvGraphicFramePr>
        <p:xfrm>
          <a:off x="1144050" y="218705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5" name="Google Shape;665;p49"/>
          <p:cNvGraphicFramePr/>
          <p:nvPr/>
        </p:nvGraphicFramePr>
        <p:xfrm>
          <a:off x="5309550" y="218705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6" name="Google Shape;666;p49"/>
          <p:cNvGraphicFramePr/>
          <p:nvPr/>
        </p:nvGraphicFramePr>
        <p:xfrm>
          <a:off x="821775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7" name="Google Shape;667;p49"/>
          <p:cNvGraphicFramePr/>
          <p:nvPr/>
        </p:nvGraphicFramePr>
        <p:xfrm>
          <a:off x="3011950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8" name="Google Shape;668;p49"/>
          <p:cNvGraphicFramePr/>
          <p:nvPr/>
        </p:nvGraphicFramePr>
        <p:xfrm>
          <a:off x="5202125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9" name="Google Shape;669;p49"/>
          <p:cNvGraphicFramePr/>
          <p:nvPr/>
        </p:nvGraphicFramePr>
        <p:xfrm>
          <a:off x="7392300" y="3088600"/>
          <a:ext cx="8331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70" name="Google Shape;670;p49"/>
          <p:cNvCxnSpPr/>
          <p:nvPr/>
        </p:nvCxnSpPr>
        <p:spPr>
          <a:xfrm>
            <a:off x="281025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1" name="Google Shape;671;p49"/>
          <p:cNvCxnSpPr/>
          <p:nvPr/>
        </p:nvCxnSpPr>
        <p:spPr>
          <a:xfrm>
            <a:off x="655920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2" name="Google Shape;672;p49"/>
          <p:cNvCxnSpPr/>
          <p:nvPr/>
        </p:nvCxnSpPr>
        <p:spPr>
          <a:xfrm>
            <a:off x="1654875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3" name="Google Shape;673;p49"/>
          <p:cNvCxnSpPr/>
          <p:nvPr/>
        </p:nvCxnSpPr>
        <p:spPr>
          <a:xfrm>
            <a:off x="3845050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4" name="Google Shape;674;p49"/>
          <p:cNvCxnSpPr/>
          <p:nvPr/>
        </p:nvCxnSpPr>
        <p:spPr>
          <a:xfrm>
            <a:off x="6035225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5" name="Google Shape;675;p49"/>
          <p:cNvCxnSpPr/>
          <p:nvPr/>
        </p:nvCxnSpPr>
        <p:spPr>
          <a:xfrm>
            <a:off x="7808850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6" name="Google Shape;676;p49"/>
          <p:cNvCxnSpPr/>
          <p:nvPr/>
        </p:nvCxnSpPr>
        <p:spPr>
          <a:xfrm>
            <a:off x="207215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7" name="Google Shape;677;p49"/>
          <p:cNvCxnSpPr/>
          <p:nvPr/>
        </p:nvCxnSpPr>
        <p:spPr>
          <a:xfrm>
            <a:off x="3322075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8" name="Google Shape;678;p49"/>
          <p:cNvCxnSpPr/>
          <p:nvPr/>
        </p:nvCxnSpPr>
        <p:spPr>
          <a:xfrm>
            <a:off x="457200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79" name="Google Shape;679;p49"/>
          <p:cNvCxnSpPr/>
          <p:nvPr/>
        </p:nvCxnSpPr>
        <p:spPr>
          <a:xfrm>
            <a:off x="582190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80" name="Google Shape;680;p49"/>
          <p:cNvCxnSpPr/>
          <p:nvPr/>
        </p:nvCxnSpPr>
        <p:spPr>
          <a:xfrm>
            <a:off x="7071825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81" name="Google Shape;681;p49"/>
          <p:cNvCxnSpPr/>
          <p:nvPr/>
        </p:nvCxnSpPr>
        <p:spPr>
          <a:xfrm>
            <a:off x="832175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682" name="Google Shape;682;p49"/>
          <p:cNvCxnSpPr/>
          <p:nvPr/>
        </p:nvCxnSpPr>
        <p:spPr>
          <a:xfrm>
            <a:off x="822225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</p:spTree>
    <p:extLst>
      <p:ext uri="{BB962C8B-B14F-4D97-AF65-F5344CB8AC3E}">
        <p14:creationId xmlns:p14="http://schemas.microsoft.com/office/powerpoint/2010/main" val="2401945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5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 - merging items</a:t>
            </a:r>
            <a:endParaRPr/>
          </a:p>
        </p:txBody>
      </p:sp>
      <p:sp>
        <p:nvSpPr>
          <p:cNvPr id="688" name="Google Shape;688;p5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26</a:t>
            </a:fld>
            <a:endParaRPr/>
          </a:p>
        </p:txBody>
      </p:sp>
      <p:sp>
        <p:nvSpPr>
          <p:cNvPr id="689" name="Google Shape;689;p5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690" name="Google Shape;690;p50"/>
          <p:cNvGraphicFramePr/>
          <p:nvPr/>
        </p:nvGraphicFramePr>
        <p:xfrm>
          <a:off x="406450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1" name="Google Shape;691;p50"/>
          <p:cNvGraphicFramePr/>
          <p:nvPr/>
        </p:nvGraphicFramePr>
        <p:xfrm>
          <a:off x="1656365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2" name="Google Shape;692;p50"/>
          <p:cNvGraphicFramePr/>
          <p:nvPr/>
        </p:nvGraphicFramePr>
        <p:xfrm>
          <a:off x="290628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3" name="Google Shape;693;p50"/>
          <p:cNvGraphicFramePr/>
          <p:nvPr/>
        </p:nvGraphicFramePr>
        <p:xfrm>
          <a:off x="415619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4" name="Google Shape;694;p50"/>
          <p:cNvGraphicFramePr/>
          <p:nvPr/>
        </p:nvGraphicFramePr>
        <p:xfrm>
          <a:off x="5406111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5" name="Google Shape;695;p50"/>
          <p:cNvGraphicFramePr/>
          <p:nvPr/>
        </p:nvGraphicFramePr>
        <p:xfrm>
          <a:off x="6656026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6" name="Google Shape;696;p50"/>
          <p:cNvGraphicFramePr/>
          <p:nvPr/>
        </p:nvGraphicFramePr>
        <p:xfrm>
          <a:off x="7905942" y="128930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7" name="Google Shape;697;p50"/>
          <p:cNvGraphicFramePr/>
          <p:nvPr/>
        </p:nvGraphicFramePr>
        <p:xfrm>
          <a:off x="589425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8" name="Google Shape;698;p50"/>
          <p:cNvGraphicFramePr/>
          <p:nvPr/>
        </p:nvGraphicFramePr>
        <p:xfrm>
          <a:off x="3112913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9" name="Google Shape;699;p50"/>
          <p:cNvGraphicFramePr/>
          <p:nvPr/>
        </p:nvGraphicFramePr>
        <p:xfrm>
          <a:off x="5636400" y="218705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0" name="Google Shape;700;p50"/>
          <p:cNvGraphicFramePr/>
          <p:nvPr/>
        </p:nvGraphicFramePr>
        <p:xfrm>
          <a:off x="7905942" y="21889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1" name="Google Shape;701;p50"/>
          <p:cNvGraphicFramePr/>
          <p:nvPr/>
        </p:nvGraphicFramePr>
        <p:xfrm>
          <a:off x="948250" y="308480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2" name="Google Shape;702;p50"/>
          <p:cNvGraphicFramePr/>
          <p:nvPr/>
        </p:nvGraphicFramePr>
        <p:xfrm>
          <a:off x="1656150" y="399015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3" name="Google Shape;703;p50"/>
          <p:cNvGraphicFramePr/>
          <p:nvPr/>
        </p:nvGraphicFramePr>
        <p:xfrm>
          <a:off x="6237700" y="308860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04" name="Google Shape;704;p50"/>
          <p:cNvCxnSpPr/>
          <p:nvPr/>
        </p:nvCxnSpPr>
        <p:spPr>
          <a:xfrm>
            <a:off x="3946025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705" name="Google Shape;705;p50"/>
          <p:cNvCxnSpPr/>
          <p:nvPr/>
        </p:nvCxnSpPr>
        <p:spPr>
          <a:xfrm>
            <a:off x="1422525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706" name="Google Shape;706;p50"/>
          <p:cNvCxnSpPr/>
          <p:nvPr/>
        </p:nvCxnSpPr>
        <p:spPr>
          <a:xfrm>
            <a:off x="646950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707" name="Google Shape;707;p50"/>
          <p:cNvCxnSpPr/>
          <p:nvPr/>
        </p:nvCxnSpPr>
        <p:spPr>
          <a:xfrm>
            <a:off x="8321750" y="17766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708" name="Google Shape;708;p50"/>
          <p:cNvCxnSpPr/>
          <p:nvPr/>
        </p:nvCxnSpPr>
        <p:spPr>
          <a:xfrm>
            <a:off x="2614450" y="26734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709" name="Google Shape;709;p50"/>
          <p:cNvCxnSpPr/>
          <p:nvPr/>
        </p:nvCxnSpPr>
        <p:spPr>
          <a:xfrm>
            <a:off x="7487350" y="26734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710" name="Google Shape;710;p50"/>
          <p:cNvCxnSpPr/>
          <p:nvPr/>
        </p:nvCxnSpPr>
        <p:spPr>
          <a:xfrm>
            <a:off x="4572000" y="35749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</p:spTree>
    <p:extLst>
      <p:ext uri="{BB962C8B-B14F-4D97-AF65-F5344CB8AC3E}">
        <p14:creationId xmlns:p14="http://schemas.microsoft.com/office/powerpoint/2010/main" val="1744836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51"/>
          <p:cNvSpPr txBox="1">
            <a:spLocks noGrp="1"/>
          </p:cNvSpPr>
          <p:nvPr>
            <p:ph type="body" idx="1"/>
          </p:nvPr>
        </p:nvSpPr>
        <p:spPr>
          <a:xfrm>
            <a:off x="316050" y="1017700"/>
            <a:ext cx="85119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The instructions for executing a merge sort in full can be written as: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Take a list of data to be sorted.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Repeatedly split the list in half until each item is in a list of its own.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Repeat steps a-d until all lists have been merged.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-GB" sz="1600"/>
              <a:t>Take two lists of data to be merged.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-GB" sz="1600"/>
              <a:t>Create a new empty list for the merged items.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-GB" sz="1600"/>
              <a:t>Repeat steps i-ii until one of the lists of items is empty: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</a:pPr>
            <a:r>
              <a:rPr lang="en-GB" sz="1600"/>
              <a:t>Compare the first items of the two lists.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</a:pPr>
            <a:r>
              <a:rPr lang="en-GB" sz="1600"/>
              <a:t>Place the item that is lower into the merged list in the next available position.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-GB" sz="1600"/>
              <a:t>Then place each item from the remaining list into the merged list in order.</a:t>
            </a:r>
            <a:endParaRPr sz="1600"/>
          </a:p>
        </p:txBody>
      </p:sp>
      <p:sp>
        <p:nvSpPr>
          <p:cNvPr id="716" name="Google Shape;716;p5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Algorithm for a complete merge sort (broken down)</a:t>
            </a:r>
            <a:endParaRPr/>
          </a:p>
        </p:txBody>
      </p:sp>
      <p:sp>
        <p:nvSpPr>
          <p:cNvPr id="717" name="Google Shape;717;p5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27</a:t>
            </a:fld>
            <a:endParaRPr/>
          </a:p>
        </p:txBody>
      </p:sp>
      <p:sp>
        <p:nvSpPr>
          <p:cNvPr id="718" name="Google Shape;718;p5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719" name="Google Shape;719;p51"/>
          <p:cNvSpPr/>
          <p:nvPr/>
        </p:nvSpPr>
        <p:spPr>
          <a:xfrm>
            <a:off x="887175" y="2974200"/>
            <a:ext cx="7678200" cy="1387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51"/>
          <p:cNvSpPr txBox="1">
            <a:spLocks noGrp="1"/>
          </p:cNvSpPr>
          <p:nvPr>
            <p:ph type="body" idx="1"/>
          </p:nvPr>
        </p:nvSpPr>
        <p:spPr>
          <a:xfrm>
            <a:off x="7355850" y="2870525"/>
            <a:ext cx="855600" cy="241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0000" tIns="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 b="1"/>
              <a:t>Merge</a:t>
            </a:r>
            <a:endParaRPr sz="1400" b="1"/>
          </a:p>
        </p:txBody>
      </p:sp>
    </p:spTree>
    <p:extLst>
      <p:ext uri="{BB962C8B-B14F-4D97-AF65-F5344CB8AC3E}">
        <p14:creationId xmlns:p14="http://schemas.microsoft.com/office/powerpoint/2010/main" val="2230344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the previous activity, do you think the steps you described would have been the same if the two groups of birthdays weren’t already in order?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Do you think it would be faster to put two groups of items together into one ordered collection if the original groups are sorted or unsorted?</a:t>
            </a:r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28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81" name="Google Shape;81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2638" y="461125"/>
            <a:ext cx="400050" cy="40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It is often much quicker to combine two groups of items that are already in order together into a new group to help maintain that order.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In computer science, an algorithm called merge sort can be used to combine pairs of sorted lists repeatedly until all the items are in order. 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29</a:t>
            </a:fld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Birthday time</a:t>
            </a:r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Some people in your form have written their birthdays on a card that you want to put on display. Both groups of cards have been given to you ordered by academic year, from September to August.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Describe how you would put both groups of cards together so they are all in one group that is ordered by academic year.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/>
              <a:t>Think, write, pair, share.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2" name="Google Shape;62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2638" y="461125"/>
            <a:ext cx="400050" cy="4095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3" name="Google Shape;63;p10"/>
          <p:cNvGraphicFramePr/>
          <p:nvPr/>
        </p:nvGraphicFramePr>
        <p:xfrm>
          <a:off x="310950" y="11539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You can see how two groups of sorted items can be merged together by using the birthdays from the previous activity as an example.</a:t>
            </a: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30</a:t>
            </a:fld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graphicFrame>
        <p:nvGraphicFramePr>
          <p:cNvPr id="100" name="Google Shape;100;p14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To work out which item should go first in the new merged group, compare the items at the start of both lists.</a:t>
            </a:r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31</a:t>
            </a:fld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graphicFrame>
        <p:nvGraphicFramePr>
          <p:cNvPr id="110" name="Google Shape;110;p15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1" name="Google Shape;111;p15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Place the item that comes first into a new merged list. Daisy’s birthday comes before Nina’s in the school year, so add Daisy’s birthday to the merged list.</a:t>
            </a:r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32</a:t>
            </a:fld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122" name="Google Shape;122;p16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3" name="Google Shape;123;p16"/>
          <p:cNvGraphicFramePr/>
          <p:nvPr/>
        </p:nvGraphicFramePr>
        <p:xfrm>
          <a:off x="310900" y="3469588"/>
          <a:ext cx="122442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4" name="Google Shape;124;p16"/>
          <p:cNvSpPr/>
          <p:nvPr/>
        </p:nvSpPr>
        <p:spPr>
          <a:xfrm>
            <a:off x="908300" y="2936125"/>
            <a:ext cx="1122625" cy="929425"/>
          </a:xfrm>
          <a:custGeom>
            <a:avLst/>
            <a:gdLst/>
            <a:ahLst/>
            <a:cxnLst/>
            <a:rect l="l" t="t" r="r" b="b"/>
            <a:pathLst>
              <a:path w="44905" h="37177" extrusionOk="0">
                <a:moveTo>
                  <a:pt x="0" y="0"/>
                </a:moveTo>
                <a:cubicBezTo>
                  <a:pt x="775" y="1056"/>
                  <a:pt x="-1338" y="5140"/>
                  <a:pt x="4647" y="6337"/>
                </a:cubicBezTo>
                <a:cubicBezTo>
                  <a:pt x="10632" y="7534"/>
                  <a:pt x="29290" y="3873"/>
                  <a:pt x="35909" y="7182"/>
                </a:cubicBezTo>
                <a:cubicBezTo>
                  <a:pt x="42528" y="10491"/>
                  <a:pt x="46119" y="21194"/>
                  <a:pt x="44359" y="26193"/>
                </a:cubicBezTo>
                <a:cubicBezTo>
                  <a:pt x="42599" y="31192"/>
                  <a:pt x="28517" y="35346"/>
                  <a:pt x="25348" y="37177"/>
                </a:cubicBezTo>
              </a:path>
            </a:pathLst>
          </a:cu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sp>
      <p:sp>
        <p:nvSpPr>
          <p:cNvPr id="125" name="Google Shape;125;p16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Now compare the items at the start of each list for the remaining items, which in this case is Mo’s birthday and Nina’s birthday.</a:t>
            </a:r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33</a:t>
            </a:fld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136" name="Google Shape;136;p17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7" name="Google Shape;137;p17"/>
          <p:cNvGraphicFramePr/>
          <p:nvPr/>
        </p:nvGraphicFramePr>
        <p:xfrm>
          <a:off x="310900" y="3469588"/>
          <a:ext cx="122442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8" name="Google Shape;138;p17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Nina’s birthday comes before Mo’s in the school year, so place Nina’s birthday into the next position in the merged list.</a:t>
            </a:r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34</a:t>
            </a:fld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148" name="Google Shape;148;p18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149" name="Google Shape;149;p18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0" name="Google Shape;150;p18"/>
          <p:cNvSpPr/>
          <p:nvPr/>
        </p:nvSpPr>
        <p:spPr>
          <a:xfrm>
            <a:off x="2872751" y="2936125"/>
            <a:ext cx="3032156" cy="918850"/>
          </a:xfrm>
          <a:custGeom>
            <a:avLst/>
            <a:gdLst/>
            <a:ahLst/>
            <a:cxnLst/>
            <a:rect l="l" t="t" r="r" b="b"/>
            <a:pathLst>
              <a:path w="173663" h="36754" extrusionOk="0">
                <a:moveTo>
                  <a:pt x="170253" y="0"/>
                </a:moveTo>
                <a:cubicBezTo>
                  <a:pt x="168070" y="3943"/>
                  <a:pt x="185532" y="17532"/>
                  <a:pt x="157156" y="23658"/>
                </a:cubicBezTo>
                <a:cubicBezTo>
                  <a:pt x="128781" y="29784"/>
                  <a:pt x="26193" y="34571"/>
                  <a:pt x="0" y="36754"/>
                </a:cubicBezTo>
              </a:path>
            </a:pathLst>
          </a:cu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sp>
      <p:graphicFrame>
        <p:nvGraphicFramePr>
          <p:cNvPr id="151" name="Google Shape;151;p18"/>
          <p:cNvGraphicFramePr/>
          <p:nvPr/>
        </p:nvGraphicFramePr>
        <p:xfrm>
          <a:off x="310900" y="3469588"/>
          <a:ext cx="2448850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2" name="Google Shape;152;p18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For the remaining items, compare the items at the start of list 1 and list 2 and place the item that comes first into the merged list.</a:t>
            </a:r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35</a:t>
            </a:fld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162" name="Google Shape;162;p19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163" name="Google Shape;163;p19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4" name="Google Shape;164;p19"/>
          <p:cNvGraphicFramePr/>
          <p:nvPr/>
        </p:nvGraphicFramePr>
        <p:xfrm>
          <a:off x="310900" y="3469588"/>
          <a:ext cx="2448850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5" name="Google Shape;165;p19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Mo’s birthday comes before Malik’s, so add Mo’s birthday to the merged list of items.</a:t>
            </a:r>
            <a:endParaRPr/>
          </a:p>
        </p:txBody>
      </p:sp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36</a:t>
            </a:fld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175" name="Google Shape;175;p20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176" name="Google Shape;176;p20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7" name="Google Shape;177;p20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graphicFrame>
        <p:nvGraphicFramePr>
          <p:cNvPr id="178" name="Google Shape;178;p20"/>
          <p:cNvGraphicFramePr/>
          <p:nvPr/>
        </p:nvGraphicFramePr>
        <p:xfrm>
          <a:off x="310900" y="3469588"/>
          <a:ext cx="36732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9" name="Google Shape;179;p20"/>
          <p:cNvSpPr/>
          <p:nvPr/>
        </p:nvSpPr>
        <p:spPr>
          <a:xfrm>
            <a:off x="2064291" y="2936125"/>
            <a:ext cx="2660375" cy="918850"/>
          </a:xfrm>
          <a:custGeom>
            <a:avLst/>
            <a:gdLst/>
            <a:ahLst/>
            <a:cxnLst/>
            <a:rect l="l" t="t" r="r" b="b"/>
            <a:pathLst>
              <a:path w="106415" h="36754" extrusionOk="0">
                <a:moveTo>
                  <a:pt x="2343" y="0"/>
                </a:moveTo>
                <a:cubicBezTo>
                  <a:pt x="3399" y="1620"/>
                  <a:pt x="-6740" y="7816"/>
                  <a:pt x="8680" y="9717"/>
                </a:cubicBezTo>
                <a:cubicBezTo>
                  <a:pt x="24100" y="11618"/>
                  <a:pt x="79021" y="7535"/>
                  <a:pt x="94863" y="11407"/>
                </a:cubicBezTo>
                <a:cubicBezTo>
                  <a:pt x="110706" y="15280"/>
                  <a:pt x="106481" y="28728"/>
                  <a:pt x="103735" y="32952"/>
                </a:cubicBezTo>
                <a:cubicBezTo>
                  <a:pt x="100989" y="37177"/>
                  <a:pt x="82612" y="36120"/>
                  <a:pt x="78387" y="36754"/>
                </a:cubicBezTo>
              </a:path>
            </a:pathLst>
          </a:cu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Which item will be added to the merged list next?</a:t>
            </a:r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186" name="Google Shape;186;p2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37</a:t>
            </a:fld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88" name="Google Shape;188;p21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189" name="Google Shape;189;p21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190" name="Google Shape;190;p21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1" name="Google Shape;191;p21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graphicFrame>
        <p:nvGraphicFramePr>
          <p:cNvPr id="192" name="Google Shape;192;p21"/>
          <p:cNvGraphicFramePr/>
          <p:nvPr/>
        </p:nvGraphicFramePr>
        <p:xfrm>
          <a:off x="310900" y="3469588"/>
          <a:ext cx="36732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3" name="Google Shape;1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2638" y="461125"/>
            <a:ext cx="400050" cy="40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2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Alicia’s birthday comes before Malik’s, so add Alicia’s birthday to the merged list of items.</a:t>
            </a:r>
            <a:endParaRPr/>
          </a:p>
        </p:txBody>
      </p:sp>
      <p:sp>
        <p:nvSpPr>
          <p:cNvPr id="199" name="Google Shape;199;p22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200" name="Google Shape;200;p2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38</a:t>
            </a:fld>
            <a:endParaRPr/>
          </a:p>
        </p:txBody>
      </p:sp>
      <p:sp>
        <p:nvSpPr>
          <p:cNvPr id="201" name="Google Shape;201;p2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02" name="Google Shape;202;p22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203" name="Google Shape;203;p22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204" name="Google Shape;204;p22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5" name="Google Shape;205;p22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graphicFrame>
        <p:nvGraphicFramePr>
          <p:cNvPr id="206" name="Google Shape;206;p22"/>
          <p:cNvGraphicFramePr/>
          <p:nvPr/>
        </p:nvGraphicFramePr>
        <p:xfrm>
          <a:off x="310900" y="3469588"/>
          <a:ext cx="4881400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7" name="Google Shape;207;p22"/>
          <p:cNvSpPr/>
          <p:nvPr/>
        </p:nvSpPr>
        <p:spPr>
          <a:xfrm>
            <a:off x="3356064" y="2936125"/>
            <a:ext cx="2835200" cy="897725"/>
          </a:xfrm>
          <a:custGeom>
            <a:avLst/>
            <a:gdLst/>
            <a:ahLst/>
            <a:cxnLst/>
            <a:rect l="l" t="t" r="r" b="b"/>
            <a:pathLst>
              <a:path w="113408" h="35909" extrusionOk="0">
                <a:moveTo>
                  <a:pt x="2213" y="0"/>
                </a:moveTo>
                <a:cubicBezTo>
                  <a:pt x="3410" y="1620"/>
                  <a:pt x="-7011" y="7675"/>
                  <a:pt x="9395" y="9717"/>
                </a:cubicBezTo>
                <a:cubicBezTo>
                  <a:pt x="25801" y="11759"/>
                  <a:pt x="83889" y="9012"/>
                  <a:pt x="100647" y="12251"/>
                </a:cubicBezTo>
                <a:cubicBezTo>
                  <a:pt x="117405" y="15490"/>
                  <a:pt x="114236" y="25207"/>
                  <a:pt x="109941" y="29150"/>
                </a:cubicBezTo>
                <a:cubicBezTo>
                  <a:pt x="105646" y="33093"/>
                  <a:pt x="80721" y="34783"/>
                  <a:pt x="74877" y="35909"/>
                </a:cubicBezTo>
              </a:path>
            </a:pathLst>
          </a:cu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39</a:t>
            </a:fld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216" name="Google Shape;216;p23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sp>
        <p:nvSpPr>
          <p:cNvPr id="217" name="Google Shape;217;p23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sp>
        <p:nvSpPr>
          <p:cNvPr id="218" name="Google Shape;218;p2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When no items remain in one of the lists, copy the items that remain in the other list into the merged list.</a:t>
            </a:r>
            <a:endParaRPr/>
          </a:p>
        </p:txBody>
      </p:sp>
      <p:graphicFrame>
        <p:nvGraphicFramePr>
          <p:cNvPr id="219" name="Google Shape;219;p23"/>
          <p:cNvGraphicFramePr/>
          <p:nvPr/>
        </p:nvGraphicFramePr>
        <p:xfrm>
          <a:off x="310900" y="3469588"/>
          <a:ext cx="608952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" name="Google Shape;220;p23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rgbClr val="9E9E9E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rgbClr val="9E9E9E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1" name="Google Shape;221;p23"/>
          <p:cNvSpPr/>
          <p:nvPr/>
        </p:nvSpPr>
        <p:spPr>
          <a:xfrm>
            <a:off x="6474250" y="2957250"/>
            <a:ext cx="1081575" cy="876600"/>
          </a:xfrm>
          <a:custGeom>
            <a:avLst/>
            <a:gdLst/>
            <a:ahLst/>
            <a:cxnLst/>
            <a:rect l="l" t="t" r="r" b="b"/>
            <a:pathLst>
              <a:path w="43263" h="35064" extrusionOk="0">
                <a:moveTo>
                  <a:pt x="23236" y="0"/>
                </a:moveTo>
                <a:cubicBezTo>
                  <a:pt x="26475" y="3591"/>
                  <a:pt x="46542" y="15702"/>
                  <a:pt x="42669" y="21546"/>
                </a:cubicBezTo>
                <a:cubicBezTo>
                  <a:pt x="38796" y="27390"/>
                  <a:pt x="7112" y="32811"/>
                  <a:pt x="0" y="35064"/>
                </a:cubicBezTo>
              </a:path>
            </a:pathLst>
          </a:cu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this lesson, you will:</a:t>
            </a:r>
            <a:endParaRPr b="1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Merge two ordered lists of items into a new ordered list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Describe how merge sort is used for ordering a list of items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1600"/>
              </a:spcAft>
              <a:buSzPts val="1800"/>
              <a:buChar char="●"/>
            </a:pPr>
            <a:r>
              <a:rPr lang="en-GB"/>
              <a:t>Perform a merge sort to order a list containing sample data</a:t>
            </a:r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Lesson </a:t>
            </a:r>
            <a:r>
              <a:rPr lang="en-GB"/>
              <a:t>10</a:t>
            </a: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: </a:t>
            </a:r>
            <a:r>
              <a:rPr lang="en-GB"/>
              <a:t>Merge sort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Objectives</a:t>
            </a:r>
            <a:endParaRPr/>
          </a:p>
        </p:txBody>
      </p:sp>
      <p:pic>
        <p:nvPicPr>
          <p:cNvPr id="72" name="Google Shape;72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3600" y="456363"/>
            <a:ext cx="4191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4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227" name="Google Shape;227;p2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40</a:t>
            </a:fld>
            <a:endParaRPr/>
          </a:p>
        </p:txBody>
      </p:sp>
      <p:sp>
        <p:nvSpPr>
          <p:cNvPr id="228" name="Google Shape;228;p2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29" name="Google Shape;229;p24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230" name="Google Shape;230;p24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231" name="Google Shape;231;p24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2" name="Google Shape;232;p24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graphicFrame>
        <p:nvGraphicFramePr>
          <p:cNvPr id="233" name="Google Shape;233;p24"/>
          <p:cNvGraphicFramePr/>
          <p:nvPr/>
        </p:nvGraphicFramePr>
        <p:xfrm>
          <a:off x="310900" y="3469588"/>
          <a:ext cx="7297650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" name="Google Shape;234;p24"/>
          <p:cNvSpPr/>
          <p:nvPr/>
        </p:nvSpPr>
        <p:spPr>
          <a:xfrm>
            <a:off x="7667725" y="2957250"/>
            <a:ext cx="855025" cy="887175"/>
          </a:xfrm>
          <a:custGeom>
            <a:avLst/>
            <a:gdLst/>
            <a:ahLst/>
            <a:cxnLst/>
            <a:rect l="l" t="t" r="r" b="b"/>
            <a:pathLst>
              <a:path w="34201" h="35487" extrusionOk="0">
                <a:moveTo>
                  <a:pt x="23658" y="0"/>
                </a:moveTo>
                <a:cubicBezTo>
                  <a:pt x="25278" y="2746"/>
                  <a:pt x="37318" y="10562"/>
                  <a:pt x="33375" y="16476"/>
                </a:cubicBezTo>
                <a:cubicBezTo>
                  <a:pt x="29432" y="22391"/>
                  <a:pt x="5563" y="32319"/>
                  <a:pt x="0" y="35487"/>
                </a:cubicBezTo>
              </a:path>
            </a:pathLst>
          </a:cu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sp>
      <p:sp>
        <p:nvSpPr>
          <p:cNvPr id="235" name="Google Shape;235;p2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When no items remain in one of the lists, copy the items that remain in the other list into the merged list.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Combining two groups of items</a:t>
            </a:r>
            <a:endParaRPr/>
          </a:p>
        </p:txBody>
      </p:sp>
      <p:sp>
        <p:nvSpPr>
          <p:cNvPr id="241" name="Google Shape;241;p2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41</a:t>
            </a:fld>
            <a:endParaRPr/>
          </a:p>
        </p:txBody>
      </p:sp>
      <p:sp>
        <p:nvSpPr>
          <p:cNvPr id="242" name="Google Shape;242;p2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43" name="Google Shape;243;p25"/>
          <p:cNvSpPr txBox="1">
            <a:spLocks noGrp="1"/>
          </p:cNvSpPr>
          <p:nvPr>
            <p:ph type="body" idx="1"/>
          </p:nvPr>
        </p:nvSpPr>
        <p:spPr>
          <a:xfrm>
            <a:off x="310975" y="18626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1:</a:t>
            </a:r>
            <a:endParaRPr sz="1400"/>
          </a:p>
        </p:txBody>
      </p:sp>
      <p:sp>
        <p:nvSpPr>
          <p:cNvPr id="244" name="Google Shape;244;p25"/>
          <p:cNvSpPr txBox="1">
            <a:spLocks noGrp="1"/>
          </p:cNvSpPr>
          <p:nvPr>
            <p:ph type="body" idx="1"/>
          </p:nvPr>
        </p:nvSpPr>
        <p:spPr>
          <a:xfrm>
            <a:off x="310975" y="308860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Merged list:</a:t>
            </a:r>
            <a:endParaRPr sz="1400"/>
          </a:p>
        </p:txBody>
      </p:sp>
      <p:graphicFrame>
        <p:nvGraphicFramePr>
          <p:cNvPr id="245" name="Google Shape;245;p25"/>
          <p:cNvGraphicFramePr/>
          <p:nvPr/>
        </p:nvGraphicFramePr>
        <p:xfrm>
          <a:off x="310913" y="2218338"/>
          <a:ext cx="8522075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Google Shape;246;p25"/>
          <p:cNvSpPr txBox="1">
            <a:spLocks noGrp="1"/>
          </p:cNvSpPr>
          <p:nvPr>
            <p:ph type="body" idx="1"/>
          </p:nvPr>
        </p:nvSpPr>
        <p:spPr>
          <a:xfrm>
            <a:off x="5208625" y="1862550"/>
            <a:ext cx="12780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/>
              <a:t>List 2:</a:t>
            </a:r>
            <a:endParaRPr sz="1400"/>
          </a:p>
        </p:txBody>
      </p:sp>
      <p:sp>
        <p:nvSpPr>
          <p:cNvPr id="247" name="Google Shape;247;p25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8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You have successfully completed one merge of a merge sort by combining a pair of ordered lists into a new sorted list. </a:t>
            </a:r>
            <a:endParaRPr/>
          </a:p>
        </p:txBody>
      </p:sp>
      <p:graphicFrame>
        <p:nvGraphicFramePr>
          <p:cNvPr id="248" name="Google Shape;248;p25"/>
          <p:cNvGraphicFramePr/>
          <p:nvPr/>
        </p:nvGraphicFramePr>
        <p:xfrm>
          <a:off x="310900" y="3469588"/>
          <a:ext cx="7297650" cy="70680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122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6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Daisy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18th Sept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Nina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2nd Nov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5th Dec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Alicia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9th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Malik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28th May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Andre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4th Aug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 txBox="1">
            <a:spLocks noGrp="1"/>
          </p:cNvSpPr>
          <p:nvPr>
            <p:ph type="body" idx="1"/>
          </p:nvPr>
        </p:nvSpPr>
        <p:spPr>
          <a:xfrm>
            <a:off x="316050" y="1017700"/>
            <a:ext cx="85119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instructions for performing </a:t>
            </a:r>
            <a:r>
              <a:rPr lang="en-GB" b="1"/>
              <a:t>one merge</a:t>
            </a:r>
            <a:r>
              <a:rPr lang="en-GB"/>
              <a:t> of a merge sort can be written as: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Take two lists of data to be merged.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Create a new empty list for the merged items.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Repeat steps a-b until one of the lists of items is empty: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GB" sz="1800"/>
              <a:t>Compare the first items of the two lists.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GB" sz="1800"/>
              <a:t>Remove the item that is lower and place it into the merged list, in the next available position.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/>
              <a:t>Then place each </a:t>
            </a:r>
            <a:r>
              <a:rPr lang="en-GB"/>
              <a:t>item</a:t>
            </a:r>
            <a:r>
              <a:rPr lang="en-GB" sz="1800"/>
              <a:t> from the remaining </a:t>
            </a:r>
            <a:r>
              <a:rPr lang="en-GB"/>
              <a:t>list</a:t>
            </a:r>
            <a:r>
              <a:rPr lang="en-GB" sz="1800"/>
              <a:t> into the merged list in order.</a:t>
            </a:r>
            <a:endParaRPr/>
          </a:p>
        </p:txBody>
      </p:sp>
      <p:sp>
        <p:nvSpPr>
          <p:cNvPr id="254" name="Google Shape;254;p26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Algorithm for one merge of a merge sort</a:t>
            </a:r>
            <a:endParaRPr/>
          </a:p>
        </p:txBody>
      </p:sp>
      <p:sp>
        <p:nvSpPr>
          <p:cNvPr id="255" name="Google Shape;255;p2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42</a:t>
            </a:fld>
            <a:endParaRPr/>
          </a:p>
        </p:txBody>
      </p:sp>
      <p:sp>
        <p:nvSpPr>
          <p:cNvPr id="256" name="Google Shape;256;p2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57" name="Google Shape;257;p26"/>
          <p:cNvSpPr/>
          <p:nvPr/>
        </p:nvSpPr>
        <p:spPr>
          <a:xfrm>
            <a:off x="792350" y="2228500"/>
            <a:ext cx="7878600" cy="1259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6"/>
          <p:cNvSpPr txBox="1">
            <a:spLocks noGrp="1"/>
          </p:cNvSpPr>
          <p:nvPr>
            <p:ph type="body" idx="1"/>
          </p:nvPr>
        </p:nvSpPr>
        <p:spPr>
          <a:xfrm>
            <a:off x="7530425" y="2124825"/>
            <a:ext cx="855600" cy="2412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0000" tIns="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400" b="1"/>
              <a:t>Merge</a:t>
            </a:r>
            <a:endParaRPr sz="1400" b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are now going to execute </a:t>
            </a:r>
            <a:r>
              <a:rPr lang="en-GB" b="1"/>
              <a:t>one merge</a:t>
            </a:r>
            <a:r>
              <a:rPr lang="en-GB"/>
              <a:t> a merge sort on two lists of cards.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Fill in the table on the </a:t>
            </a:r>
            <a:r>
              <a:rPr lang="en-GB" b="1"/>
              <a:t>Activity 1 worksheet</a:t>
            </a:r>
            <a:r>
              <a:rPr lang="en-GB"/>
              <a:t> to show the merged list at each stage of the algorithm.</a:t>
            </a:r>
            <a:endParaRPr/>
          </a:p>
        </p:txBody>
      </p:sp>
      <p:sp>
        <p:nvSpPr>
          <p:cNvPr id="264" name="Google Shape;264;p2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Merging two lists of cards</a:t>
            </a:r>
            <a:endParaRPr/>
          </a:p>
        </p:txBody>
      </p:sp>
      <p:sp>
        <p:nvSpPr>
          <p:cNvPr id="265" name="Google Shape;265;p2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43</a:t>
            </a:fld>
            <a:endParaRPr/>
          </a:p>
        </p:txBody>
      </p:sp>
      <p:sp>
        <p:nvSpPr>
          <p:cNvPr id="266" name="Google Shape;266;p2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267" name="Google Shape;26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1225" y="482913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6600" y="1289300"/>
            <a:ext cx="4096500" cy="3593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44</a:t>
            </a:fld>
            <a:endParaRPr/>
          </a:p>
        </p:txBody>
      </p:sp>
      <p:sp>
        <p:nvSpPr>
          <p:cNvPr id="274" name="Google Shape;274;p28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275" name="Google Shape;27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61625" y="482913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0900" y="310900"/>
            <a:ext cx="3690322" cy="451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98522" y="309450"/>
            <a:ext cx="3665801" cy="452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52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b="1"/>
              <a:t>Complete</a:t>
            </a:r>
            <a:r>
              <a:rPr lang="en-GB"/>
              <a:t> the tasks on the </a:t>
            </a:r>
            <a:r>
              <a:rPr lang="en-GB" b="1"/>
              <a:t>Activity 3 worksheet</a:t>
            </a:r>
            <a:r>
              <a:rPr lang="en-GB"/>
              <a:t> for executing a merge sort.</a:t>
            </a:r>
            <a:endParaRPr/>
          </a:p>
        </p:txBody>
      </p:sp>
      <p:sp>
        <p:nvSpPr>
          <p:cNvPr id="726" name="Google Shape;726;p52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Executing a merge sort</a:t>
            </a:r>
            <a:endParaRPr/>
          </a:p>
        </p:txBody>
      </p:sp>
      <p:sp>
        <p:nvSpPr>
          <p:cNvPr id="727" name="Google Shape;727;p5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45</a:t>
            </a:fld>
            <a:endParaRPr/>
          </a:p>
        </p:txBody>
      </p:sp>
      <p:sp>
        <p:nvSpPr>
          <p:cNvPr id="728" name="Google Shape;728;p52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pic>
        <p:nvPicPr>
          <p:cNvPr id="729" name="Google Shape;729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1225" y="482913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6600" y="1289300"/>
            <a:ext cx="4096499" cy="33296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5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Below is the</a:t>
            </a:r>
            <a:r>
              <a:rPr lang="en-GB" b="1"/>
              <a:t> solution</a:t>
            </a:r>
            <a:r>
              <a:rPr lang="en-GB"/>
              <a:t> for each row of merges in the first task:</a:t>
            </a:r>
            <a:endParaRPr/>
          </a:p>
        </p:txBody>
      </p:sp>
      <p:sp>
        <p:nvSpPr>
          <p:cNvPr id="736" name="Google Shape;736;p5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Executing a merge sort</a:t>
            </a:r>
            <a:endParaRPr/>
          </a:p>
        </p:txBody>
      </p:sp>
      <p:sp>
        <p:nvSpPr>
          <p:cNvPr id="737" name="Google Shape;737;p5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46</a:t>
            </a:fld>
            <a:endParaRPr/>
          </a:p>
        </p:txBody>
      </p:sp>
      <p:sp>
        <p:nvSpPr>
          <p:cNvPr id="738" name="Google Shape;738;p5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pic>
        <p:nvPicPr>
          <p:cNvPr id="739" name="Google Shape;739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61625" y="482913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0" name="Google Shape;740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0900" y="1647600"/>
            <a:ext cx="8522100" cy="2905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54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Divide and conquer</a:t>
            </a:r>
            <a:endParaRPr/>
          </a:p>
        </p:txBody>
      </p:sp>
      <p:sp>
        <p:nvSpPr>
          <p:cNvPr id="746" name="Google Shape;746;p5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47</a:t>
            </a:fld>
            <a:endParaRPr/>
          </a:p>
        </p:txBody>
      </p:sp>
      <p:sp>
        <p:nvSpPr>
          <p:cNvPr id="747" name="Google Shape;747;p5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748" name="Google Shape;748;p5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computer science, merge sort is an efficient algorithm that implements a “</a:t>
            </a:r>
            <a:r>
              <a:rPr lang="en-GB" b="1"/>
              <a:t>divide and conquer</a:t>
            </a:r>
            <a:r>
              <a:rPr lang="en-GB"/>
              <a:t>” approach.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A “divide and conquer” algorithm works by breaking down a problem into smaller and smaller parts until these become simple enough to solve directly.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55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Efficiency of merge sort</a:t>
            </a:r>
            <a:endParaRPr/>
          </a:p>
        </p:txBody>
      </p:sp>
      <p:sp>
        <p:nvSpPr>
          <p:cNvPr id="754" name="Google Shape;754;p5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48</a:t>
            </a:fld>
            <a:endParaRPr/>
          </a:p>
        </p:txBody>
      </p:sp>
      <p:sp>
        <p:nvSpPr>
          <p:cNvPr id="755" name="Google Shape;755;p5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756" name="Google Shape;756;p55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When comparing sorting algorithms, merge sort will generally perform </a:t>
            </a:r>
            <a:r>
              <a:rPr lang="en-GB" b="1"/>
              <a:t>much faster</a:t>
            </a:r>
            <a:r>
              <a:rPr lang="en-GB"/>
              <a:t> than a bubble sort on a list of data especially on large data sets.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 downside to merge sort is that it requires </a:t>
            </a:r>
            <a:r>
              <a:rPr lang="en-GB" b="1"/>
              <a:t>more memory</a:t>
            </a:r>
            <a:r>
              <a:rPr lang="en-GB"/>
              <a:t>, often due to the new lists that need to be created.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The merge sort algorithm is also </a:t>
            </a:r>
            <a:r>
              <a:rPr lang="en-GB" b="1"/>
              <a:t>more complex</a:t>
            </a:r>
            <a:r>
              <a:rPr lang="en-GB"/>
              <a:t> to implement than bubble sort.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56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Merge sort works by splitting items in a list into individual lists before merging pairs of lists together in order until all the items are sorted.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Merge sort is an efficient “divide and conquer” algorithm that can perform well in real world use.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 merge sort algorithm is usually faster to execute but more complex to write than bubble sort.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-GB"/>
              <a:t>Executing a merge sort takes up extra space in memory as new lists are made each time a list is split or two lists are combined.</a:t>
            </a:r>
            <a:endParaRPr/>
          </a:p>
        </p:txBody>
      </p:sp>
      <p:sp>
        <p:nvSpPr>
          <p:cNvPr id="762" name="Google Shape;762;p56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 of merge sort</a:t>
            </a:r>
            <a:endParaRPr/>
          </a:p>
        </p:txBody>
      </p:sp>
      <p:sp>
        <p:nvSpPr>
          <p:cNvPr id="763" name="Google Shape;763;p5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49</a:t>
            </a:fld>
            <a:endParaRPr/>
          </a:p>
        </p:txBody>
      </p:sp>
      <p:sp>
        <p:nvSpPr>
          <p:cNvPr id="764" name="Google Shape;764;p5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Plenary</a:t>
            </a:r>
            <a:endParaRPr/>
          </a:p>
        </p:txBody>
      </p:sp>
      <p:pic>
        <p:nvPicPr>
          <p:cNvPr id="765" name="Google Shape;765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4000" y="456363"/>
            <a:ext cx="4191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9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merge sort algorithm has two parts: splitting items and merging items.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/>
              <a:t>Splitting: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 first part of a merge sort it to continuously split a list in half until all the elements are in a list by themselves.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/>
              <a:t>Merging: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These individual lists are then merged, one pair at a time, into new ordered lists. This is repeated until all the lists have been merged into one ordered list.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83" name="Google Shape;283;p29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</a:t>
            </a:r>
            <a:endParaRPr/>
          </a:p>
        </p:txBody>
      </p:sp>
      <p:sp>
        <p:nvSpPr>
          <p:cNvPr id="284" name="Google Shape;284;p2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285" name="Google Shape;285;p2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pic>
        <p:nvPicPr>
          <p:cNvPr id="286" name="Google Shape;28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4475" y="451588"/>
            <a:ext cx="428625" cy="42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26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5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this lesson, you…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Merged two ordered lists of items into a new ordered list.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Described how merge sort is used for ordering a list of items.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Performed a merge sort to order a list containing sample data.</a:t>
            </a:r>
            <a:endParaRPr/>
          </a:p>
        </p:txBody>
      </p:sp>
      <p:sp>
        <p:nvSpPr>
          <p:cNvPr id="771" name="Google Shape;771;p5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Next lesson</a:t>
            </a:r>
            <a:endParaRPr/>
          </a:p>
        </p:txBody>
      </p:sp>
      <p:sp>
        <p:nvSpPr>
          <p:cNvPr id="772" name="Google Shape;772;p5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50</a:t>
            </a:fld>
            <a:endParaRPr/>
          </a:p>
        </p:txBody>
      </p:sp>
      <p:sp>
        <p:nvSpPr>
          <p:cNvPr id="773" name="Google Shape;773;p57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Next lesson, you will…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Review the topics you have covered in this unit.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74" name="Google Shape;774;p5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splitting phase</a:t>
            </a:r>
            <a:endParaRPr/>
          </a:p>
        </p:txBody>
      </p:sp>
      <p:sp>
        <p:nvSpPr>
          <p:cNvPr id="292" name="Google Shape;292;p3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293" name="Google Shape;293;p30"/>
          <p:cNvSpPr txBox="1"/>
          <p:nvPr/>
        </p:nvSpPr>
        <p:spPr>
          <a:xfrm>
            <a:off x="3634828" y="840755"/>
            <a:ext cx="4110276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Take a list of data to be sorted.</a:t>
            </a:r>
            <a:endParaRPr sz="18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294" name="Google Shape;294;p30"/>
          <p:cNvGraphicFramePr/>
          <p:nvPr/>
        </p:nvGraphicFramePr>
        <p:xfrm>
          <a:off x="1560600" y="128930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11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300" name="Google Shape;300;p31"/>
          <p:cNvSpPr/>
          <p:nvPr/>
        </p:nvSpPr>
        <p:spPr>
          <a:xfrm>
            <a:off x="3999438" y="1216550"/>
            <a:ext cx="9540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01" name="Google Shape;301;p31"/>
          <p:cNvSpPr txBox="1"/>
          <p:nvPr/>
        </p:nvSpPr>
        <p:spPr>
          <a:xfrm>
            <a:off x="310950" y="285105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Split the list in the middle into two lists. If there are an </a:t>
            </a:r>
            <a:r>
              <a:rPr lang="en-GB" sz="1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odd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number of items, the first list will </a:t>
            </a:r>
            <a:r>
              <a:rPr lang="en-GB" sz="1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include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the middle item.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302" name="Google Shape;302;p31"/>
          <p:cNvGraphicFramePr/>
          <p:nvPr/>
        </p:nvGraphicFramePr>
        <p:xfrm>
          <a:off x="1560600" y="128930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3" name="Google Shape;303;p31"/>
          <p:cNvGraphicFramePr/>
          <p:nvPr/>
        </p:nvGraphicFramePr>
        <p:xfrm>
          <a:off x="1144050" y="218705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4" name="Google Shape;304;p31"/>
          <p:cNvGraphicFramePr/>
          <p:nvPr/>
        </p:nvGraphicFramePr>
        <p:xfrm>
          <a:off x="5309550" y="218705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05" name="Google Shape;305;p31"/>
          <p:cNvCxnSpPr/>
          <p:nvPr/>
        </p:nvCxnSpPr>
        <p:spPr>
          <a:xfrm>
            <a:off x="281025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06" name="Google Shape;306;p31"/>
          <p:cNvCxnSpPr/>
          <p:nvPr/>
        </p:nvCxnSpPr>
        <p:spPr>
          <a:xfrm>
            <a:off x="655920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sp>
        <p:nvSpPr>
          <p:cNvPr id="307" name="Google Shape;307;p3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splitting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3466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313" name="Google Shape;313;p32"/>
          <p:cNvGraphicFramePr/>
          <p:nvPr/>
        </p:nvGraphicFramePr>
        <p:xfrm>
          <a:off x="1560600" y="128930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4" name="Google Shape;314;p32"/>
          <p:cNvGraphicFramePr/>
          <p:nvPr/>
        </p:nvGraphicFramePr>
        <p:xfrm>
          <a:off x="1144050" y="218705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5" name="Google Shape;315;p32"/>
          <p:cNvGraphicFramePr/>
          <p:nvPr/>
        </p:nvGraphicFramePr>
        <p:xfrm>
          <a:off x="5309550" y="218705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16" name="Google Shape;316;p32"/>
          <p:cNvCxnSpPr/>
          <p:nvPr/>
        </p:nvCxnSpPr>
        <p:spPr>
          <a:xfrm>
            <a:off x="281025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17" name="Google Shape;317;p32"/>
          <p:cNvCxnSpPr/>
          <p:nvPr/>
        </p:nvCxnSpPr>
        <p:spPr>
          <a:xfrm>
            <a:off x="655920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graphicFrame>
        <p:nvGraphicFramePr>
          <p:cNvPr id="318" name="Google Shape;318;p32"/>
          <p:cNvGraphicFramePr/>
          <p:nvPr/>
        </p:nvGraphicFramePr>
        <p:xfrm>
          <a:off x="821775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9" name="Google Shape;319;p32"/>
          <p:cNvGraphicFramePr/>
          <p:nvPr/>
        </p:nvGraphicFramePr>
        <p:xfrm>
          <a:off x="3011950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0" name="Google Shape;320;p32"/>
          <p:cNvGraphicFramePr/>
          <p:nvPr/>
        </p:nvGraphicFramePr>
        <p:xfrm>
          <a:off x="5202125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1" name="Google Shape;321;p32"/>
          <p:cNvGraphicFramePr/>
          <p:nvPr/>
        </p:nvGraphicFramePr>
        <p:xfrm>
          <a:off x="7392300" y="3088600"/>
          <a:ext cx="8331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2" name="Google Shape;322;p32"/>
          <p:cNvCxnSpPr/>
          <p:nvPr/>
        </p:nvCxnSpPr>
        <p:spPr>
          <a:xfrm>
            <a:off x="1654875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23" name="Google Shape;323;p32"/>
          <p:cNvCxnSpPr/>
          <p:nvPr/>
        </p:nvCxnSpPr>
        <p:spPr>
          <a:xfrm>
            <a:off x="3845050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24" name="Google Shape;324;p32"/>
          <p:cNvCxnSpPr/>
          <p:nvPr/>
        </p:nvCxnSpPr>
        <p:spPr>
          <a:xfrm>
            <a:off x="6035225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25" name="Google Shape;325;p32"/>
          <p:cNvCxnSpPr/>
          <p:nvPr/>
        </p:nvCxnSpPr>
        <p:spPr>
          <a:xfrm>
            <a:off x="7808850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sp>
        <p:nvSpPr>
          <p:cNvPr id="326" name="Google Shape;326;p32"/>
          <p:cNvSpPr/>
          <p:nvPr/>
        </p:nvSpPr>
        <p:spPr>
          <a:xfrm>
            <a:off x="6082200" y="2116200"/>
            <a:ext cx="9540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27" name="Google Shape;327;p32"/>
          <p:cNvSpPr/>
          <p:nvPr/>
        </p:nvSpPr>
        <p:spPr>
          <a:xfrm>
            <a:off x="2616161" y="2114300"/>
            <a:ext cx="3882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28" name="Google Shape;328;p32"/>
          <p:cNvSpPr txBox="1"/>
          <p:nvPr/>
        </p:nvSpPr>
        <p:spPr>
          <a:xfrm>
            <a:off x="310950" y="3752600"/>
            <a:ext cx="8522100" cy="12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Continue splitting the lists in the middle until each item is in a list of its own.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9" name="Google Shape;329;p32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splitting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07661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graphicFrame>
        <p:nvGraphicFramePr>
          <p:cNvPr id="335" name="Google Shape;335;p33"/>
          <p:cNvGraphicFramePr/>
          <p:nvPr/>
        </p:nvGraphicFramePr>
        <p:xfrm>
          <a:off x="1560600" y="1289300"/>
          <a:ext cx="58317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6" name="Google Shape;336;p33"/>
          <p:cNvGraphicFramePr/>
          <p:nvPr/>
        </p:nvGraphicFramePr>
        <p:xfrm>
          <a:off x="1144050" y="2187050"/>
          <a:ext cx="33324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7" name="Google Shape;337;p33"/>
          <p:cNvGraphicFramePr/>
          <p:nvPr/>
        </p:nvGraphicFramePr>
        <p:xfrm>
          <a:off x="5309550" y="2187050"/>
          <a:ext cx="24993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38" name="Google Shape;338;p33"/>
          <p:cNvCxnSpPr/>
          <p:nvPr/>
        </p:nvCxnSpPr>
        <p:spPr>
          <a:xfrm>
            <a:off x="281025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39" name="Google Shape;339;p33"/>
          <p:cNvCxnSpPr/>
          <p:nvPr/>
        </p:nvCxnSpPr>
        <p:spPr>
          <a:xfrm>
            <a:off x="6559200" y="17756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graphicFrame>
        <p:nvGraphicFramePr>
          <p:cNvPr id="340" name="Google Shape;340;p33"/>
          <p:cNvGraphicFramePr/>
          <p:nvPr/>
        </p:nvGraphicFramePr>
        <p:xfrm>
          <a:off x="821775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1" name="Google Shape;341;p33"/>
          <p:cNvGraphicFramePr/>
          <p:nvPr/>
        </p:nvGraphicFramePr>
        <p:xfrm>
          <a:off x="3011950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2" name="Google Shape;342;p33"/>
          <p:cNvGraphicFramePr/>
          <p:nvPr/>
        </p:nvGraphicFramePr>
        <p:xfrm>
          <a:off x="5202125" y="3088600"/>
          <a:ext cx="16662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3" name="Google Shape;343;p33"/>
          <p:cNvGraphicFramePr/>
          <p:nvPr/>
        </p:nvGraphicFramePr>
        <p:xfrm>
          <a:off x="7392300" y="3088600"/>
          <a:ext cx="8331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44" name="Google Shape;344;p33"/>
          <p:cNvCxnSpPr/>
          <p:nvPr/>
        </p:nvCxnSpPr>
        <p:spPr>
          <a:xfrm>
            <a:off x="1654875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45" name="Google Shape;345;p33"/>
          <p:cNvCxnSpPr/>
          <p:nvPr/>
        </p:nvCxnSpPr>
        <p:spPr>
          <a:xfrm>
            <a:off x="3845050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46" name="Google Shape;346;p33"/>
          <p:cNvCxnSpPr/>
          <p:nvPr/>
        </p:nvCxnSpPr>
        <p:spPr>
          <a:xfrm>
            <a:off x="6035225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47" name="Google Shape;347;p33"/>
          <p:cNvCxnSpPr/>
          <p:nvPr/>
        </p:nvCxnSpPr>
        <p:spPr>
          <a:xfrm>
            <a:off x="7808850" y="267532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sp>
        <p:nvSpPr>
          <p:cNvPr id="348" name="Google Shape;348;p33"/>
          <p:cNvSpPr/>
          <p:nvPr/>
        </p:nvSpPr>
        <p:spPr>
          <a:xfrm>
            <a:off x="6082200" y="2116200"/>
            <a:ext cx="9540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49" name="Google Shape;349;p33"/>
          <p:cNvSpPr/>
          <p:nvPr/>
        </p:nvSpPr>
        <p:spPr>
          <a:xfrm>
            <a:off x="2616161" y="2114300"/>
            <a:ext cx="3882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350" name="Google Shape;350;p33"/>
          <p:cNvGraphicFramePr/>
          <p:nvPr/>
        </p:nvGraphicFramePr>
        <p:xfrm>
          <a:off x="406450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1" name="Google Shape;351;p33"/>
          <p:cNvGraphicFramePr/>
          <p:nvPr/>
        </p:nvGraphicFramePr>
        <p:xfrm>
          <a:off x="1656365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21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2" name="Google Shape;352;p33"/>
          <p:cNvGraphicFramePr/>
          <p:nvPr/>
        </p:nvGraphicFramePr>
        <p:xfrm>
          <a:off x="2906281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3" name="Google Shape;353;p33"/>
          <p:cNvGraphicFramePr/>
          <p:nvPr/>
        </p:nvGraphicFramePr>
        <p:xfrm>
          <a:off x="4156196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50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4" name="Google Shape;354;p33"/>
          <p:cNvGraphicFramePr/>
          <p:nvPr/>
        </p:nvGraphicFramePr>
        <p:xfrm>
          <a:off x="5406111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64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5" name="Google Shape;355;p33"/>
          <p:cNvGraphicFramePr/>
          <p:nvPr/>
        </p:nvGraphicFramePr>
        <p:xfrm>
          <a:off x="6656026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6" name="Google Shape;356;p33"/>
          <p:cNvGraphicFramePr/>
          <p:nvPr/>
        </p:nvGraphicFramePr>
        <p:xfrm>
          <a:off x="7905942" y="3990150"/>
          <a:ext cx="831600" cy="396210"/>
        </p:xfrm>
        <a:graphic>
          <a:graphicData uri="http://schemas.openxmlformats.org/drawingml/2006/table">
            <a:tbl>
              <a:tblPr>
                <a:noFill/>
                <a:tableStyleId>{3EF1F447-2AE0-45AC-A5E7-76FBD12DC03D}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19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7" name="Google Shape;357;p33"/>
          <p:cNvCxnSpPr/>
          <p:nvPr/>
        </p:nvCxnSpPr>
        <p:spPr>
          <a:xfrm>
            <a:off x="207215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58" name="Google Shape;358;p33"/>
          <p:cNvCxnSpPr/>
          <p:nvPr/>
        </p:nvCxnSpPr>
        <p:spPr>
          <a:xfrm>
            <a:off x="3322075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59" name="Google Shape;359;p33"/>
          <p:cNvCxnSpPr/>
          <p:nvPr/>
        </p:nvCxnSpPr>
        <p:spPr>
          <a:xfrm>
            <a:off x="457200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60" name="Google Shape;360;p33"/>
          <p:cNvCxnSpPr/>
          <p:nvPr/>
        </p:nvCxnSpPr>
        <p:spPr>
          <a:xfrm>
            <a:off x="582190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61" name="Google Shape;361;p33"/>
          <p:cNvCxnSpPr/>
          <p:nvPr/>
        </p:nvCxnSpPr>
        <p:spPr>
          <a:xfrm>
            <a:off x="7071825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62" name="Google Shape;362;p33"/>
          <p:cNvCxnSpPr/>
          <p:nvPr/>
        </p:nvCxnSpPr>
        <p:spPr>
          <a:xfrm>
            <a:off x="8321750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cxnSp>
        <p:nvCxnSpPr>
          <p:cNvPr id="363" name="Google Shape;363;p33"/>
          <p:cNvCxnSpPr/>
          <p:nvPr/>
        </p:nvCxnSpPr>
        <p:spPr>
          <a:xfrm>
            <a:off x="822225" y="3576875"/>
            <a:ext cx="0" cy="317400"/>
          </a:xfrm>
          <a:prstGeom prst="straightConnector1">
            <a:avLst/>
          </a:prstGeom>
          <a:noFill/>
          <a:ln w="19050" cap="flat" cmpd="sng">
            <a:solidFill>
              <a:srgbClr val="5B5BA5"/>
            </a:solidFill>
            <a:prstDash val="solid"/>
            <a:round/>
            <a:headEnd type="none" w="sm" len="sm"/>
            <a:tailEnd type="stealth" w="sm" len="sm"/>
          </a:ln>
        </p:spPr>
      </p:cxnSp>
      <p:sp>
        <p:nvSpPr>
          <p:cNvPr id="364" name="Google Shape;364;p33"/>
          <p:cNvSpPr/>
          <p:nvPr/>
        </p:nvSpPr>
        <p:spPr>
          <a:xfrm>
            <a:off x="3650961" y="3015850"/>
            <a:ext cx="3882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65" name="Google Shape;365;p33"/>
          <p:cNvSpPr/>
          <p:nvPr/>
        </p:nvSpPr>
        <p:spPr>
          <a:xfrm>
            <a:off x="1460786" y="3015850"/>
            <a:ext cx="3882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66" name="Google Shape;366;p33"/>
          <p:cNvSpPr/>
          <p:nvPr/>
        </p:nvSpPr>
        <p:spPr>
          <a:xfrm>
            <a:off x="5841136" y="3015850"/>
            <a:ext cx="388200" cy="537900"/>
          </a:xfrm>
          <a:prstGeom prst="roundRect">
            <a:avLst>
              <a:gd name="adj" fmla="val 5365"/>
            </a:avLst>
          </a:prstGeom>
          <a:noFill/>
          <a:ln w="9525" cap="flat" cmpd="sng">
            <a:solidFill>
              <a:srgbClr val="5B5B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67" name="Google Shape;367;p3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Merge sort: splitting phase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14371031"/>
      </p:ext>
    </p:extLst>
  </p:cSld>
  <p:clrMapOvr>
    <a:masterClrMapping/>
  </p:clrMapOvr>
</p:sld>
</file>

<file path=ppt/theme/theme1.xml><?xml version="1.0" encoding="utf-8"?>
<a:theme xmlns:a="http://schemas.openxmlformats.org/drawingml/2006/main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2568</Words>
  <Application>Microsoft Office PowerPoint</Application>
  <PresentationFormat>On-screen Show (16:9)</PresentationFormat>
  <Paragraphs>767</Paragraphs>
  <Slides>50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Quicksand</vt:lpstr>
      <vt:lpstr>Quicksand Light</vt:lpstr>
      <vt:lpstr>Arial</vt:lpstr>
      <vt:lpstr>NCCE Slides</vt:lpstr>
      <vt:lpstr>Lesson 10:  Merge sort</vt:lpstr>
      <vt:lpstr>Recall</vt:lpstr>
      <vt:lpstr>Birthday time</vt:lpstr>
      <vt:lpstr>Lesson 10: Merge sort</vt:lpstr>
      <vt:lpstr>Merge sort</vt:lpstr>
      <vt:lpstr>Merge sort: splitting phase</vt:lpstr>
      <vt:lpstr>Merge sort: splitting phase</vt:lpstr>
      <vt:lpstr>Merge sort: splitting phase</vt:lpstr>
      <vt:lpstr>Merge sort: splitting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sort: merging phase</vt:lpstr>
      <vt:lpstr>Merge sort</vt:lpstr>
      <vt:lpstr>Merge sort - splitting items</vt:lpstr>
      <vt:lpstr>Merge sort - merging items</vt:lpstr>
      <vt:lpstr>Algorithm for a complete merge sort (broken down)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Combining two groups of items</vt:lpstr>
      <vt:lpstr>Algorithm for one merge of a merge sort</vt:lpstr>
      <vt:lpstr>Merging two lists of cards</vt:lpstr>
      <vt:lpstr>PowerPoint Presentation</vt:lpstr>
      <vt:lpstr>Executing a merge sort</vt:lpstr>
      <vt:lpstr>Executing a merge sort</vt:lpstr>
      <vt:lpstr>Divide and conquer</vt:lpstr>
      <vt:lpstr>Efficiency of merge sort</vt:lpstr>
      <vt:lpstr>Summary of merge sort</vt:lpstr>
      <vt:lpstr>Next lesson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10:  Merge sort</dc:title>
  <cp:lastModifiedBy>Keith McPherson</cp:lastModifiedBy>
  <cp:revision>3</cp:revision>
  <dcterms:modified xsi:type="dcterms:W3CDTF">2024-01-19T08:07:43Z</dcterms:modified>
</cp:coreProperties>
</file>