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5143500" cx="9144000"/>
  <p:notesSz cx="6858000" cy="9144000"/>
  <p:embeddedFontLst>
    <p:embeddedFont>
      <p:font typeface="Quicksand"/>
      <p:regular r:id="rId56"/>
      <p:bold r:id="rId57"/>
    </p:embeddedFont>
    <p:embeddedFont>
      <p:font typeface="Roboto Mono"/>
      <p:regular r:id="rId58"/>
      <p:bold r:id="rId59"/>
      <p:italic r:id="rId60"/>
      <p:boldItalic r:id="rId61"/>
    </p:embeddedFont>
    <p:embeddedFont>
      <p:font typeface="Quicksand Light"/>
      <p:regular r:id="rId62"/>
      <p:bold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3667B80-4496-4540-B61D-9943DB83C016}">
  <a:tblStyle styleId="{D3667B80-4496-4540-B61D-9943DB83C0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QuicksandLight-regular.fntdata"/><Relationship Id="rId61" Type="http://schemas.openxmlformats.org/officeDocument/2006/relationships/font" Target="fonts/RobotoMono-boldItalic.fntdata"/><Relationship Id="rId20" Type="http://schemas.openxmlformats.org/officeDocument/2006/relationships/slide" Target="slides/slide15.xml"/><Relationship Id="rId63" Type="http://schemas.openxmlformats.org/officeDocument/2006/relationships/font" Target="fonts/QuicksandLight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RobotoMono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Quicksand-bold.fntdata"/><Relationship Id="rId12" Type="http://schemas.openxmlformats.org/officeDocument/2006/relationships/slide" Target="slides/slide7.xml"/><Relationship Id="rId56" Type="http://schemas.openxmlformats.org/officeDocument/2006/relationships/font" Target="fonts/Quicksand-regular.fntdata"/><Relationship Id="rId15" Type="http://schemas.openxmlformats.org/officeDocument/2006/relationships/slide" Target="slides/slide10.xml"/><Relationship Id="rId59" Type="http://schemas.openxmlformats.org/officeDocument/2006/relationships/font" Target="fonts/RobotoMono-bold.fntdata"/><Relationship Id="rId14" Type="http://schemas.openxmlformats.org/officeDocument/2006/relationships/slide" Target="slides/slide9.xml"/><Relationship Id="rId58" Type="http://schemas.openxmlformats.org/officeDocument/2006/relationships/font" Target="fonts/RobotoMono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ncce.io/cpst-12-s" TargetMode="External"/><Relationship Id="rId3" Type="http://schemas.openxmlformats.org/officeDocument/2006/relationships/hyperlink" Target="http://ncce.io/cpst-12-s" TargetMode="External"/><Relationship Id="rId4" Type="http://schemas.openxmlformats.org/officeDocument/2006/relationships/hyperlink" Target="https://ncce.io/ogl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This resource is available online at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ncce.io/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cpst-12-s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. Resources are updated regularly — please check that you are using the latest version.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ncce.io/ogl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0bb1f0d2d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80bb1f0d2d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59db09981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859db09981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0bb1f0d2d_1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80bb1f0d2d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8886cb30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88886cb30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8886cb303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88886cb303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0bb1f0d2d_1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80bb1f0d2d_1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0bb1f0d2d_1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80bb1f0d2d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0bb1f0d2d_1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80bb1f0d2d_1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0bb1f0d2d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80bb1f0d2d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8886cb303_3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88886cb303_3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4b0461b64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g74b0461b64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0bb1f0d2d_1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80bb1f0d2d_1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0bb1f0d2d_1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80bb1f0d2d_1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80bb1f0d2d_1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80bb1f0d2d_1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80bb1f0d2d_1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g80bb1f0d2d_1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59db09981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g859db09981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59db09981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g859db09981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0bb1f0d2d_1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g80bb1f0d2d_1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859db09981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g859db09981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859db09981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859db09981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80bb1f0d2d_1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g80bb1f0d2d_1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59db099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g859db099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80bb1f0d2d_1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g80bb1f0d2d_1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80bb1f0d2d_1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g80bb1f0d2d_1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0bb1f0d2d_1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g80bb1f0d2d_1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80bb1f0d2d_1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g80bb1f0d2d_1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80bb1f0d2d_1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g80bb1f0d2d_1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80bb1f0d2d_1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g80bb1f0d2d_1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80bb1f0d2d_1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g80bb1f0d2d_1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80bb1f0d2d_1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g80bb1f0d2d_1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80bb1f0d2d_1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g80bb1f0d2d_1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80bb1f0d2d_1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g80bb1f0d2d_1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0bb1f0d2d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80bb1f0d2d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80bb1f0d2d_1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g80bb1f0d2d_1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80bb1f0d2d_1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g80bb1f0d2d_1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80bb1f0d2d_1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1" name="Google Shape;581;g80bb1f0d2d_1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80bb1f0d2d_1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6" name="Google Shape;596;g80bb1f0d2d_1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0bb1f0d2d_1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1" name="Google Shape;611;g80bb1f0d2d_1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80bb1f0d2d_1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6" name="Google Shape;626;g80bb1f0d2d_1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80bb1f0d2d_1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1" name="Google Shape;641;g80bb1f0d2d_1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859db09981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6" name="Google Shape;656;g859db09981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80bb1f0d2d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7" name="Google Shape;667;g80bb1f0d2d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80bb1f0d2d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8" name="Google Shape;678;g80bb1f0d2d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54054311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854054311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84122b19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0" name="Google Shape;690;g84122b19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847b845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7847b845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59db0998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859db0998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59db09981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859db09981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59db09981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859db09981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16875" y="4351925"/>
            <a:ext cx="564300" cy="46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14825" l="14222" r="15015" t="14371"/>
          <a:stretch/>
        </p:blipFill>
        <p:spPr>
          <a:xfrm>
            <a:off x="8255175" y="4304125"/>
            <a:ext cx="694023" cy="6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2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2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4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2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5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2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36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2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2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8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2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155CC">
            <a:alpha val="549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i="0" sz="28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b="0" i="0" sz="18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b="0" i="0" sz="1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 b="0" i="0" sz="1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 b="0" i="0" sz="1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b="0" i="0" sz="1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 b="0" i="0" sz="1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 b="0" i="0" sz="1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 b="0" i="0" sz="1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 b="0" i="0" sz="14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82ip3b9KZ9aj4YJ4x-IYg1uJzDXtJncjC4USW4AA-v0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peterhigginson.co.uk/lmc/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gif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peterhigginson.co.uk/lmc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5000"/>
              <a:t>Lesson 12: Assembly language programming I</a:t>
            </a:r>
            <a:endParaRPr sz="5000"/>
          </a:p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GB"/>
              <a:t>KS4 - Computer systems</a:t>
            </a:r>
            <a:endParaRPr/>
          </a:p>
        </p:txBody>
      </p:sp>
      <p:sp>
        <p:nvSpPr>
          <p:cNvPr id="53" name="Google Shape;53;p9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Save a copy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9" name="Google Shape;139;p18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40" name="Google Shape;140;p18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High to low</a:t>
            </a:r>
            <a:endParaRPr/>
          </a:p>
        </p:txBody>
      </p:sp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follow along as you translate the Python code on your </a:t>
            </a:r>
            <a:r>
              <a:rPr b="1" lang="en-GB"/>
              <a:t>worksheet.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is space for you to write the assembly commands and to make notes as you run it later.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Make sure to leave room in the notes section for the next </a:t>
            </a:r>
            <a:r>
              <a:rPr lang="en-GB"/>
              <a:t>exercise</a:t>
            </a:r>
            <a:r>
              <a:rPr lang="en-GB"/>
              <a:t>.</a:t>
            </a:r>
            <a:endParaRPr/>
          </a:p>
        </p:txBody>
      </p:sp>
      <p:pic>
        <p:nvPicPr>
          <p:cNvPr id="142" name="Google Shape;1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1273" y="1170100"/>
            <a:ext cx="3107151" cy="33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3125" y="463863"/>
            <a:ext cx="409575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" name="Google Shape;149;p19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50" name="Google Shape;150;p19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High to low</a:t>
            </a:r>
            <a:endParaRPr/>
          </a:p>
        </p:txBody>
      </p:sp>
      <p:sp>
        <p:nvSpPr>
          <p:cNvPr id="151" name="Google Shape;151;p19"/>
          <p:cNvSpPr txBox="1"/>
          <p:nvPr>
            <p:ph idx="1" type="body"/>
          </p:nvPr>
        </p:nvSpPr>
        <p:spPr>
          <a:xfrm>
            <a:off x="310900" y="1170125"/>
            <a:ext cx="23187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Python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um1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print(num1 + num2)</a:t>
            </a:r>
            <a:endParaRPr sz="1200">
              <a:solidFill>
                <a:srgbClr val="FF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2" name="Google Shape;152;p19"/>
          <p:cNvSpPr txBox="1"/>
          <p:nvPr>
            <p:ph idx="1" type="body"/>
          </p:nvPr>
        </p:nvSpPr>
        <p:spPr>
          <a:xfrm>
            <a:off x="2629600" y="1170125"/>
            <a:ext cx="1767900" cy="36591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Assembly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3" name="Google Shape;153;p19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first line in the Python program does two things.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takes in information from the user and stores it in a variable. </a:t>
            </a:r>
            <a:endParaRPr/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/>
          <p:nvPr/>
        </p:nvSpPr>
        <p:spPr>
          <a:xfrm>
            <a:off x="359025" y="1480850"/>
            <a:ext cx="16839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1" name="Google Shape;161;p20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62" name="Google Shape;162;p20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High to low</a:t>
            </a:r>
            <a:endParaRPr/>
          </a:p>
        </p:txBody>
      </p:sp>
      <p:sp>
        <p:nvSpPr>
          <p:cNvPr id="163" name="Google Shape;163;p20"/>
          <p:cNvSpPr txBox="1"/>
          <p:nvPr>
            <p:ph idx="1" type="body"/>
          </p:nvPr>
        </p:nvSpPr>
        <p:spPr>
          <a:xfrm>
            <a:off x="310900" y="1170125"/>
            <a:ext cx="23187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Python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um1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print(num1 + num2)</a:t>
            </a:r>
            <a:endParaRPr sz="1200">
              <a:solidFill>
                <a:srgbClr val="FF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4" name="Google Shape;164;p20"/>
          <p:cNvSpPr txBox="1"/>
          <p:nvPr>
            <p:ph idx="1" type="body"/>
          </p:nvPr>
        </p:nvSpPr>
        <p:spPr>
          <a:xfrm>
            <a:off x="2629600" y="1170125"/>
            <a:ext cx="1767900" cy="36591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Assembly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b="1"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5" name="Google Shape;165;p20"/>
          <p:cNvSpPr txBox="1"/>
          <p:nvPr>
            <p:ph idx="2" type="body"/>
          </p:nvPr>
        </p:nvSpPr>
        <p:spPr>
          <a:xfrm>
            <a:off x="4737100" y="2453100"/>
            <a:ext cx="4096500" cy="23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 you step through the program, the labels above will show you what is held in some of the important registers inside the CPU.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These values will change as you go through.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" name="Google Shape;176;p2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77" name="Google Shape;177;p21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High to low</a:t>
            </a:r>
            <a:endParaRPr/>
          </a:p>
        </p:txBody>
      </p:sp>
      <p:sp>
        <p:nvSpPr>
          <p:cNvPr id="178" name="Google Shape;178;p21"/>
          <p:cNvSpPr txBox="1"/>
          <p:nvPr>
            <p:ph idx="1" type="body"/>
          </p:nvPr>
        </p:nvSpPr>
        <p:spPr>
          <a:xfrm>
            <a:off x="310900" y="1170125"/>
            <a:ext cx="23187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Python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um1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print(num1 + num2)</a:t>
            </a:r>
            <a:endParaRPr sz="1200">
              <a:solidFill>
                <a:srgbClr val="FF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9" name="Google Shape;179;p21"/>
          <p:cNvSpPr txBox="1"/>
          <p:nvPr>
            <p:ph idx="1" type="body"/>
          </p:nvPr>
        </p:nvSpPr>
        <p:spPr>
          <a:xfrm>
            <a:off x="2629600" y="1170125"/>
            <a:ext cx="1767900" cy="36591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Assembly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b="1"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0" name="Google Shape;180;p21"/>
          <p:cNvSpPr txBox="1"/>
          <p:nvPr>
            <p:ph idx="2" type="body"/>
          </p:nvPr>
        </p:nvSpPr>
        <p:spPr>
          <a:xfrm>
            <a:off x="4737100" y="2453100"/>
            <a:ext cx="4096500" cy="23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 first use the </a:t>
            </a:r>
            <a:r>
              <a:rPr b="1" lang="en-GB"/>
              <a:t>input</a:t>
            </a:r>
            <a:r>
              <a:rPr lang="en-GB"/>
              <a:t> command, which uses the mnemonic </a:t>
            </a:r>
            <a:r>
              <a:rPr b="1" lang="en-GB"/>
              <a:t>INP.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value entered by your user is captured, in this case it is 10. This value is then placed in the </a:t>
            </a:r>
            <a:r>
              <a:rPr b="1" lang="en-GB"/>
              <a:t>accumulator.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/>
          <p:nvPr/>
        </p:nvSpPr>
        <p:spPr>
          <a:xfrm>
            <a:off x="359025" y="1480850"/>
            <a:ext cx="16839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1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00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10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" name="Google Shape;192;p22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93" name="Google Shape;193;p22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High to low</a:t>
            </a:r>
            <a:endParaRPr/>
          </a:p>
        </p:txBody>
      </p:sp>
      <p:sp>
        <p:nvSpPr>
          <p:cNvPr id="194" name="Google Shape;194;p22"/>
          <p:cNvSpPr txBox="1"/>
          <p:nvPr>
            <p:ph idx="1" type="body"/>
          </p:nvPr>
        </p:nvSpPr>
        <p:spPr>
          <a:xfrm>
            <a:off x="310900" y="1170125"/>
            <a:ext cx="23187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Python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um1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print(num1 + num2)</a:t>
            </a:r>
            <a:endParaRPr sz="1200">
              <a:solidFill>
                <a:srgbClr val="FF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5" name="Google Shape;195;p22"/>
          <p:cNvSpPr txBox="1"/>
          <p:nvPr>
            <p:ph idx="1" type="body"/>
          </p:nvPr>
        </p:nvSpPr>
        <p:spPr>
          <a:xfrm>
            <a:off x="2629600" y="1170125"/>
            <a:ext cx="1767900" cy="36591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Assembly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b="1"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6" name="Google Shape;196;p22"/>
          <p:cNvSpPr txBox="1"/>
          <p:nvPr>
            <p:ph idx="2" type="body"/>
          </p:nvPr>
        </p:nvSpPr>
        <p:spPr>
          <a:xfrm>
            <a:off x="4737100" y="2453100"/>
            <a:ext cx="4096500" cy="23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</a:t>
            </a:r>
            <a:r>
              <a:rPr lang="en-GB"/>
              <a:t>hen store this value, giving it a variable name just like do in Python. The </a:t>
            </a:r>
            <a:r>
              <a:rPr b="1" lang="en-GB"/>
              <a:t>store </a:t>
            </a:r>
            <a:r>
              <a:rPr lang="en-GB"/>
              <a:t>command uses the mnemonic </a:t>
            </a:r>
            <a:r>
              <a:rPr b="1" lang="en-GB"/>
              <a:t>STA </a:t>
            </a:r>
            <a:r>
              <a:rPr lang="en-GB"/>
              <a:t>and opcode </a:t>
            </a:r>
            <a:r>
              <a:rPr b="1" lang="en-GB"/>
              <a:t>3XX.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/>
          <p:nvPr/>
        </p:nvSpPr>
        <p:spPr>
          <a:xfrm>
            <a:off x="359025" y="1480850"/>
            <a:ext cx="16839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2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00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10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2" name="Google Shape;202;p22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8" name="Google Shape;208;p23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209" name="Google Shape;209;p23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High to low</a:t>
            </a:r>
            <a:endParaRPr/>
          </a:p>
        </p:txBody>
      </p:sp>
      <p:sp>
        <p:nvSpPr>
          <p:cNvPr id="210" name="Google Shape;210;p23"/>
          <p:cNvSpPr txBox="1"/>
          <p:nvPr>
            <p:ph idx="1" type="body"/>
          </p:nvPr>
        </p:nvSpPr>
        <p:spPr>
          <a:xfrm>
            <a:off x="310900" y="1170125"/>
            <a:ext cx="23187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Python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um1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print(num1 + num2)</a:t>
            </a:r>
            <a:endParaRPr sz="1200">
              <a:solidFill>
                <a:srgbClr val="FF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1" name="Google Shape;211;p23"/>
          <p:cNvSpPr txBox="1"/>
          <p:nvPr>
            <p:ph idx="1" type="body"/>
          </p:nvPr>
        </p:nvSpPr>
        <p:spPr>
          <a:xfrm>
            <a:off x="2629600" y="1170125"/>
            <a:ext cx="1767900" cy="36591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Assembly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b="1"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2" name="Google Shape;212;p23"/>
          <p:cNvSpPr txBox="1"/>
          <p:nvPr>
            <p:ph idx="2" type="body"/>
          </p:nvPr>
        </p:nvSpPr>
        <p:spPr>
          <a:xfrm>
            <a:off x="4736600" y="2887100"/>
            <a:ext cx="4096500" cy="19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Using this as an example, what do you think the second line will translate to?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/>
          <p:nvPr/>
        </p:nvSpPr>
        <p:spPr>
          <a:xfrm>
            <a:off x="359025" y="1480850"/>
            <a:ext cx="16839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3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01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6" name="Google Shape;216;p23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10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7" name="Google Shape;217;p23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8" name="Google Shape;218;p23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4" name="Google Shape;224;p2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225" name="Google Shape;225;p2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High to low</a:t>
            </a:r>
            <a:endParaRPr/>
          </a:p>
        </p:txBody>
      </p:sp>
      <p:sp>
        <p:nvSpPr>
          <p:cNvPr id="226" name="Google Shape;226;p24"/>
          <p:cNvSpPr txBox="1"/>
          <p:nvPr>
            <p:ph idx="1" type="body"/>
          </p:nvPr>
        </p:nvSpPr>
        <p:spPr>
          <a:xfrm>
            <a:off x="310900" y="1170125"/>
            <a:ext cx="23187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Python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um1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print(num1 + num2)</a:t>
            </a:r>
            <a:endParaRPr sz="1200">
              <a:solidFill>
                <a:srgbClr val="FF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7" name="Google Shape;227;p24"/>
          <p:cNvSpPr txBox="1"/>
          <p:nvPr>
            <p:ph idx="1" type="body"/>
          </p:nvPr>
        </p:nvSpPr>
        <p:spPr>
          <a:xfrm>
            <a:off x="2629600" y="1170125"/>
            <a:ext cx="1767900" cy="36591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Assembly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b="1"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8" name="Google Shape;228;p24"/>
          <p:cNvSpPr txBox="1"/>
          <p:nvPr>
            <p:ph idx="2" type="body"/>
          </p:nvPr>
        </p:nvSpPr>
        <p:spPr>
          <a:xfrm>
            <a:off x="4736600" y="2975950"/>
            <a:ext cx="4096500" cy="18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main difference is the </a:t>
            </a:r>
            <a:r>
              <a:rPr b="1" lang="en-GB"/>
              <a:t>variable</a:t>
            </a:r>
            <a:r>
              <a:rPr lang="en-GB"/>
              <a:t> you use to store the input.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time it should be called </a:t>
            </a:r>
            <a:r>
              <a:rPr b="1" lang="en-GB"/>
              <a:t>NUM2. </a:t>
            </a:r>
            <a:endParaRPr/>
          </a:p>
        </p:txBody>
      </p:sp>
      <p:pic>
        <p:nvPicPr>
          <p:cNvPr id="229" name="Google Shape;2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4"/>
          <p:cNvSpPr/>
          <p:nvPr/>
        </p:nvSpPr>
        <p:spPr>
          <a:xfrm>
            <a:off x="359025" y="1729575"/>
            <a:ext cx="16839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4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02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2" name="Google Shape;232;p24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3" name="Google Shape;233;p24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4" name="Google Shape;234;p24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0" name="Google Shape;240;p2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241" name="Google Shape;241;p25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High to low</a:t>
            </a:r>
            <a:endParaRPr/>
          </a:p>
        </p:txBody>
      </p:sp>
      <p:sp>
        <p:nvSpPr>
          <p:cNvPr id="242" name="Google Shape;242;p25"/>
          <p:cNvSpPr txBox="1"/>
          <p:nvPr>
            <p:ph idx="1" type="body"/>
          </p:nvPr>
        </p:nvSpPr>
        <p:spPr>
          <a:xfrm>
            <a:off x="310900" y="1170125"/>
            <a:ext cx="23187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Python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um1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print(num1 + num2)</a:t>
            </a:r>
            <a:endParaRPr sz="1200">
              <a:solidFill>
                <a:srgbClr val="FF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3" name="Google Shape;243;p25"/>
          <p:cNvSpPr txBox="1"/>
          <p:nvPr>
            <p:ph idx="1" type="body"/>
          </p:nvPr>
        </p:nvSpPr>
        <p:spPr>
          <a:xfrm>
            <a:off x="2629600" y="1170125"/>
            <a:ext cx="1767900" cy="36591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Assembly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b="1"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4" name="Google Shape;244;p25"/>
          <p:cNvSpPr txBox="1"/>
          <p:nvPr>
            <p:ph idx="2" type="body"/>
          </p:nvPr>
        </p:nvSpPr>
        <p:spPr>
          <a:xfrm>
            <a:off x="4736600" y="2975950"/>
            <a:ext cx="4096500" cy="18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you need to add the two numbers together.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From your toolbox, which command do you think you need to use?</a:t>
            </a:r>
            <a:endParaRPr/>
          </a:p>
        </p:txBody>
      </p:sp>
      <p:pic>
        <p:nvPicPr>
          <p:cNvPr id="245" name="Google Shape;2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5"/>
          <p:cNvSpPr/>
          <p:nvPr/>
        </p:nvSpPr>
        <p:spPr>
          <a:xfrm>
            <a:off x="359025" y="1729575"/>
            <a:ext cx="16839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5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03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8" name="Google Shape;248;p25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9" name="Google Shape;249;p25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0" name="Google Shape;250;p25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6" name="Google Shape;256;p2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257" name="Google Shape;257;p26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High to low</a:t>
            </a:r>
            <a:endParaRPr/>
          </a:p>
        </p:txBody>
      </p:sp>
      <p:sp>
        <p:nvSpPr>
          <p:cNvPr id="258" name="Google Shape;258;p26"/>
          <p:cNvSpPr txBox="1"/>
          <p:nvPr>
            <p:ph idx="1" type="body"/>
          </p:nvPr>
        </p:nvSpPr>
        <p:spPr>
          <a:xfrm>
            <a:off x="310900" y="1170125"/>
            <a:ext cx="23187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Python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um1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print(num1 + num2)</a:t>
            </a:r>
            <a:endParaRPr sz="1200">
              <a:solidFill>
                <a:srgbClr val="FF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9" name="Google Shape;259;p26"/>
          <p:cNvSpPr txBox="1"/>
          <p:nvPr>
            <p:ph idx="1" type="body"/>
          </p:nvPr>
        </p:nvSpPr>
        <p:spPr>
          <a:xfrm>
            <a:off x="2629600" y="1170125"/>
            <a:ext cx="1767900" cy="36591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Assembly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ADD NUM1</a:t>
            </a:r>
            <a:endParaRPr b="1"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60" name="Google Shape;2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6"/>
          <p:cNvSpPr/>
          <p:nvPr/>
        </p:nvSpPr>
        <p:spPr>
          <a:xfrm>
            <a:off x="359025" y="2200400"/>
            <a:ext cx="21282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6"/>
          <p:cNvSpPr txBox="1"/>
          <p:nvPr>
            <p:ph idx="2" type="body"/>
          </p:nvPr>
        </p:nvSpPr>
        <p:spPr>
          <a:xfrm>
            <a:off x="4736600" y="2807150"/>
            <a:ext cx="4096500" cy="20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</a:t>
            </a:r>
            <a:r>
              <a:rPr b="1" lang="en-GB"/>
              <a:t>ADD </a:t>
            </a:r>
            <a:r>
              <a:rPr lang="en-GB"/>
              <a:t>command will add the data stored at the given address (in this case </a:t>
            </a:r>
            <a:r>
              <a:rPr b="1" lang="en-GB"/>
              <a:t>NUM1</a:t>
            </a:r>
            <a:r>
              <a:rPr lang="en-GB"/>
              <a:t>) to the value in the  </a:t>
            </a:r>
            <a:r>
              <a:rPr b="1" lang="en-GB"/>
              <a:t>accumulator. </a:t>
            </a:r>
            <a:endParaRPr/>
          </a:p>
        </p:txBody>
      </p:sp>
      <p:sp>
        <p:nvSpPr>
          <p:cNvPr id="263" name="Google Shape;263;p26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04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4" name="Google Shape;264;p26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5" name="Google Shape;265;p26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6" name="Google Shape;266;p26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7" name="Google Shape;267;p26"/>
          <p:cNvSpPr/>
          <p:nvPr/>
        </p:nvSpPr>
        <p:spPr>
          <a:xfrm>
            <a:off x="6209525" y="1852125"/>
            <a:ext cx="3117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3" name="Google Shape;273;p2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274" name="Google Shape;274;p2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High to low</a:t>
            </a:r>
            <a:endParaRPr/>
          </a:p>
        </p:txBody>
      </p:sp>
      <p:sp>
        <p:nvSpPr>
          <p:cNvPr id="275" name="Google Shape;275;p27"/>
          <p:cNvSpPr txBox="1"/>
          <p:nvPr>
            <p:ph idx="1" type="body"/>
          </p:nvPr>
        </p:nvSpPr>
        <p:spPr>
          <a:xfrm>
            <a:off x="310900" y="1170125"/>
            <a:ext cx="23187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Python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um1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print(num1 + num2)</a:t>
            </a:r>
            <a:endParaRPr sz="1200">
              <a:solidFill>
                <a:srgbClr val="FF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6" name="Google Shape;276;p27"/>
          <p:cNvSpPr txBox="1"/>
          <p:nvPr>
            <p:ph idx="1" type="body"/>
          </p:nvPr>
        </p:nvSpPr>
        <p:spPr>
          <a:xfrm>
            <a:off x="2629600" y="1170125"/>
            <a:ext cx="1767900" cy="36591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Assembly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ADD NUM1</a:t>
            </a:r>
            <a:endParaRPr b="1"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77" name="Google Shape;2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7"/>
          <p:cNvSpPr/>
          <p:nvPr/>
        </p:nvSpPr>
        <p:spPr>
          <a:xfrm>
            <a:off x="359025" y="2200400"/>
            <a:ext cx="21282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7"/>
          <p:cNvSpPr txBox="1"/>
          <p:nvPr>
            <p:ph idx="2" type="body"/>
          </p:nvPr>
        </p:nvSpPr>
        <p:spPr>
          <a:xfrm>
            <a:off x="4736600" y="2807150"/>
            <a:ext cx="4096500" cy="20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NUM1 was 10, s</a:t>
            </a:r>
            <a:r>
              <a:rPr lang="en-GB"/>
              <a:t>o the </a:t>
            </a:r>
            <a:r>
              <a:rPr b="1" lang="en-GB"/>
              <a:t>accumulator</a:t>
            </a:r>
            <a:r>
              <a:rPr b="1" lang="en-GB"/>
              <a:t> now holds 24 (the result).</a:t>
            </a:r>
            <a:endParaRPr b="1"/>
          </a:p>
        </p:txBody>
      </p:sp>
      <p:sp>
        <p:nvSpPr>
          <p:cNvPr id="280" name="Google Shape;280;p27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04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1" name="Google Shape;281;p27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24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2" name="Google Shape;282;p27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3" name="Google Shape;283;p27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4" name="Google Shape;284;p27"/>
          <p:cNvSpPr/>
          <p:nvPr/>
        </p:nvSpPr>
        <p:spPr>
          <a:xfrm>
            <a:off x="6209525" y="1852125"/>
            <a:ext cx="3117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Google Shape;59;p10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Starter activity</a:t>
            </a:r>
            <a:endParaRPr/>
          </a:p>
        </p:txBody>
      </p:sp>
      <p:sp>
        <p:nvSpPr>
          <p:cNvPr id="60" name="Google Shape;60;p10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</a:t>
            </a:r>
            <a:r>
              <a:rPr lang="en-GB"/>
              <a:t>igh-level</a:t>
            </a:r>
            <a:r>
              <a:rPr lang="en-GB"/>
              <a:t> programming</a:t>
            </a:r>
            <a:endParaRPr/>
          </a:p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start you must design and create a Python program that does the following</a:t>
            </a:r>
            <a:r>
              <a:rPr lang="en-GB"/>
              <a:t>:</a:t>
            </a:r>
            <a:r>
              <a:rPr lang="en-GB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GB"/>
              <a:t>Inputs two numbers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GB"/>
              <a:t>Adds them together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GB"/>
              <a:t>Outputs the result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</a:t>
            </a:r>
            <a:r>
              <a:rPr lang="en-GB"/>
              <a:t>rite out your ideas on the </a:t>
            </a:r>
            <a:r>
              <a:rPr b="1" lang="en-GB"/>
              <a:t>worksheet</a:t>
            </a:r>
            <a:r>
              <a:rPr lang="en-GB"/>
              <a:t> first as either Python statements or pseudocode. </a:t>
            </a:r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170100"/>
            <a:ext cx="4096501" cy="2731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0" name="Google Shape;290;p28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291" name="Google Shape;291;p28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High to low</a:t>
            </a:r>
            <a:endParaRPr/>
          </a:p>
        </p:txBody>
      </p:sp>
      <p:sp>
        <p:nvSpPr>
          <p:cNvPr id="292" name="Google Shape;292;p28"/>
          <p:cNvSpPr txBox="1"/>
          <p:nvPr>
            <p:ph idx="1" type="body"/>
          </p:nvPr>
        </p:nvSpPr>
        <p:spPr>
          <a:xfrm>
            <a:off x="310900" y="1170125"/>
            <a:ext cx="23187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Python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um1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print(num1 + num2)</a:t>
            </a:r>
            <a:endParaRPr sz="1200">
              <a:solidFill>
                <a:srgbClr val="FF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3" name="Google Shape;293;p28"/>
          <p:cNvSpPr txBox="1"/>
          <p:nvPr>
            <p:ph idx="1" type="body"/>
          </p:nvPr>
        </p:nvSpPr>
        <p:spPr>
          <a:xfrm>
            <a:off x="2629600" y="1170125"/>
            <a:ext cx="1767900" cy="36591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Assembly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ADD NUM1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b="1"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94" name="Google Shape;29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8"/>
          <p:cNvSpPr/>
          <p:nvPr/>
        </p:nvSpPr>
        <p:spPr>
          <a:xfrm>
            <a:off x="359025" y="2200400"/>
            <a:ext cx="21282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8"/>
          <p:cNvSpPr txBox="1"/>
          <p:nvPr>
            <p:ph idx="2" type="body"/>
          </p:nvPr>
        </p:nvSpPr>
        <p:spPr>
          <a:xfrm>
            <a:off x="4736600" y="2807150"/>
            <a:ext cx="4096500" cy="20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Finally, use the </a:t>
            </a:r>
            <a:r>
              <a:rPr b="1" lang="en-GB"/>
              <a:t>OUT </a:t>
            </a:r>
            <a:r>
              <a:rPr lang="en-GB"/>
              <a:t>command to output the value stored in the accumulator.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Although Python is finished, you still have to do </a:t>
            </a:r>
            <a:r>
              <a:rPr b="1" lang="en-GB"/>
              <a:t>two things.</a:t>
            </a:r>
            <a:endParaRPr/>
          </a:p>
        </p:txBody>
      </p:sp>
      <p:sp>
        <p:nvSpPr>
          <p:cNvPr id="297" name="Google Shape;297;p28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05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8" name="Google Shape;298;p28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24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9" name="Google Shape;299;p28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0" name="Google Shape;300;p28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24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6" name="Google Shape;306;p29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307" name="Google Shape;307;p29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High to low</a:t>
            </a:r>
            <a:endParaRPr/>
          </a:p>
        </p:txBody>
      </p:sp>
      <p:sp>
        <p:nvSpPr>
          <p:cNvPr id="308" name="Google Shape;308;p29"/>
          <p:cNvSpPr txBox="1"/>
          <p:nvPr>
            <p:ph idx="1" type="body"/>
          </p:nvPr>
        </p:nvSpPr>
        <p:spPr>
          <a:xfrm>
            <a:off x="310900" y="1170125"/>
            <a:ext cx="23187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Python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um1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print(num1 + num2)</a:t>
            </a:r>
            <a:endParaRPr sz="1200">
              <a:solidFill>
                <a:srgbClr val="FF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9" name="Google Shape;309;p29"/>
          <p:cNvSpPr txBox="1"/>
          <p:nvPr>
            <p:ph idx="1" type="body"/>
          </p:nvPr>
        </p:nvSpPr>
        <p:spPr>
          <a:xfrm>
            <a:off x="2629600" y="1170125"/>
            <a:ext cx="1767900" cy="36591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Assembly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ADD NUM1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HLT</a:t>
            </a:r>
            <a:endParaRPr b="1"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10" name="Google Shape;31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9"/>
          <p:cNvSpPr/>
          <p:nvPr/>
        </p:nvSpPr>
        <p:spPr>
          <a:xfrm>
            <a:off x="359025" y="2200400"/>
            <a:ext cx="21282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9"/>
          <p:cNvSpPr txBox="1"/>
          <p:nvPr>
            <p:ph idx="2" type="body"/>
          </p:nvPr>
        </p:nvSpPr>
        <p:spPr>
          <a:xfrm>
            <a:off x="4736600" y="2807150"/>
            <a:ext cx="4096500" cy="20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need to tell the program to stop — using the halt (</a:t>
            </a:r>
            <a:r>
              <a:rPr b="1" lang="en-GB"/>
              <a:t>HLT</a:t>
            </a:r>
            <a:r>
              <a:rPr lang="en-GB"/>
              <a:t>)</a:t>
            </a:r>
            <a:r>
              <a:rPr b="1" lang="en-GB"/>
              <a:t> </a:t>
            </a:r>
            <a:r>
              <a:rPr lang="en-GB"/>
              <a:t>command.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also need to set up the variables. Unlike in Python, this isn’t done for you. </a:t>
            </a:r>
            <a:endParaRPr/>
          </a:p>
        </p:txBody>
      </p:sp>
      <p:sp>
        <p:nvSpPr>
          <p:cNvPr id="313" name="Google Shape;313;p29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05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4" name="Google Shape;314;p29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24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5" name="Google Shape;315;p29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6" name="Google Shape;316;p29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24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2" name="Google Shape;322;p30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323" name="Google Shape;323;p30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High to low</a:t>
            </a:r>
            <a:endParaRPr/>
          </a:p>
        </p:txBody>
      </p:sp>
      <p:sp>
        <p:nvSpPr>
          <p:cNvPr id="324" name="Google Shape;324;p30"/>
          <p:cNvSpPr txBox="1"/>
          <p:nvPr>
            <p:ph idx="1" type="body"/>
          </p:nvPr>
        </p:nvSpPr>
        <p:spPr>
          <a:xfrm>
            <a:off x="310900" y="1170125"/>
            <a:ext cx="23187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Python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um1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print(num1 + num2)</a:t>
            </a:r>
            <a:endParaRPr sz="1200">
              <a:solidFill>
                <a:srgbClr val="FF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5" name="Google Shape;325;p30"/>
          <p:cNvSpPr txBox="1"/>
          <p:nvPr>
            <p:ph idx="1" type="body"/>
          </p:nvPr>
        </p:nvSpPr>
        <p:spPr>
          <a:xfrm>
            <a:off x="2629600" y="1170125"/>
            <a:ext cx="1767900" cy="36591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Assembly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ADD NUM1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HLT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NUM1 DAT</a:t>
            </a:r>
            <a:endParaRPr b="1"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26" name="Google Shape;32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0"/>
          <p:cNvSpPr/>
          <p:nvPr/>
        </p:nvSpPr>
        <p:spPr>
          <a:xfrm>
            <a:off x="310900" y="1513425"/>
            <a:ext cx="17322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0"/>
          <p:cNvSpPr txBox="1"/>
          <p:nvPr>
            <p:ph idx="2" type="body"/>
          </p:nvPr>
        </p:nvSpPr>
        <p:spPr>
          <a:xfrm>
            <a:off x="4736600" y="2807150"/>
            <a:ext cx="4096500" cy="20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Every time</a:t>
            </a:r>
            <a:r>
              <a:rPr lang="en-GB"/>
              <a:t> you use a variable in a program, you need to add a </a:t>
            </a:r>
            <a:r>
              <a:rPr b="1" lang="en-GB"/>
              <a:t>DAT</a:t>
            </a:r>
            <a:r>
              <a:rPr lang="en-GB"/>
              <a:t> command to the end of the program.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reserves a memory location. </a:t>
            </a:r>
            <a:endParaRPr/>
          </a:p>
        </p:txBody>
      </p:sp>
      <p:sp>
        <p:nvSpPr>
          <p:cNvPr id="329" name="Google Shape;329;p30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05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0" name="Google Shape;330;p30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24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1" name="Google Shape;331;p30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2" name="Google Shape;332;p30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24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8" name="Google Shape;338;p3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339" name="Google Shape;339;p31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High to low</a:t>
            </a:r>
            <a:endParaRPr/>
          </a:p>
        </p:txBody>
      </p:sp>
      <p:sp>
        <p:nvSpPr>
          <p:cNvPr id="340" name="Google Shape;340;p31"/>
          <p:cNvSpPr txBox="1"/>
          <p:nvPr>
            <p:ph idx="1" type="body"/>
          </p:nvPr>
        </p:nvSpPr>
        <p:spPr>
          <a:xfrm>
            <a:off x="310900" y="1170125"/>
            <a:ext cx="23187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Python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um1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 = input()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print(num1 + num2)</a:t>
            </a:r>
            <a:endParaRPr sz="1200">
              <a:solidFill>
                <a:srgbClr val="FF00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1" name="Google Shape;341;p31"/>
          <p:cNvSpPr txBox="1"/>
          <p:nvPr>
            <p:ph idx="1" type="body"/>
          </p:nvPr>
        </p:nvSpPr>
        <p:spPr>
          <a:xfrm>
            <a:off x="2629600" y="1170125"/>
            <a:ext cx="1767900" cy="36591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Assembly</a:t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ADD NUM1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HLT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NUM1 DAT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 DAT</a:t>
            </a:r>
            <a:endParaRPr sz="15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42" name="Google Shape;3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1"/>
          <p:cNvSpPr/>
          <p:nvPr/>
        </p:nvSpPr>
        <p:spPr>
          <a:xfrm>
            <a:off x="311150" y="1744400"/>
            <a:ext cx="17322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1"/>
          <p:cNvSpPr txBox="1"/>
          <p:nvPr>
            <p:ph idx="2" type="body"/>
          </p:nvPr>
        </p:nvSpPr>
        <p:spPr>
          <a:xfrm>
            <a:off x="4736600" y="2807150"/>
            <a:ext cx="4096500" cy="20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Every time</a:t>
            </a:r>
            <a:r>
              <a:rPr lang="en-GB"/>
              <a:t> you use a variable in a program, you need to add a </a:t>
            </a:r>
            <a:r>
              <a:rPr b="1" lang="en-GB"/>
              <a:t>DAT</a:t>
            </a:r>
            <a:r>
              <a:rPr lang="en-GB"/>
              <a:t> command to the end of the program.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reserves a memory location. </a:t>
            </a:r>
            <a:endParaRPr/>
          </a:p>
        </p:txBody>
      </p:sp>
      <p:sp>
        <p:nvSpPr>
          <p:cNvPr id="345" name="Google Shape;345;p31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05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6" name="Google Shape;346;p31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24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7" name="Google Shape;347;p31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8" name="Google Shape;348;p31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24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4" name="Google Shape;354;p32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355" name="Google Shape;355;p32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Tracing the LMC</a:t>
            </a:r>
            <a:endParaRPr/>
          </a:p>
        </p:txBody>
      </p:sp>
      <p:sp>
        <p:nvSpPr>
          <p:cNvPr id="356" name="Google Shape;356;p32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you are going to run the program inside of a simulator for the LMC made by Peter Higginson.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simulator will allow you to write and run your assembly language programs inside your browser.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https://peterhigginson.co.uk/lmc/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type the program in yourself or load it from the text file.</a:t>
            </a:r>
            <a:endParaRPr/>
          </a:p>
        </p:txBody>
      </p:sp>
      <p:pic>
        <p:nvPicPr>
          <p:cNvPr id="357" name="Google Shape;35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6600" y="1170125"/>
            <a:ext cx="4096498" cy="250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4" name="Google Shape;364;p33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365" name="Google Shape;365;p33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Tracing the LMC</a:t>
            </a:r>
            <a:endParaRPr/>
          </a:p>
        </p:txBody>
      </p:sp>
      <p:sp>
        <p:nvSpPr>
          <p:cNvPr id="366" name="Google Shape;366;p33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3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 you go through the program, make notes on what happens with the different parts of the processor.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also need to fill in the appropriate opcodes for each command by examining the RAM.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code is on your worksheet, you can make notes in the space next to each line.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8" name="Google Shape;36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170125"/>
            <a:ext cx="4096498" cy="250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5" name="Google Shape;375;p3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376" name="Google Shape;376;p3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Over to you </a:t>
            </a:r>
            <a:endParaRPr/>
          </a:p>
        </p:txBody>
      </p:sp>
      <p:sp>
        <p:nvSpPr>
          <p:cNvPr id="377" name="Google Shape;377;p34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Now I</a:t>
            </a:r>
            <a:r>
              <a:rPr lang="en-GB"/>
              <a:t> wan</a:t>
            </a:r>
            <a:r>
              <a:rPr lang="en-GB"/>
              <a:t>t you to really make the program your own.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Edit the program so that it: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Inputs a third number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Adds all three together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Outputs the result</a:t>
            </a:r>
            <a:endParaRPr/>
          </a:p>
        </p:txBody>
      </p:sp>
      <p:sp>
        <p:nvSpPr>
          <p:cNvPr id="378" name="Google Shape;378;p34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    INP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    STA NUM1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    INP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    ADD NUM1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    OUT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     HLT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NUM1    DAT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NUM2    DAT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4" name="Google Shape;384;p3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385" name="Google Shape;385;p35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Over to you </a:t>
            </a:r>
            <a:endParaRPr/>
          </a:p>
        </p:txBody>
      </p:sp>
      <p:sp>
        <p:nvSpPr>
          <p:cNvPr id="386" name="Google Shape;386;p35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Notice how you can call the ADD command twice in a row, because it just keeps adding to the accumulator.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Check your program is the same as this one and then run it to make sure it works. </a:t>
            </a:r>
            <a:endParaRPr/>
          </a:p>
        </p:txBody>
      </p:sp>
      <p:sp>
        <p:nvSpPr>
          <p:cNvPr id="387" name="Google Shape;387;p35"/>
          <p:cNvSpPr txBox="1"/>
          <p:nvPr>
            <p:ph idx="1" type="body"/>
          </p:nvPr>
        </p:nvSpPr>
        <p:spPr>
          <a:xfrm>
            <a:off x="310900" y="1170125"/>
            <a:ext cx="4096500" cy="32448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      INP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      STA NUM1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      INP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      STA NUM2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      INP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      ADD NUM1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      ADD NUM2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      OUT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      HLT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NUM1    DAT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NUM2    DAT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88" name="Google Shape;38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1225" y="482913"/>
            <a:ext cx="3714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4" name="Google Shape;394;p3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395" name="Google Shape;395;p36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Analysing assembly language </a:t>
            </a:r>
            <a:endParaRPr/>
          </a:p>
        </p:txBody>
      </p:sp>
      <p:sp>
        <p:nvSpPr>
          <p:cNvPr id="396" name="Google Shape;396;p36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is another LMC assembly program.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program is also on your </a:t>
            </a:r>
            <a:r>
              <a:rPr b="1" lang="en-GB"/>
              <a:t>worksheet.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</a:t>
            </a:r>
            <a:r>
              <a:rPr lang="en-GB"/>
              <a:t>n pairs, have a look at the program and make a prediction of what it will do when it runs?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new commands is it using?</a:t>
            </a:r>
            <a:endParaRPr/>
          </a:p>
        </p:txBody>
      </p:sp>
      <p:sp>
        <p:nvSpPr>
          <p:cNvPr id="397" name="Google Shape;397;p36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SUB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BRP BIGGER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LDA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BRA END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BIGGER 	LDA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END 		HLT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NUM1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98" name="Google Shape;3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4" name="Google Shape;404;p3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405" name="Google Shape;405;p3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Analysing assembly language </a:t>
            </a:r>
            <a:endParaRPr/>
          </a:p>
        </p:txBody>
      </p:sp>
      <p:sp>
        <p:nvSpPr>
          <p:cNvPr id="406" name="Google Shape;406;p37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Load the program into the LMC.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use the text file provided.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Run the program a few times with different inputs, to test your predictions.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What does it do?</a:t>
            </a:r>
            <a:endParaRPr b="1"/>
          </a:p>
        </p:txBody>
      </p:sp>
      <p:sp>
        <p:nvSpPr>
          <p:cNvPr id="407" name="Google Shape;407;p37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SUB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BRP BIGGER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LDA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BRA END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BIGGER 	LDA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END 		HLT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NUM1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408" name="Google Shape;40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Starter activity</a:t>
            </a:r>
            <a:endParaRPr/>
          </a:p>
        </p:txBody>
      </p:sp>
      <p:sp>
        <p:nvSpPr>
          <p:cNvPr id="69" name="Google Shape;69;p11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</a:t>
            </a:r>
            <a:r>
              <a:rPr lang="en-GB"/>
              <a:t>igh-level</a:t>
            </a:r>
            <a:r>
              <a:rPr lang="en-GB"/>
              <a:t> programming</a:t>
            </a:r>
            <a:endParaRPr/>
          </a:p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310900" y="1170124"/>
            <a:ext cx="40965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Pseudocode</a:t>
            </a:r>
            <a:endParaRPr b="1"/>
          </a:p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310900" y="1653430"/>
            <a:ext cx="4096500" cy="31758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um1 &lt;-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USERINPUT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 &lt;- USERINPUT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r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esult &lt;- num1 + num2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OUTPUT result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72" name="Google Shape;7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170100"/>
            <a:ext cx="4096501" cy="273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4075" y="454325"/>
            <a:ext cx="428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4" name="Google Shape;414;p38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415" name="Google Shape;415;p38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Analysing assembly language </a:t>
            </a:r>
            <a:endParaRPr/>
          </a:p>
        </p:txBody>
      </p:sp>
      <p:sp>
        <p:nvSpPr>
          <p:cNvPr id="416" name="Google Shape;416;p38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the same program in Python.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one is a bit more complex.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includes an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-GB"/>
              <a:t> statement, which means you will need to use </a:t>
            </a:r>
            <a:r>
              <a:rPr b="1" lang="en-GB"/>
              <a:t>branches.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Have a look at the assembly code again and see if you can spot the branches in it. </a:t>
            </a:r>
            <a:endParaRPr/>
          </a:p>
        </p:txBody>
      </p:sp>
      <p:sp>
        <p:nvSpPr>
          <p:cNvPr id="417" name="Google Shape;417;p38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num1 = input()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 = input()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if num1 &gt; num2: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print(num1)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 print(num2)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418" name="Google Shape;41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4" name="Google Shape;424;p39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425" name="Google Shape;425;p39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Analysing assembly language</a:t>
            </a:r>
            <a:endParaRPr/>
          </a:p>
        </p:txBody>
      </p:sp>
      <p:sp>
        <p:nvSpPr>
          <p:cNvPr id="426" name="Google Shape;426;p39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see how it works, let’s step through it together on the LMC.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 sure to write the new commands into your toolbox so you can use them later.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7" name="Google Shape;42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9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SUB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BRP BIGGER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LDA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BRA END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BIGGER 	LDA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END 		HLT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NUM1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4" name="Google Shape;434;p40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435" name="Google Shape;435;p40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Analysing assembly language</a:t>
            </a:r>
            <a:endParaRPr/>
          </a:p>
        </p:txBody>
      </p:sp>
      <p:sp>
        <p:nvSpPr>
          <p:cNvPr id="436" name="Google Shape;436;p40"/>
          <p:cNvSpPr txBox="1"/>
          <p:nvPr>
            <p:ph idx="2" type="body"/>
          </p:nvPr>
        </p:nvSpPr>
        <p:spPr>
          <a:xfrm>
            <a:off x="4736600" y="2300800"/>
            <a:ext cx="4096500" cy="25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are going to use the same input as last time.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first line will get the user input and store the value in the accumulator.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Where will the second line store the data?</a:t>
            </a:r>
            <a:endParaRPr b="1"/>
          </a:p>
        </p:txBody>
      </p:sp>
      <p:pic>
        <p:nvPicPr>
          <p:cNvPr id="437" name="Google Shape;43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40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SUB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BRP BIGGER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LDA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BRA END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BIGGER 	LDA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END 		HLT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NUM1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9" name="Google Shape;439;p40"/>
          <p:cNvSpPr/>
          <p:nvPr/>
        </p:nvSpPr>
        <p:spPr>
          <a:xfrm>
            <a:off x="1252550" y="1214525"/>
            <a:ext cx="4620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0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00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41" name="Google Shape;441;p40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10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42" name="Google Shape;442;p40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10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43" name="Google Shape;443;p40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9" name="Google Shape;449;p4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450" name="Google Shape;450;p41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Analysing assembly language</a:t>
            </a:r>
            <a:endParaRPr/>
          </a:p>
        </p:txBody>
      </p:sp>
      <p:sp>
        <p:nvSpPr>
          <p:cNvPr id="451" name="Google Shape;451;p41"/>
          <p:cNvSpPr txBox="1"/>
          <p:nvPr>
            <p:ph idx="2" type="body"/>
          </p:nvPr>
        </p:nvSpPr>
        <p:spPr>
          <a:xfrm>
            <a:off x="4736600" y="2300800"/>
            <a:ext cx="4096500" cy="25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will store it in the memory location assigned to </a:t>
            </a:r>
            <a:r>
              <a:rPr b="1" lang="en-GB"/>
              <a:t>NUM1</a:t>
            </a:r>
            <a:r>
              <a:rPr lang="en-GB"/>
              <a:t> in this case </a:t>
            </a:r>
            <a:r>
              <a:rPr b="1" lang="en-GB"/>
              <a:t>12.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same thing will happen again for lines 3 and 4, except the data will be stored at location 13 for </a:t>
            </a:r>
            <a:r>
              <a:rPr b="1" lang="en-GB"/>
              <a:t>NUM2.</a:t>
            </a:r>
            <a:endParaRPr b="1"/>
          </a:p>
        </p:txBody>
      </p:sp>
      <p:pic>
        <p:nvPicPr>
          <p:cNvPr id="452" name="Google Shape;45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1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SUB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BRP BIGGER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LDA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BRA END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BIGGER 	LDA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END 		HLT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NUM1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4" name="Google Shape;454;p41"/>
          <p:cNvSpPr/>
          <p:nvPr/>
        </p:nvSpPr>
        <p:spPr>
          <a:xfrm>
            <a:off x="1261450" y="1445475"/>
            <a:ext cx="9594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1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01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6" name="Google Shape;456;p41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10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7" name="Google Shape;457;p41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8" name="Google Shape;458;p41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4" name="Google Shape;464;p42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465" name="Google Shape;465;p42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Analysing assembly language</a:t>
            </a:r>
            <a:endParaRPr/>
          </a:p>
        </p:txBody>
      </p:sp>
      <p:sp>
        <p:nvSpPr>
          <p:cNvPr id="466" name="Google Shape;466;p42"/>
          <p:cNvSpPr txBox="1"/>
          <p:nvPr>
            <p:ph idx="2" type="body"/>
          </p:nvPr>
        </p:nvSpPr>
        <p:spPr>
          <a:xfrm>
            <a:off x="4736600" y="2300800"/>
            <a:ext cx="4096500" cy="25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will store it in the memory location assigned to </a:t>
            </a:r>
            <a:r>
              <a:rPr b="1" lang="en-GB"/>
              <a:t>NUM1</a:t>
            </a:r>
            <a:r>
              <a:rPr lang="en-GB"/>
              <a:t> in this case </a:t>
            </a:r>
            <a:r>
              <a:rPr b="1" lang="en-GB"/>
              <a:t>12.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same thing will happen again for lines 3 and 4, except the data will be stored at location 13 for </a:t>
            </a:r>
            <a:r>
              <a:rPr b="1" lang="en-GB"/>
              <a:t>NUM2.</a:t>
            </a:r>
            <a:endParaRPr b="1"/>
          </a:p>
        </p:txBody>
      </p:sp>
      <p:pic>
        <p:nvPicPr>
          <p:cNvPr id="467" name="Google Shape;46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42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SUB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BRP BIGGER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LDA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BRA END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BIGGER 	LDA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END 		HLT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NUM1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69" name="Google Shape;469;p42"/>
          <p:cNvSpPr/>
          <p:nvPr/>
        </p:nvSpPr>
        <p:spPr>
          <a:xfrm>
            <a:off x="1243675" y="1694200"/>
            <a:ext cx="4707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2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02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71" name="Google Shape;471;p42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72" name="Google Shape;472;p42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73" name="Google Shape;473;p42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9" name="Google Shape;479;p43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480" name="Google Shape;480;p43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Analysing assembly language</a:t>
            </a:r>
            <a:endParaRPr/>
          </a:p>
        </p:txBody>
      </p:sp>
      <p:sp>
        <p:nvSpPr>
          <p:cNvPr id="481" name="Google Shape;481;p43"/>
          <p:cNvSpPr txBox="1"/>
          <p:nvPr>
            <p:ph idx="2" type="body"/>
          </p:nvPr>
        </p:nvSpPr>
        <p:spPr>
          <a:xfrm>
            <a:off x="4736600" y="2300800"/>
            <a:ext cx="4096500" cy="25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will store it in the memory location assigned to </a:t>
            </a:r>
            <a:r>
              <a:rPr b="1" lang="en-GB"/>
              <a:t>NUM1</a:t>
            </a:r>
            <a:r>
              <a:rPr lang="en-GB"/>
              <a:t> in this case </a:t>
            </a:r>
            <a:r>
              <a:rPr b="1" lang="en-GB"/>
              <a:t>12.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same thing will happen again for lines 3 and 4, except the data will be stored at location 13 for </a:t>
            </a:r>
            <a:r>
              <a:rPr b="1" lang="en-GB"/>
              <a:t>NUM2.</a:t>
            </a:r>
            <a:endParaRPr b="1"/>
          </a:p>
        </p:txBody>
      </p:sp>
      <p:pic>
        <p:nvPicPr>
          <p:cNvPr id="482" name="Google Shape;48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3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SUB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BRP BIGGER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LDA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BRA END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BIGGER 	LDA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END 		HLT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NUM1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84" name="Google Shape;484;p43"/>
          <p:cNvSpPr/>
          <p:nvPr/>
        </p:nvSpPr>
        <p:spPr>
          <a:xfrm>
            <a:off x="1243675" y="1942950"/>
            <a:ext cx="9771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43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03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86" name="Google Shape;486;p43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87" name="Google Shape;487;p43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88" name="Google Shape;488;p43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4" name="Google Shape;494;p4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495" name="Google Shape;495;p4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Analysing assembly language</a:t>
            </a:r>
            <a:endParaRPr/>
          </a:p>
        </p:txBody>
      </p:sp>
      <p:sp>
        <p:nvSpPr>
          <p:cNvPr id="496" name="Google Shape;496;p44"/>
          <p:cNvSpPr txBox="1"/>
          <p:nvPr>
            <p:ph idx="2" type="body"/>
          </p:nvPr>
        </p:nvSpPr>
        <p:spPr>
          <a:xfrm>
            <a:off x="4736600" y="2300800"/>
            <a:ext cx="4096500" cy="25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 the LMC there is no ‘greater than’ command, so we need to find another way to do it.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are going to use the </a:t>
            </a:r>
            <a:r>
              <a:rPr b="1" lang="en-GB"/>
              <a:t>subtract</a:t>
            </a:r>
            <a:r>
              <a:rPr lang="en-GB"/>
              <a:t> command to take away the first number from the second number.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7" name="Google Shape;49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44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SUB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BRP BIGGER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LDA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BRA END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BIGGER 	LDA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END 		HLT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NUM1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99" name="Google Shape;499;p44"/>
          <p:cNvSpPr/>
          <p:nvPr/>
        </p:nvSpPr>
        <p:spPr>
          <a:xfrm>
            <a:off x="1279200" y="2190825"/>
            <a:ext cx="9594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44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04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01" name="Google Shape;501;p44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02" name="Google Shape;502;p44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03" name="Google Shape;503;p44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9" name="Google Shape;509;p4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510" name="Google Shape;510;p45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Analysing assembly language</a:t>
            </a:r>
            <a:endParaRPr/>
          </a:p>
        </p:txBody>
      </p:sp>
      <p:sp>
        <p:nvSpPr>
          <p:cNvPr id="511" name="Google Shape;511;p45"/>
          <p:cNvSpPr txBox="1"/>
          <p:nvPr>
            <p:ph idx="2" type="body"/>
          </p:nvPr>
        </p:nvSpPr>
        <p:spPr>
          <a:xfrm>
            <a:off x="4736600" y="2300800"/>
            <a:ext cx="4096500" cy="25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 you can see here, i</a:t>
            </a:r>
            <a:r>
              <a:rPr lang="en-GB"/>
              <a:t>f </a:t>
            </a:r>
            <a:r>
              <a:rPr b="1" lang="en-GB"/>
              <a:t>NUM2</a:t>
            </a:r>
            <a:r>
              <a:rPr lang="en-GB"/>
              <a:t> is bigger, the result will be positive.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can use a </a:t>
            </a:r>
            <a:r>
              <a:rPr b="1" lang="en-GB"/>
              <a:t>branch</a:t>
            </a:r>
            <a:r>
              <a:rPr lang="en-GB"/>
              <a:t>, which will cause our code to skip forward or carry on depending on the result currently in the accumulator.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2" name="Google Shape;51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45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SUB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BRP BIGGER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LDA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BRA END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BIGGER 	LDA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END 		HLT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NUM1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14" name="Google Shape;514;p45"/>
          <p:cNvSpPr/>
          <p:nvPr/>
        </p:nvSpPr>
        <p:spPr>
          <a:xfrm>
            <a:off x="1288100" y="2450250"/>
            <a:ext cx="11283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5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04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16" name="Google Shape;516;p45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17" name="Google Shape;517;p45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18" name="Google Shape;518;p45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4" name="Google Shape;524;p4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525" name="Google Shape;525;p46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Analysing assembly language</a:t>
            </a:r>
            <a:endParaRPr/>
          </a:p>
        </p:txBody>
      </p:sp>
      <p:sp>
        <p:nvSpPr>
          <p:cNvPr id="526" name="Google Shape;526;p46"/>
          <p:cNvSpPr txBox="1"/>
          <p:nvPr>
            <p:ph idx="2" type="body"/>
          </p:nvPr>
        </p:nvSpPr>
        <p:spPr>
          <a:xfrm>
            <a:off x="4736600" y="2300800"/>
            <a:ext cx="4096500" cy="25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branch is called </a:t>
            </a:r>
            <a:r>
              <a:rPr b="1" lang="en-GB"/>
              <a:t>branch if positive </a:t>
            </a:r>
            <a:r>
              <a:rPr lang="en-GB"/>
              <a:t>and uses the mnemonic </a:t>
            </a:r>
            <a:r>
              <a:rPr b="1" lang="en-GB"/>
              <a:t>BRP</a:t>
            </a:r>
            <a:r>
              <a:rPr lang="en-GB"/>
              <a:t>. BIGGER is the marker it should jump to.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Where is the </a:t>
            </a:r>
            <a:r>
              <a:rPr b="1" lang="en-GB"/>
              <a:t>BIGGER </a:t>
            </a:r>
            <a:r>
              <a:rPr lang="en-GB"/>
              <a:t>marker?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7" name="Google Shape;52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46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SUB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BRP BIGGER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LDA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BRA END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BIGGER 	LDA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END 		HLT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NUM1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29" name="Google Shape;529;p46"/>
          <p:cNvSpPr/>
          <p:nvPr/>
        </p:nvSpPr>
        <p:spPr>
          <a:xfrm>
            <a:off x="1288100" y="2450250"/>
            <a:ext cx="11283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46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05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31" name="Google Shape;531;p46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32" name="Google Shape;532;p46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33" name="Google Shape;533;p46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9" name="Google Shape;539;p4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540" name="Google Shape;540;p4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Analysing assembly language</a:t>
            </a:r>
            <a:endParaRPr/>
          </a:p>
        </p:txBody>
      </p:sp>
      <p:sp>
        <p:nvSpPr>
          <p:cNvPr id="541" name="Google Shape;541;p47"/>
          <p:cNvSpPr txBox="1"/>
          <p:nvPr>
            <p:ph idx="2" type="body"/>
          </p:nvPr>
        </p:nvSpPr>
        <p:spPr>
          <a:xfrm>
            <a:off x="4736600" y="2300800"/>
            <a:ext cx="4096500" cy="25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the value in the accumulator was not positive, then the first number would have been the larger.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which case the program needs to load that value in order to output it.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This will be skipped if NUM2 is larger.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2" name="Google Shape;54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7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SUB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BRP BIGGER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LDA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BRA END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BIGGER 	LDA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END 		HLT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NUM1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44" name="Google Shape;544;p47"/>
          <p:cNvSpPr/>
          <p:nvPr/>
        </p:nvSpPr>
        <p:spPr>
          <a:xfrm>
            <a:off x="1279225" y="2681200"/>
            <a:ext cx="9240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47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06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46" name="Google Shape;546;p47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10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47" name="Google Shape;547;p47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48" name="Google Shape;548;p47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2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Starter activity</a:t>
            </a:r>
            <a:endParaRPr/>
          </a:p>
        </p:txBody>
      </p:sp>
      <p:sp>
        <p:nvSpPr>
          <p:cNvPr id="80" name="Google Shape;80;p12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</a:t>
            </a:r>
            <a:r>
              <a:rPr lang="en-GB"/>
              <a:t>igh-level</a:t>
            </a:r>
            <a:r>
              <a:rPr lang="en-GB"/>
              <a:t> programming</a:t>
            </a:r>
            <a:endParaRPr/>
          </a:p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310900" y="1170124"/>
            <a:ext cx="40965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Pseudocode</a:t>
            </a:r>
            <a:endParaRPr b="1"/>
          </a:p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310900" y="1653430"/>
            <a:ext cx="4096500" cy="31758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um1 &lt;- USERINPUT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 &lt;- USERINPUT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OUTPUT 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num1 + num2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	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83" name="Google Shape;8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170100"/>
            <a:ext cx="4096501" cy="273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4075" y="454325"/>
            <a:ext cx="428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4" name="Google Shape;554;p48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555" name="Google Shape;555;p48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Analysing assembly language</a:t>
            </a:r>
            <a:endParaRPr/>
          </a:p>
        </p:txBody>
      </p:sp>
      <p:sp>
        <p:nvSpPr>
          <p:cNvPr id="556" name="Google Shape;556;p48"/>
          <p:cNvSpPr txBox="1"/>
          <p:nvPr>
            <p:ph idx="2" type="body"/>
          </p:nvPr>
        </p:nvSpPr>
        <p:spPr>
          <a:xfrm>
            <a:off x="4736600" y="2300800"/>
            <a:ext cx="4096500" cy="25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the value in the accumulator was not positive, then the first number would have been the larger.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which case the program needs to load that value in order to output it.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This will be skipped if NUM2 is larger.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7" name="Google Shape;55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48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SUB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BRP BIGGER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LDA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BRA END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BIGGER 	LDA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END 		HLT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NUM1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59" name="Google Shape;559;p48"/>
          <p:cNvSpPr/>
          <p:nvPr/>
        </p:nvSpPr>
        <p:spPr>
          <a:xfrm>
            <a:off x="1252575" y="2938825"/>
            <a:ext cx="4191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48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07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61" name="Google Shape;561;p48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10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62" name="Google Shape;562;p48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63" name="Google Shape;563;p48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10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69" name="Google Shape;569;p49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570" name="Google Shape;570;p49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Analysing assembly language</a:t>
            </a:r>
            <a:endParaRPr/>
          </a:p>
        </p:txBody>
      </p:sp>
      <p:sp>
        <p:nvSpPr>
          <p:cNvPr id="571" name="Google Shape;571;p49"/>
          <p:cNvSpPr txBox="1"/>
          <p:nvPr>
            <p:ph idx="2" type="body"/>
          </p:nvPr>
        </p:nvSpPr>
        <p:spPr>
          <a:xfrm>
            <a:off x="4736600" y="2300800"/>
            <a:ext cx="4096500" cy="25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Then we just need to output the number to our users.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This will be skipped if NUM2 is larger.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2" name="Google Shape;57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49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SUB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BRP BIGGER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LDA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BRA END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BIGGER 	LDA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END 		HLT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NUM1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74" name="Google Shape;574;p49"/>
          <p:cNvSpPr/>
          <p:nvPr/>
        </p:nvSpPr>
        <p:spPr>
          <a:xfrm>
            <a:off x="1252575" y="2938825"/>
            <a:ext cx="4191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49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07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76" name="Google Shape;576;p49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10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77" name="Google Shape;577;p49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78" name="Google Shape;578;p49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10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4" name="Google Shape;584;p50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585" name="Google Shape;585;p50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Analysing assembly language</a:t>
            </a:r>
            <a:endParaRPr/>
          </a:p>
        </p:txBody>
      </p:sp>
      <p:sp>
        <p:nvSpPr>
          <p:cNvPr id="586" name="Google Shape;586;p50"/>
          <p:cNvSpPr txBox="1"/>
          <p:nvPr>
            <p:ph idx="2" type="body"/>
          </p:nvPr>
        </p:nvSpPr>
        <p:spPr>
          <a:xfrm>
            <a:off x="4736600" y="2300800"/>
            <a:ext cx="4096500" cy="25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 this point, the program has done what it needs to if </a:t>
            </a:r>
            <a:r>
              <a:rPr b="1" lang="en-GB"/>
              <a:t>NUM1 </a:t>
            </a:r>
            <a:r>
              <a:rPr lang="en-GB"/>
              <a:t>is the larger.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next pieces of code will be the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n-GB"/>
              <a:t> block We need to provide another jump point so that the code can skip the next bit. </a:t>
            </a:r>
            <a:endParaRPr/>
          </a:p>
        </p:txBody>
      </p:sp>
      <p:pic>
        <p:nvPicPr>
          <p:cNvPr id="587" name="Google Shape;58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50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SUB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BRP BIGGER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LDA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BRA END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BIGGER 	LDA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END 		HLT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NUM1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89" name="Google Shape;589;p50"/>
          <p:cNvSpPr/>
          <p:nvPr/>
        </p:nvSpPr>
        <p:spPr>
          <a:xfrm>
            <a:off x="1261475" y="3187550"/>
            <a:ext cx="8529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50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08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91" name="Google Shape;591;p50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10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92" name="Google Shape;592;p50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93" name="Google Shape;593;p50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1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SUB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BRP BIGGER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LDA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BRA END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BIGGER 	LDA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END 		HLT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NUM1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99" name="Google Shape;599;p5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0" name="Google Shape;600;p5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601" name="Google Shape;601;p51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Analysing assembly language</a:t>
            </a:r>
            <a:endParaRPr/>
          </a:p>
        </p:txBody>
      </p:sp>
      <p:sp>
        <p:nvSpPr>
          <p:cNvPr id="602" name="Google Shape;602;p51"/>
          <p:cNvSpPr txBox="1"/>
          <p:nvPr>
            <p:ph idx="2" type="body"/>
          </p:nvPr>
        </p:nvSpPr>
        <p:spPr>
          <a:xfrm>
            <a:off x="4736600" y="2300800"/>
            <a:ext cx="4096500" cy="25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are going to use </a:t>
            </a:r>
            <a:r>
              <a:rPr b="1" lang="en-GB"/>
              <a:t>branch-always</a:t>
            </a:r>
            <a:r>
              <a:rPr lang="en-GB"/>
              <a:t> with the mnemonic </a:t>
            </a:r>
            <a:r>
              <a:rPr b="1" lang="en-GB"/>
              <a:t>BRA</a:t>
            </a:r>
            <a:r>
              <a:rPr lang="en-GB"/>
              <a:t>. The marker this time will be </a:t>
            </a:r>
            <a:r>
              <a:rPr b="1" lang="en-GB"/>
              <a:t>END.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command will always cause the program to skip to the marker.</a:t>
            </a:r>
            <a:endParaRPr/>
          </a:p>
        </p:txBody>
      </p:sp>
      <p:pic>
        <p:nvPicPr>
          <p:cNvPr id="603" name="Google Shape;60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51"/>
          <p:cNvSpPr/>
          <p:nvPr/>
        </p:nvSpPr>
        <p:spPr>
          <a:xfrm>
            <a:off x="1261475" y="3187550"/>
            <a:ext cx="8529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51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08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6" name="Google Shape;606;p51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10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7" name="Google Shape;607;p51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8" name="Google Shape;608;p51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2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SUB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BRP BIGGER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LDA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BRA END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BIGGER 	LDA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END 		HLT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NUM1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14" name="Google Shape;614;p5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5" name="Google Shape;615;p52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616" name="Google Shape;616;p52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Analysing assembly language</a:t>
            </a:r>
            <a:endParaRPr/>
          </a:p>
        </p:txBody>
      </p:sp>
      <p:sp>
        <p:nvSpPr>
          <p:cNvPr id="617" name="Google Shape;617;p52"/>
          <p:cNvSpPr txBox="1"/>
          <p:nvPr>
            <p:ph idx="2" type="body"/>
          </p:nvPr>
        </p:nvSpPr>
        <p:spPr>
          <a:xfrm>
            <a:off x="4736600" y="2300800"/>
            <a:ext cx="4096500" cy="25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Earlier, you told the LMC that if the result of a subtraction was positive, it should move to the </a:t>
            </a:r>
            <a:r>
              <a:rPr b="1" lang="en-GB"/>
              <a:t>BIGGER</a:t>
            </a:r>
            <a:r>
              <a:rPr lang="en-GB"/>
              <a:t> branch.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Now w</a:t>
            </a:r>
            <a:r>
              <a:rPr lang="en-GB"/>
              <a:t>e need to tell it where </a:t>
            </a:r>
            <a:r>
              <a:rPr b="1" lang="en-GB"/>
              <a:t>BIGGER</a:t>
            </a:r>
            <a:r>
              <a:rPr lang="en-GB"/>
              <a:t> is in our program.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8" name="Google Shape;61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52"/>
          <p:cNvSpPr/>
          <p:nvPr/>
        </p:nvSpPr>
        <p:spPr>
          <a:xfrm>
            <a:off x="364225" y="3445175"/>
            <a:ext cx="18033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52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09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21" name="Google Shape;621;p52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22" name="Google Shape;622;p52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23" name="Google Shape;623;p52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9" name="Google Shape;629;p53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630" name="Google Shape;630;p53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Analysing assembly language</a:t>
            </a:r>
            <a:endParaRPr/>
          </a:p>
        </p:txBody>
      </p:sp>
      <p:sp>
        <p:nvSpPr>
          <p:cNvPr id="631" name="Google Shape;631;p53"/>
          <p:cNvSpPr txBox="1"/>
          <p:nvPr>
            <p:ph idx="2" type="body"/>
          </p:nvPr>
        </p:nvSpPr>
        <p:spPr>
          <a:xfrm>
            <a:off x="4736600" y="2300800"/>
            <a:ext cx="4096500" cy="25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then do the same thing for </a:t>
            </a:r>
            <a:r>
              <a:rPr b="1" lang="en-GB"/>
              <a:t>NUM2 </a:t>
            </a:r>
            <a:r>
              <a:rPr lang="en-GB"/>
              <a:t>that we did for </a:t>
            </a:r>
            <a:r>
              <a:rPr b="1" lang="en-GB"/>
              <a:t>NUM1</a:t>
            </a:r>
            <a:r>
              <a:rPr lang="en-GB"/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Load it into the accumulator and then output the value.</a:t>
            </a:r>
            <a:endParaRPr/>
          </a:p>
        </p:txBody>
      </p:sp>
      <p:pic>
        <p:nvPicPr>
          <p:cNvPr id="632" name="Google Shape;63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53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SUB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BRP BIGGER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LDA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BRA END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BIGGER 	LDA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END 		HLT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NUM1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34" name="Google Shape;634;p53"/>
          <p:cNvSpPr/>
          <p:nvPr/>
        </p:nvSpPr>
        <p:spPr>
          <a:xfrm>
            <a:off x="1250850" y="3685050"/>
            <a:ext cx="419100" cy="3141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53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10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36" name="Google Shape;636;p53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37" name="Google Shape;637;p53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38" name="Google Shape;638;p53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14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5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4" name="Google Shape;644;p5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645" name="Google Shape;645;p5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Analysing assembly language</a:t>
            </a:r>
            <a:endParaRPr/>
          </a:p>
        </p:txBody>
      </p:sp>
      <p:sp>
        <p:nvSpPr>
          <p:cNvPr id="646" name="Google Shape;646;p54"/>
          <p:cNvSpPr txBox="1"/>
          <p:nvPr>
            <p:ph idx="2" type="body"/>
          </p:nvPr>
        </p:nvSpPr>
        <p:spPr>
          <a:xfrm>
            <a:off x="4736600" y="2300800"/>
            <a:ext cx="4096500" cy="25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final lines end the program — after jumping to the </a:t>
            </a:r>
            <a:r>
              <a:rPr b="1" lang="en-GB"/>
              <a:t>END</a:t>
            </a:r>
            <a:r>
              <a:rPr lang="en-GB"/>
              <a:t> marker.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also need to set up the data locations for our variables.</a:t>
            </a:r>
            <a:endParaRPr/>
          </a:p>
        </p:txBody>
      </p:sp>
      <p:pic>
        <p:nvPicPr>
          <p:cNvPr id="647" name="Google Shape;64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54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INP 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SUB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BRP BIGGER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LDA NUM1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BRA END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BIGGER 	LDA NUM2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END 		HLT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NUM1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		DAT</a:t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49" name="Google Shape;649;p54"/>
          <p:cNvSpPr/>
          <p:nvPr/>
        </p:nvSpPr>
        <p:spPr>
          <a:xfrm>
            <a:off x="353600" y="3966625"/>
            <a:ext cx="1974000" cy="777000"/>
          </a:xfrm>
          <a:prstGeom prst="roundRect">
            <a:avLst>
              <a:gd fmla="val 16667" name="adj"/>
            </a:avLst>
          </a:prstGeom>
          <a:solidFill>
            <a:srgbClr val="5B5BA5">
              <a:alpha val="189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54"/>
          <p:cNvSpPr txBox="1"/>
          <p:nvPr/>
        </p:nvSpPr>
        <p:spPr>
          <a:xfrm>
            <a:off x="4737101" y="1201950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Program Counter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11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51" name="Google Shape;651;p54"/>
          <p:cNvSpPr txBox="1"/>
          <p:nvPr/>
        </p:nvSpPr>
        <p:spPr>
          <a:xfrm>
            <a:off x="4737101" y="1827525"/>
            <a:ext cx="22302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Accumulator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52" name="Google Shape;652;p54"/>
          <p:cNvSpPr txBox="1"/>
          <p:nvPr/>
        </p:nvSpPr>
        <p:spPr>
          <a:xfrm>
            <a:off x="7282796" y="1180963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Input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53" name="Google Shape;653;p54"/>
          <p:cNvSpPr txBox="1"/>
          <p:nvPr/>
        </p:nvSpPr>
        <p:spPr>
          <a:xfrm>
            <a:off x="7293696" y="1847050"/>
            <a:ext cx="1539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4000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rgbClr val="5B5BA5"/>
                </a:highlight>
                <a:latin typeface="Quicksand"/>
                <a:ea typeface="Quicksand"/>
                <a:cs typeface="Quicksand"/>
                <a:sym typeface="Quicksand"/>
              </a:rPr>
              <a:t> Output 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>
              <a:solidFill>
                <a:srgbClr val="5B5BA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9" name="Google Shape;659;p5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660" name="Google Shape;660;p55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Check your toolbox!</a:t>
            </a:r>
            <a:endParaRPr/>
          </a:p>
        </p:txBody>
      </p:sp>
      <p:sp>
        <p:nvSpPr>
          <p:cNvPr id="661" name="Google Shape;661;p55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2" name="Google Shape;66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5950" y="1170125"/>
            <a:ext cx="3817149" cy="23388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63" name="Google Shape;663;p55"/>
          <p:cNvGraphicFramePr/>
          <p:nvPr/>
        </p:nvGraphicFramePr>
        <p:xfrm>
          <a:off x="310900" y="117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{D3667B80-4496-4540-B61D-9943DB83C016}</a:tableStyleId>
              </a:tblPr>
              <a:tblGrid>
                <a:gridCol w="1135125"/>
                <a:gridCol w="2466200"/>
                <a:gridCol w="824875"/>
              </a:tblGrid>
              <a:tr h="367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Command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Description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Op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822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INP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Get user input and load it into the accumulator. 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901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/>
                </a:tc>
              </a:tr>
              <a:tr h="822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OUT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Output the contents of the accumulator.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902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/>
                </a:tc>
              </a:tr>
              <a:tr h="822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LDA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Load the accumulator with the data located at the supplied memory address. 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5XX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/>
                </a:tc>
              </a:tr>
              <a:tr h="822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STA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Store the current value in the accumulator to the memory address supplied.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3XX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pic>
        <p:nvPicPr>
          <p:cNvPr id="664" name="Google Shape;66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0" name="Google Shape;670;p5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671" name="Google Shape;671;p56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Check your toolbox!</a:t>
            </a:r>
            <a:endParaRPr/>
          </a:p>
        </p:txBody>
      </p:sp>
      <p:sp>
        <p:nvSpPr>
          <p:cNvPr id="672" name="Google Shape;672;p56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3" name="Google Shape;67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5950" y="1170125"/>
            <a:ext cx="3817149" cy="23388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74" name="Google Shape;674;p56"/>
          <p:cNvGraphicFramePr/>
          <p:nvPr/>
        </p:nvGraphicFramePr>
        <p:xfrm>
          <a:off x="310900" y="117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{D3667B80-4496-4540-B61D-9943DB83C016}</a:tableStyleId>
              </a:tblPr>
              <a:tblGrid>
                <a:gridCol w="1135125"/>
                <a:gridCol w="2466200"/>
                <a:gridCol w="824875"/>
              </a:tblGrid>
              <a:tr h="367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Command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Description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Op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822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BRP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Branch (jump) to the memory address if the accumulator value is zero or positive.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8XX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822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BRZ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Branch (jump) to the memory address provided if the accumulator value is zero.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7XX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822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BRA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Branch (jump) to the memory address provided.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6XX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pic>
        <p:nvPicPr>
          <p:cNvPr id="675" name="Google Shape;67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5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1" name="Google Shape;681;p5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682" name="Google Shape;682;p5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Check your toolbox!</a:t>
            </a:r>
            <a:endParaRPr/>
          </a:p>
        </p:txBody>
      </p:sp>
      <p:sp>
        <p:nvSpPr>
          <p:cNvPr id="683" name="Google Shape;683;p57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4" name="Google Shape;68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5950" y="1170125"/>
            <a:ext cx="3817149" cy="23388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85" name="Google Shape;685;p57"/>
          <p:cNvGraphicFramePr/>
          <p:nvPr/>
        </p:nvGraphicFramePr>
        <p:xfrm>
          <a:off x="310900" y="117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{D3667B80-4496-4540-B61D-9943DB83C016}</a:tableStyleId>
              </a:tblPr>
              <a:tblGrid>
                <a:gridCol w="1135125"/>
                <a:gridCol w="2466200"/>
                <a:gridCol w="824875"/>
              </a:tblGrid>
              <a:tr h="367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Command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Description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Op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822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ADD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Add the contents of a memory location to the accumulator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1XX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2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SUB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Subtract the contents of a memory location from the accumulator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2XX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3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HLT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Stop the program.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000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2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DAT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Used to assign a memory address to a label, so you can use variables in your machine code.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XX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686" name="Google Shape;686;p57"/>
          <p:cNvSpPr txBox="1"/>
          <p:nvPr>
            <p:ph idx="1" type="body"/>
          </p:nvPr>
        </p:nvSpPr>
        <p:spPr>
          <a:xfrm>
            <a:off x="5015950" y="3661375"/>
            <a:ext cx="38172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Make sure you have all of these commands in your cheat sheet.</a:t>
            </a:r>
            <a:endParaRPr b="1"/>
          </a:p>
        </p:txBody>
      </p:sp>
      <p:pic>
        <p:nvPicPr>
          <p:cNvPr id="687" name="Google Shape;68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3600" y="459100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In this lesson, you will: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Understand that assembly language has a 1:1 relationship with machine code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Explain the basic commands in the LMC’s assembly code: INP, OUT, STA, LDA, ADD, SUB, and BRP</a:t>
            </a:r>
            <a:endParaRPr/>
          </a:p>
        </p:txBody>
      </p:sp>
      <p:sp>
        <p:nvSpPr>
          <p:cNvPr id="90" name="Google Shape;90;p1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>
                <a:latin typeface="Quicksand"/>
                <a:ea typeface="Quicksand"/>
                <a:cs typeface="Quicksand"/>
                <a:sym typeface="Quicksand"/>
              </a:rPr>
              <a:t>Lesson </a:t>
            </a:r>
            <a:r>
              <a:rPr lang="en-GB"/>
              <a:t>12</a:t>
            </a:r>
            <a:r>
              <a:rPr b="1" lang="en-GB"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en-GB"/>
              <a:t>Assembly language programming I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Objectives</a:t>
            </a:r>
            <a:endParaRPr/>
          </a:p>
        </p:txBody>
      </p:sp>
      <p:pic>
        <p:nvPicPr>
          <p:cNvPr id="93" name="Google Shape;9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3900" y="456363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58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In this lesson, you…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Translated a </a:t>
            </a:r>
            <a:r>
              <a:rPr lang="en-GB"/>
              <a:t>high-level</a:t>
            </a:r>
            <a:r>
              <a:rPr lang="en-GB"/>
              <a:t> program into assembly language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Traced an assembly language program in the LMC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693" name="Google Shape;693;p58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Next lesson</a:t>
            </a:r>
            <a:endParaRPr/>
          </a:p>
        </p:txBody>
      </p:sp>
      <p:sp>
        <p:nvSpPr>
          <p:cNvPr id="694" name="Google Shape;694;p5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5" name="Google Shape;695;p58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/>
              <a:t>Next lesson, you will…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/>
              <a:t>Design and create your own program in assembly language</a:t>
            </a:r>
            <a:endParaRPr/>
          </a:p>
        </p:txBody>
      </p:sp>
      <p:sp>
        <p:nvSpPr>
          <p:cNvPr id="696" name="Google Shape;696;p58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Summary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00" name="Google Shape;100;p1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High to low</a:t>
            </a:r>
            <a:endParaRPr/>
          </a:p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842500" y="1170125"/>
            <a:ext cx="3564900" cy="12729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um1 = input()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num2 = input()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print(num1 + num2)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2" name="Google Shape;102;p14"/>
          <p:cNvSpPr txBox="1"/>
          <p:nvPr>
            <p:ph idx="2" type="body"/>
          </p:nvPr>
        </p:nvSpPr>
        <p:spPr>
          <a:xfrm>
            <a:off x="310900" y="2796000"/>
            <a:ext cx="4096500" cy="13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Have a look at line #1 — which of the stages of the computing cycle does the line accomplish?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about line #4?</a:t>
            </a:r>
            <a:endParaRPr/>
          </a:p>
        </p:txBody>
      </p:sp>
      <p:pic>
        <p:nvPicPr>
          <p:cNvPr id="103" name="Google Shape;1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0" y="1162000"/>
            <a:ext cx="4096500" cy="274334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462400" y="1170125"/>
            <a:ext cx="380100" cy="12729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1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11" name="Google Shape;111;p15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High to low</a:t>
            </a:r>
            <a:endParaRPr/>
          </a:p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a </a:t>
            </a:r>
            <a:r>
              <a:rPr lang="en-GB"/>
              <a:t>high-level</a:t>
            </a:r>
            <a:r>
              <a:rPr lang="en-GB"/>
              <a:t> programming language, each line or command accomplishes multiple things.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makes </a:t>
            </a:r>
            <a:r>
              <a:rPr lang="en-GB"/>
              <a:t>high-level</a:t>
            </a:r>
            <a:r>
              <a:rPr lang="en-GB"/>
              <a:t> languages easy to use, but difficult to optimise. Low-level languages will accomplish </a:t>
            </a:r>
            <a:r>
              <a:rPr b="1" lang="en-GB"/>
              <a:t>one</a:t>
            </a:r>
            <a:r>
              <a:rPr lang="en-GB"/>
              <a:t> of the stages with each line.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an example of </a:t>
            </a:r>
            <a:r>
              <a:rPr b="1" lang="en-GB"/>
              <a:t>abstraction.</a:t>
            </a:r>
            <a:endParaRPr b="1"/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170100"/>
            <a:ext cx="4096501" cy="273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4075" y="454325"/>
            <a:ext cx="428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1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21" name="Google Shape;121;p16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High to low</a:t>
            </a:r>
            <a:endParaRPr/>
          </a:p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are going to play the part of a translator, going line by line through the program and changing it into an assembly language.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Assembly languages are specific to a processor, and you are going to use </a:t>
            </a:r>
            <a:r>
              <a:rPr b="1" lang="en-GB"/>
              <a:t>the Little Man Computer.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https://peterhigginson.co.uk/lmc/</a:t>
            </a:r>
            <a:r>
              <a:rPr lang="en-GB"/>
              <a:t> </a:t>
            </a:r>
            <a:endParaRPr/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6600" y="1170125"/>
            <a:ext cx="4096500" cy="23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1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30" name="Google Shape;130;p1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High to low</a:t>
            </a:r>
            <a:endParaRPr/>
          </a:p>
        </p:txBody>
      </p:sp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help you remember the commands, you have been given a </a:t>
            </a:r>
            <a:r>
              <a:rPr lang="en-GB"/>
              <a:t>cheat sheet</a:t>
            </a:r>
            <a:r>
              <a:rPr lang="en-GB"/>
              <a:t> to fill out in your own words.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names of the commands have been given to you, but you need to fill out the </a:t>
            </a:r>
            <a:r>
              <a:rPr lang="en-GB"/>
              <a:t>mnemonic, </a:t>
            </a:r>
            <a:r>
              <a:rPr lang="en-GB"/>
              <a:t>opcode</a:t>
            </a:r>
            <a:r>
              <a:rPr lang="en-GB"/>
              <a:t>, and give a description of what the command does. </a:t>
            </a:r>
            <a:r>
              <a:rPr lang="en-GB"/>
              <a:t> </a:t>
            </a:r>
            <a:endParaRPr/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100" y="1170125"/>
            <a:ext cx="4096501" cy="2890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3125" y="463863"/>
            <a:ext cx="409575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