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Quicksand"/>
      <p:regular r:id="rId24"/>
      <p:bold r:id="rId25"/>
    </p:embeddedFont>
    <p:embeddedFont>
      <p:font typeface="Quicksand Light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Quicksand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QuicksandLight-regular.fntdata"/><Relationship Id="rId25" Type="http://schemas.openxmlformats.org/officeDocument/2006/relationships/font" Target="fonts/Quicksand-bold.fntdata"/><Relationship Id="rId27" Type="http://schemas.openxmlformats.org/officeDocument/2006/relationships/font" Target="fonts/Quicksand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algo-1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1er_Arrondissement,_Paris,_France_-_Open_Street_Map.p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1er_Arrondissement,_Paris,_France_-_Open_Street_Map.png" TargetMode="External"/><Relationship Id="rId3" Type="http://schemas.openxmlformats.org/officeDocument/2006/relationships/hyperlink" Target="https://en.wikipedia.org/wiki/Paris_M%C3%A9tro#/media/File:Carte_M%C3%A9tro_de_Paris.jp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eiffel-tower-france-paris-landscape-975004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gameart.org/content/16x16-jrpg-tilesets-enlarged-2x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ebras.uk/answer-booklets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ebras.uk/answer-booklets.html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File:Rubik%27s_cube_v3.sv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eiffel-tower-france-paris-landscape-975004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eiffel-tower-france-paris-landscape-975004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07-08-20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ncce.io/algo-1-s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regularly — 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009e4259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009e4259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3a913aa5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3a913aa5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46ef214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46ef214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https://commons.wikimedia.org/wiki/File:1er_Arrondissement,_Paris,_France_-_Open_Street_Map.png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4ed28b56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4ed28b56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https://commons.wikimedia.org/wiki/File:1er_Arrondissement,_Paris,_France_-_Open_Street_Map.png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https://en.wikipedia.org/wiki/Paris_M%C3%A9tro#/media/File:Carte_M%C3%A9tro_de_Paris.jpg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47e725d3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47e725d3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42f954dc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42f954dc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https://pixabay.com/photos/eiffel-tower-france-paris-landscape-975004/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47e725d3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47e725d3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https://opengameart.org/content/16x16-jrpg-tilesets-enlarged-2x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47e725d3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47e725d3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009e4259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009e4259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46ef2145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46ef2145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46ef2145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46ef2145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UK Bebras computational thinking challenge 2017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http://www.bebras.uk/answer-booklets.html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46ef2145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46ef2145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UK Bebras computational thinking challenge 2017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http://www.bebras.uk/answer-booklets.html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a513817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a513817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3a513817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3a513817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https://en.wikipedia.org/wiki/File:Rubik%27s_cube_v3.svg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a513817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a513817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a513817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3a513817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47e725d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47e725d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https://pixabay.com/photos/eiffel-tower-france-paris-landscape-975004/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7e725d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7e725d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https://pixabay.com/photos/eiffel-tower-france-paris-landscape-975004/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qWNAoRun-k5LsB5qRWm-jmOoQ0MyKCrScvgefoTYmkg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quip.learning.com/algorithmic-thinking-computational-thinking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Lesson 1: Computational thinking</a:t>
            </a:r>
            <a:endParaRPr sz="5400"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Algorithms</a:t>
            </a:r>
            <a:endParaRPr/>
          </a:p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310900" y="1170125"/>
            <a:ext cx="38226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</a:t>
            </a:r>
            <a:r>
              <a:rPr b="1" lang="en-GB"/>
              <a:t>structure diagram</a:t>
            </a:r>
            <a:r>
              <a:rPr lang="en-GB"/>
              <a:t> can be used to visualise a problem by</a:t>
            </a:r>
            <a:r>
              <a:rPr lang="en-GB"/>
              <a:t> </a:t>
            </a:r>
            <a:r>
              <a:rPr lang="en-GB"/>
              <a:t>show</a:t>
            </a:r>
            <a:r>
              <a:rPr lang="en-GB"/>
              <a:t>ing</a:t>
            </a:r>
            <a:r>
              <a:rPr lang="en-GB"/>
              <a:t> the different levels of detail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This overview illustrates </a:t>
            </a:r>
            <a:r>
              <a:rPr lang="en-GB"/>
              <a:t>how each sub-problem relates to other parts of the structure</a:t>
            </a:r>
            <a:r>
              <a:rPr lang="en-GB"/>
              <a:t>. </a:t>
            </a:r>
            <a:endParaRPr/>
          </a:p>
        </p:txBody>
      </p:sp>
      <p:sp>
        <p:nvSpPr>
          <p:cNvPr id="155" name="Google Shape;155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decomposition?</a:t>
            </a:r>
            <a:endParaRPr/>
          </a:p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4407400" y="1289300"/>
            <a:ext cx="4416825" cy="2135650"/>
            <a:chOff x="1975950" y="4675350"/>
            <a:chExt cx="4416825" cy="2135650"/>
          </a:xfrm>
        </p:grpSpPr>
        <p:sp>
          <p:nvSpPr>
            <p:cNvPr id="159" name="Google Shape;159;p18"/>
            <p:cNvSpPr/>
            <p:nvPr/>
          </p:nvSpPr>
          <p:spPr>
            <a:xfrm>
              <a:off x="3722325" y="4675350"/>
              <a:ext cx="18906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Trip to Eiffel Tower</a:t>
              </a:r>
              <a:endParaRPr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60" name="Google Shape;160;p18"/>
            <p:cNvCxnSpPr/>
            <p:nvPr/>
          </p:nvCxnSpPr>
          <p:spPr>
            <a:xfrm>
              <a:off x="4655338" y="5098350"/>
              <a:ext cx="0" cy="1926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1" name="Google Shape;161;p18"/>
            <p:cNvSpPr/>
            <p:nvPr/>
          </p:nvSpPr>
          <p:spPr>
            <a:xfrm>
              <a:off x="4794675" y="5531675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Tickets</a:t>
              </a:r>
              <a:endParaRPr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2915525" y="5531675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Transport</a:t>
              </a:r>
              <a:endParaRPr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63" name="Google Shape;163;p18"/>
            <p:cNvCxnSpPr/>
            <p:nvPr/>
          </p:nvCxnSpPr>
          <p:spPr>
            <a:xfrm>
              <a:off x="3714563" y="5290950"/>
              <a:ext cx="0" cy="2448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18"/>
            <p:cNvCxnSpPr/>
            <p:nvPr/>
          </p:nvCxnSpPr>
          <p:spPr>
            <a:xfrm>
              <a:off x="5593713" y="5290950"/>
              <a:ext cx="0" cy="2448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18"/>
            <p:cNvCxnSpPr/>
            <p:nvPr/>
          </p:nvCxnSpPr>
          <p:spPr>
            <a:xfrm rot="10800000">
              <a:off x="3710875" y="5290950"/>
              <a:ext cx="1890600" cy="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8"/>
            <p:cNvCxnSpPr/>
            <p:nvPr/>
          </p:nvCxnSpPr>
          <p:spPr>
            <a:xfrm>
              <a:off x="3715763" y="5954675"/>
              <a:ext cx="0" cy="1926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7" name="Google Shape;167;p18"/>
            <p:cNvSpPr/>
            <p:nvPr/>
          </p:nvSpPr>
          <p:spPr>
            <a:xfrm>
              <a:off x="3855100" y="6388000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To Eiffel Tower</a:t>
              </a:r>
              <a:endParaRPr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75950" y="6388000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UK to Paris</a:t>
              </a:r>
              <a:endParaRPr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69" name="Google Shape;169;p18"/>
            <p:cNvCxnSpPr/>
            <p:nvPr/>
          </p:nvCxnSpPr>
          <p:spPr>
            <a:xfrm>
              <a:off x="2774988" y="6147275"/>
              <a:ext cx="0" cy="2448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18"/>
            <p:cNvCxnSpPr/>
            <p:nvPr/>
          </p:nvCxnSpPr>
          <p:spPr>
            <a:xfrm>
              <a:off x="4654138" y="6147275"/>
              <a:ext cx="0" cy="2448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18"/>
            <p:cNvCxnSpPr/>
            <p:nvPr/>
          </p:nvCxnSpPr>
          <p:spPr>
            <a:xfrm rot="10800000">
              <a:off x="2771300" y="6147275"/>
              <a:ext cx="1890600" cy="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Abstraction</a:t>
            </a:r>
            <a:r>
              <a:rPr lang="en-GB"/>
              <a:t> is the process of removing unnecessary information and</a:t>
            </a:r>
            <a:r>
              <a:rPr lang="en-GB"/>
              <a:t> focussing on the important details.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This allows you to develop a general idea of what the problem is and how to solve it.</a:t>
            </a:r>
            <a:endParaRPr>
              <a:highlight>
                <a:srgbClr val="D9D9D9"/>
              </a:highlight>
            </a:endParaRPr>
          </a:p>
        </p:txBody>
      </p:sp>
      <p:sp>
        <p:nvSpPr>
          <p:cNvPr id="177" name="Google Shape;177;p19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abstraction?</a:t>
            </a:r>
            <a:endParaRPr/>
          </a:p>
        </p:txBody>
      </p:sp>
      <p:sp>
        <p:nvSpPr>
          <p:cNvPr id="178" name="Google Shape;178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1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075" y="44997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0" r="2056" t="0"/>
          <a:stretch/>
        </p:blipFill>
        <p:spPr>
          <a:xfrm>
            <a:off x="4736600" y="1280400"/>
            <a:ext cx="408610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great example of abstraction is the use of maps. A map includes only the information that is relevant.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Paris street map in this example contains the roads, river, and names of important landmarks.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It doesn’t include the exact details of how the buildings look in real life.</a:t>
            </a:r>
            <a:endParaRPr/>
          </a:p>
        </p:txBody>
      </p:sp>
      <p:sp>
        <p:nvSpPr>
          <p:cNvPr id="187" name="Google Shape;187;p2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abstraction?</a:t>
            </a:r>
            <a:endParaRPr/>
          </a:p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 b="50922" l="0" r="2056" t="0"/>
          <a:stretch/>
        </p:blipFill>
        <p:spPr>
          <a:xfrm>
            <a:off x="4736600" y="1280400"/>
            <a:ext cx="4086100" cy="168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</a:t>
            </a:r>
            <a:r>
              <a:rPr lang="en-GB"/>
              <a:t> are also different </a:t>
            </a:r>
            <a:r>
              <a:rPr b="1" lang="en-GB"/>
              <a:t>levels of abstraction</a:t>
            </a:r>
            <a:r>
              <a:rPr lang="en-GB"/>
              <a:t> that serve different purposes.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Paris Metro map has even more detail removed from it, only showing the lines, stops and river.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In which case would you use each map and why?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96" name="Google Shape;196;p2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abstraction?</a:t>
            </a:r>
            <a:endParaRPr/>
          </a:p>
        </p:txBody>
      </p:sp>
      <p:sp>
        <p:nvSpPr>
          <p:cNvPr id="197" name="Google Shape;197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 b="40508" l="0" r="7570" t="0"/>
          <a:stretch/>
        </p:blipFill>
        <p:spPr>
          <a:xfrm>
            <a:off x="4731400" y="3136250"/>
            <a:ext cx="4096500" cy="15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Algorithmic thinking</a:t>
            </a:r>
            <a:r>
              <a:rPr lang="en-GB"/>
              <a:t> is the process of developing an algorithm to solve a problem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An </a:t>
            </a:r>
            <a:r>
              <a:rPr b="1" lang="en-GB"/>
              <a:t>algorithm</a:t>
            </a:r>
            <a:r>
              <a:rPr lang="en-GB"/>
              <a:t> is a precise step-by-step </a:t>
            </a:r>
            <a:r>
              <a:rPr lang="en-GB"/>
              <a:t>solution to </a:t>
            </a:r>
            <a:r>
              <a:rPr lang="en-GB"/>
              <a:t>a problem </a:t>
            </a:r>
            <a:r>
              <a:rPr lang="en-GB"/>
              <a:t>that can be replicated by a human, computer, or both.</a:t>
            </a:r>
            <a:endParaRPr/>
          </a:p>
        </p:txBody>
      </p:sp>
      <p:sp>
        <p:nvSpPr>
          <p:cNvPr id="206" name="Google Shape;206;p2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algorithmic thinking?</a:t>
            </a:r>
            <a:endParaRPr/>
          </a:p>
        </p:txBody>
      </p:sp>
      <p:sp>
        <p:nvSpPr>
          <p:cNvPr id="207" name="Google Shape;207;p2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5268200" y="1189100"/>
            <a:ext cx="35649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“Algorithmic thinking is not solving for a specific answer; instead, it solves how to build a sequential, complete, and replicable process that has an end point – an algorithm”.</a:t>
            </a:r>
            <a:endParaRPr i="1"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4744912" y="1035400"/>
            <a:ext cx="4869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❠</a:t>
            </a:r>
            <a:endParaRPr sz="3600">
              <a:solidFill>
                <a:srgbClr val="5B5BA5"/>
              </a:solidFill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5268200" y="3346700"/>
            <a:ext cx="35649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Anna McVeigh-Murphy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One About Algorithmic Thinking in Computational Thinking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[</a:t>
            </a:r>
            <a:r>
              <a:rPr lang="en-GB" u="sng">
                <a:solidFill>
                  <a:srgbClr val="3197A8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link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]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idx="1" type="body"/>
          </p:nvPr>
        </p:nvSpPr>
        <p:spPr>
          <a:xfrm>
            <a:off x="310900" y="1170125"/>
            <a:ext cx="41460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example, an algorithm for getting the Eurostar to Paris could be: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Go to platform 5 at London St Pancras for 07:45 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Wait until the 08:15 AM Eurostar arrives on the platform, then board Carriage 5.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Find seat 57 and sit there.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Wait until arriving in Paris, then alight from the Eurostar.</a:t>
            </a:r>
            <a:endParaRPr/>
          </a:p>
        </p:txBody>
      </p:sp>
      <p:sp>
        <p:nvSpPr>
          <p:cNvPr id="217" name="Google Shape;217;p2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algorithmic thinking?</a:t>
            </a:r>
            <a:endParaRPr/>
          </a:p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2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3">
            <a:alphaModFix/>
          </a:blip>
          <a:srcRect b="0" l="14134" r="15472" t="0"/>
          <a:stretch/>
        </p:blipFill>
        <p:spPr>
          <a:xfrm>
            <a:off x="4736600" y="1289300"/>
            <a:ext cx="3119574" cy="29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activity you are going to apply </a:t>
            </a:r>
            <a:r>
              <a:rPr lang="en-GB"/>
              <a:t>each </a:t>
            </a:r>
            <a:r>
              <a:rPr lang="en-GB"/>
              <a:t>computational thinking </a:t>
            </a:r>
            <a:r>
              <a:rPr lang="en-GB"/>
              <a:t>skill to help you plan a game.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game involves moving a character around a simple world.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Answer</a:t>
            </a:r>
            <a:r>
              <a:rPr lang="en-GB"/>
              <a:t> </a:t>
            </a:r>
            <a:r>
              <a:rPr lang="en-GB"/>
              <a:t>the questions on the </a:t>
            </a:r>
            <a:r>
              <a:rPr b="1" lang="en-GB"/>
              <a:t>Activity 5 worksheet</a:t>
            </a:r>
            <a:r>
              <a:rPr lang="en-GB"/>
              <a:t> to guide your planning.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Planning a game</a:t>
            </a:r>
            <a:endParaRPr/>
          </a:p>
        </p:txBody>
      </p:sp>
      <p:sp>
        <p:nvSpPr>
          <p:cNvPr id="227" name="Google Shape;227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2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5</a:t>
            </a:r>
            <a:endParaRPr/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799" y="1289301"/>
            <a:ext cx="3564900" cy="286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Sit with a partner and </a:t>
            </a:r>
            <a:r>
              <a:rPr b="1" lang="en-GB"/>
              <a:t>peer review your game plans.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Use the worksheet </a:t>
            </a:r>
            <a:r>
              <a:rPr b="1" lang="en-GB"/>
              <a:t>solution</a:t>
            </a:r>
            <a:r>
              <a:rPr lang="en-GB"/>
              <a:t> to help you with this.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Peer review your game plans</a:t>
            </a:r>
            <a:endParaRPr/>
          </a:p>
        </p:txBody>
      </p:sp>
      <p:sp>
        <p:nvSpPr>
          <p:cNvPr id="237" name="Google Shape;237;p2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2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6</a:t>
            </a:r>
            <a:endParaRPr/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299"/>
            <a:ext cx="4096500" cy="258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225" y="61596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>
            <p:ph idx="2" type="body"/>
          </p:nvPr>
        </p:nvSpPr>
        <p:spPr>
          <a:xfrm>
            <a:off x="4736600" y="1170125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/>
              <a:t>Nola comes to the table. She takes one stick and puts it in a different place:</a:t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-GB" sz="1600"/>
              <a:t>Then Bob comes to the table, he also takes one stick and puts it in a different place.</a:t>
            </a:r>
            <a:br>
              <a:rPr i="1" lang="en-GB" sz="1600"/>
            </a:br>
            <a:br>
              <a:rPr i="1" lang="en-GB" sz="1600"/>
            </a:br>
            <a:r>
              <a:rPr i="1" lang="en-GB" sz="1600"/>
              <a:t>Which shape is Bob not able to make?</a:t>
            </a:r>
            <a:endParaRPr i="1" sz="1600"/>
          </a:p>
        </p:txBody>
      </p:sp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could the </a:t>
            </a:r>
            <a:r>
              <a:rPr lang="en-GB"/>
              <a:t>following </a:t>
            </a:r>
            <a:r>
              <a:rPr lang="en-GB"/>
              <a:t>techniques be applied to solving the five sticks problem?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Decomposition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Abstraction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Algorithmic thinking</a:t>
            </a:r>
            <a:endParaRPr b="1"/>
          </a:p>
        </p:txBody>
      </p:sp>
      <p:sp>
        <p:nvSpPr>
          <p:cNvPr id="247" name="Google Shape;247;p2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Revisiting five sticks</a:t>
            </a:r>
            <a:endParaRPr/>
          </a:p>
        </p:txBody>
      </p:sp>
      <p:sp>
        <p:nvSpPr>
          <p:cNvPr id="248" name="Google Shape;248;p2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2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250" name="Google Shape;2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30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 rotWithShape="1">
          <a:blip r:embed="rId4">
            <a:alphaModFix/>
          </a:blip>
          <a:srcRect b="27849" l="91837" r="0" t="0"/>
          <a:stretch/>
        </p:blipFill>
        <p:spPr>
          <a:xfrm>
            <a:off x="7878424" y="3956550"/>
            <a:ext cx="355867" cy="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 rotWithShape="1">
          <a:blip r:embed="rId4">
            <a:alphaModFix/>
          </a:blip>
          <a:srcRect b="27849" l="59700" r="24578" t="0"/>
          <a:stretch/>
        </p:blipFill>
        <p:spPr>
          <a:xfrm>
            <a:off x="6835191" y="3956550"/>
            <a:ext cx="685405" cy="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 rotWithShape="1">
          <a:blip r:embed="rId4">
            <a:alphaModFix/>
          </a:blip>
          <a:srcRect b="27849" l="34738" r="57098" t="0"/>
          <a:stretch/>
        </p:blipFill>
        <p:spPr>
          <a:xfrm>
            <a:off x="6121494" y="3956550"/>
            <a:ext cx="355867" cy="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 rotWithShape="1">
          <a:blip r:embed="rId4">
            <a:alphaModFix/>
          </a:blip>
          <a:srcRect b="27849" l="0" r="84278" t="0"/>
          <a:stretch/>
        </p:blipFill>
        <p:spPr>
          <a:xfrm>
            <a:off x="5078250" y="3956550"/>
            <a:ext cx="685405" cy="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8250" y="1909375"/>
            <a:ext cx="610250" cy="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Defined the terms decomposition, abstraction and algorithmic thinking.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Recognised scenarios where each of these computational thinking techniques are applied.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Applied decomposition, abstraction and algorithmic thinking to help solve a problem.</a:t>
            </a:r>
            <a:endParaRPr/>
          </a:p>
        </p:txBody>
      </p:sp>
      <p:sp>
        <p:nvSpPr>
          <p:cNvPr id="261" name="Google Shape;261;p2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262" name="Google Shape;262;p2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2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Explore how algorithms can be represented in a number of ways, including as flowcharts.</a:t>
            </a:r>
            <a:endParaRPr/>
          </a:p>
        </p:txBody>
      </p:sp>
      <p:sp>
        <p:nvSpPr>
          <p:cNvPr id="264" name="Google Shape;264;p2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Five sticks</a:t>
            </a:r>
            <a:endParaRPr/>
          </a:p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Adam has five sticks. He puts them on the table and creates this shape: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/>
              <a:t>Nola comes to the table. She takes one stick and puts it in a different place: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/>
              <a:t>Then Bob comes to the table, he also takes one stick and puts it in a different place.</a:t>
            </a:r>
            <a:br>
              <a:rPr lang="en-GB" sz="1700"/>
            </a:br>
            <a:br>
              <a:rPr lang="en-GB" sz="1700"/>
            </a:br>
            <a:r>
              <a:rPr b="1" lang="en-GB" sz="1700"/>
              <a:t>Question:</a:t>
            </a:r>
            <a:br>
              <a:rPr b="1" lang="en-GB" sz="1700"/>
            </a:br>
            <a:r>
              <a:rPr lang="en-GB" sz="1700"/>
              <a:t>Which shape is Bob not able to make?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1700"/>
              <a:t>Think, write, pair, share</a:t>
            </a:r>
            <a:endParaRPr sz="1700"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 b="27849" l="91837" r="0" t="0"/>
          <a:stretch/>
        </p:blipFill>
        <p:spPr>
          <a:xfrm>
            <a:off x="7998925" y="3761400"/>
            <a:ext cx="414600" cy="7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25" y="1456175"/>
            <a:ext cx="708300" cy="5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419" y="2444844"/>
            <a:ext cx="708300" cy="64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27849" l="59700" r="24578" t="0"/>
          <a:stretch/>
        </p:blipFill>
        <p:spPr>
          <a:xfrm>
            <a:off x="6783513" y="3761400"/>
            <a:ext cx="798526" cy="7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27849" l="34738" r="57098" t="0"/>
          <a:stretch/>
        </p:blipFill>
        <p:spPr>
          <a:xfrm>
            <a:off x="5952025" y="3761400"/>
            <a:ext cx="414600" cy="7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27849" l="0" r="84278" t="0"/>
          <a:stretch/>
        </p:blipFill>
        <p:spPr>
          <a:xfrm>
            <a:off x="4736600" y="3761400"/>
            <a:ext cx="798526" cy="7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736600" y="446820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700"/>
              <a:t>A</a:t>
            </a:r>
            <a:endParaRPr b="1" sz="1700"/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5760063" y="446820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700"/>
              <a:t>B</a:t>
            </a:r>
            <a:endParaRPr b="1" sz="1700"/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783475" y="446820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700"/>
              <a:t>C</a:t>
            </a:r>
            <a:endParaRPr b="1" sz="1700"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807838" y="446820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700"/>
              <a:t>D</a:t>
            </a:r>
            <a:endParaRPr b="1" sz="1700"/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2638" y="46111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Five sticks</a:t>
            </a:r>
            <a:endParaRPr/>
          </a:p>
        </p:txBody>
      </p:sp>
      <p:sp>
        <p:nvSpPr>
          <p:cNvPr id="78" name="Google Shape;78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310900" y="1017725"/>
            <a:ext cx="85221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Answer: </a:t>
            </a:r>
            <a:br>
              <a:rPr lang="en-GB"/>
            </a:br>
            <a:r>
              <a:rPr lang="en-GB"/>
              <a:t>The answer is D.</a:t>
            </a:r>
            <a:br>
              <a:rPr lang="en-GB"/>
            </a:br>
            <a:br>
              <a:rPr lang="en-GB"/>
            </a:br>
            <a:r>
              <a:rPr b="1" lang="en-GB"/>
              <a:t>Explanation: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50" y="2573425"/>
            <a:ext cx="5537175" cy="10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6811000" y="2450638"/>
            <a:ext cx="2022000" cy="1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Needs more than one stick to be moved.</a:t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591275" y="357625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A</a:t>
            </a:r>
            <a:endParaRPr b="1"/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2681275" y="357625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B</a:t>
            </a:r>
            <a:endParaRPr b="1"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5059175" y="357625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C</a:t>
            </a:r>
            <a:endParaRPr b="1"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7422700" y="3576250"/>
            <a:ext cx="7986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/>
              <a:t>D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 will: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Define the terms decomposition, abstraction, and algorithmic thinking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Recognise scenarios where each of these computational thinking techniques are applied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Apply decomposition, abstraction, and algorithmic thinking to help solve a problem</a:t>
            </a:r>
            <a:endParaRPr/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1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Computational thinking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Computational thinking</a:t>
            </a:r>
            <a:r>
              <a:rPr lang="en-GB"/>
              <a:t> is a systematic approach </a:t>
            </a:r>
            <a:r>
              <a:rPr lang="en-GB"/>
              <a:t>to</a:t>
            </a:r>
            <a:r>
              <a:rPr lang="en-GB"/>
              <a:t> </a:t>
            </a:r>
            <a:r>
              <a:rPr b="1" lang="en-GB"/>
              <a:t>solv</a:t>
            </a:r>
            <a:r>
              <a:rPr b="1" lang="en-GB"/>
              <a:t>ing</a:t>
            </a:r>
            <a:r>
              <a:rPr b="1" lang="en-GB"/>
              <a:t> problems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This </a:t>
            </a:r>
            <a:r>
              <a:rPr lang="en-GB"/>
              <a:t>involves understanding </a:t>
            </a:r>
            <a:r>
              <a:rPr lang="en-GB"/>
              <a:t>a problem and developing possible solutions that can be understood by a computer, person, or both.</a:t>
            </a:r>
            <a:endParaRPr/>
          </a:p>
        </p:txBody>
      </p:sp>
      <p:sp>
        <p:nvSpPr>
          <p:cNvPr id="101" name="Google Shape;101;p1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computational thinking?</a:t>
            </a:r>
            <a:endParaRPr/>
          </a:p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3311403" cy="36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three characteristics of computational thinking that you need to be aware of: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Decomposition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Abstraction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Algorithmic thinking</a:t>
            </a:r>
            <a:endParaRPr/>
          </a:p>
        </p:txBody>
      </p:sp>
      <p:sp>
        <p:nvSpPr>
          <p:cNvPr id="110" name="Google Shape;110;p14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computational thinking?</a:t>
            </a:r>
            <a:endParaRPr/>
          </a:p>
        </p:txBody>
      </p:sp>
      <p:sp>
        <p:nvSpPr>
          <p:cNvPr id="111" name="Google Shape;111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Decomposition</a:t>
            </a:r>
            <a:r>
              <a:rPr lang="en-GB"/>
              <a:t> is the process of breaking problems down into smaller, more </a:t>
            </a:r>
            <a:r>
              <a:rPr lang="en-GB"/>
              <a:t>manageable</a:t>
            </a:r>
            <a:r>
              <a:rPr lang="en-GB"/>
              <a:t> parts.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Each of these </a:t>
            </a:r>
            <a:r>
              <a:rPr b="1" lang="en-GB"/>
              <a:t>sub-problems</a:t>
            </a:r>
            <a:r>
              <a:rPr lang="en-GB"/>
              <a:t> can then be </a:t>
            </a:r>
            <a:r>
              <a:rPr lang="en-GB"/>
              <a:t>looked into and solved separately</a:t>
            </a:r>
            <a:r>
              <a:rPr lang="en-GB"/>
              <a:t>, which makes it easier to solve the overall problem. If the sub-problems are not “manageable” enough, they could be further decomposed.</a:t>
            </a:r>
            <a:endParaRPr/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decomposition?</a:t>
            </a:r>
            <a:endParaRPr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075" y="449975"/>
            <a:ext cx="428625" cy="42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5"/>
          <p:cNvGrpSpPr/>
          <p:nvPr/>
        </p:nvGrpSpPr>
        <p:grpSpPr>
          <a:xfrm>
            <a:off x="1893800" y="3160225"/>
            <a:ext cx="5356400" cy="1253700"/>
            <a:chOff x="1893800" y="3160225"/>
            <a:chExt cx="5356400" cy="1253700"/>
          </a:xfrm>
        </p:grpSpPr>
        <p:sp>
          <p:nvSpPr>
            <p:cNvPr id="123" name="Google Shape;123;p15"/>
            <p:cNvSpPr/>
            <p:nvPr/>
          </p:nvSpPr>
          <p:spPr>
            <a:xfrm>
              <a:off x="3772900" y="3160225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Problem</a:t>
              </a:r>
              <a:endParaRPr b="1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24" name="Google Shape;124;p15"/>
            <p:cNvCxnSpPr/>
            <p:nvPr/>
          </p:nvCxnSpPr>
          <p:spPr>
            <a:xfrm flipH="1">
              <a:off x="4570788" y="3583225"/>
              <a:ext cx="2400" cy="4161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5" name="Google Shape;125;p15"/>
            <p:cNvSpPr/>
            <p:nvPr/>
          </p:nvSpPr>
          <p:spPr>
            <a:xfrm>
              <a:off x="3772950" y="3990925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Sub-problem</a:t>
              </a:r>
              <a:endParaRPr b="1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893800" y="3990925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Sub-problem</a:t>
              </a:r>
              <a:endParaRPr b="1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652100" y="3990925"/>
              <a:ext cx="1598100" cy="423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Sub-problem</a:t>
              </a:r>
              <a:endParaRPr b="1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28" name="Google Shape;128;p15"/>
            <p:cNvCxnSpPr/>
            <p:nvPr/>
          </p:nvCxnSpPr>
          <p:spPr>
            <a:xfrm>
              <a:off x="2692850" y="3746125"/>
              <a:ext cx="0" cy="2448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5"/>
            <p:cNvCxnSpPr/>
            <p:nvPr/>
          </p:nvCxnSpPr>
          <p:spPr>
            <a:xfrm>
              <a:off x="6544350" y="3746125"/>
              <a:ext cx="0" cy="24480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5"/>
            <p:cNvCxnSpPr/>
            <p:nvPr/>
          </p:nvCxnSpPr>
          <p:spPr>
            <a:xfrm rot="10800000">
              <a:off x="2692875" y="3746125"/>
              <a:ext cx="3859800" cy="0"/>
            </a:xfrm>
            <a:prstGeom prst="straightConnector1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understand how decomposition can be applied, let’s look at an example of a problem to solve.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Imagine you are organising a </a:t>
            </a:r>
            <a:r>
              <a:rPr lang="en-GB"/>
              <a:t>trip to the Eiffel tower in Paris.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What things would you need to plan </a:t>
            </a:r>
            <a:r>
              <a:rPr b="1" lang="en-GB"/>
              <a:t>in order </a:t>
            </a:r>
            <a:r>
              <a:rPr b="1" lang="en-GB"/>
              <a:t>to </a:t>
            </a:r>
            <a:r>
              <a:rPr b="1" lang="en-GB"/>
              <a:t>get from your home town to the Eiffel tower</a:t>
            </a:r>
            <a:r>
              <a:rPr b="1" lang="en-GB"/>
              <a:t>?</a:t>
            </a:r>
            <a:endParaRPr b="1"/>
          </a:p>
        </p:txBody>
      </p:sp>
      <p:sp>
        <p:nvSpPr>
          <p:cNvPr id="136" name="Google Shape;136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decomposition?</a:t>
            </a:r>
            <a:endParaRPr/>
          </a:p>
        </p:txBody>
      </p:sp>
      <p:sp>
        <p:nvSpPr>
          <p:cNvPr id="137" name="Google Shape;137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 b="0" l="14134" r="15472" t="0"/>
          <a:stretch/>
        </p:blipFill>
        <p:spPr>
          <a:xfrm>
            <a:off x="4736600" y="1289300"/>
            <a:ext cx="3119574" cy="29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start breaking down the problem into smaller parts</a:t>
            </a:r>
            <a:r>
              <a:rPr lang="en-GB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Which mode of transport are you using to get from the UK to Paris?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How are you getting from Paris to the Eiffel tower?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tickets do you need to book for your journey? </a:t>
            </a:r>
            <a:endParaRPr b="1"/>
          </a:p>
        </p:txBody>
      </p:sp>
      <p:sp>
        <p:nvSpPr>
          <p:cNvPr id="146" name="Google Shape;146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decomposition?</a:t>
            </a:r>
            <a:endParaRPr/>
          </a:p>
        </p:txBody>
      </p: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14134" r="15472" t="0"/>
          <a:stretch/>
        </p:blipFill>
        <p:spPr>
          <a:xfrm>
            <a:off x="4736600" y="1289300"/>
            <a:ext cx="3119574" cy="29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