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Montserrat SemiBold"/>
      <p:regular r:id="rId18"/>
      <p:bold r:id="rId19"/>
      <p:italic r:id="rId20"/>
      <p:boldItalic r:id="rId21"/>
    </p:embeddedFont>
    <p:embeddedFont>
      <p:font typeface="Montserrat Light"/>
      <p:regular r:id="rId22"/>
      <p:bold r:id="rId23"/>
      <p:italic r:id="rId24"/>
      <p:boldItalic r:id="rId25"/>
    </p:embeddedFont>
    <p:embeddedFont>
      <p:font typeface="Quicksand"/>
      <p:regular r:id="rId26"/>
      <p:bold r:id="rId27"/>
    </p:embeddedFont>
    <p:embeddedFont>
      <p:font typeface="Quicksand Light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italic.fntdata"/><Relationship Id="rId22" Type="http://schemas.openxmlformats.org/officeDocument/2006/relationships/font" Target="fonts/MontserratLight-regular.fntdata"/><Relationship Id="rId21" Type="http://schemas.openxmlformats.org/officeDocument/2006/relationships/font" Target="fonts/MontserratSemiBold-boldItalic.fntdata"/><Relationship Id="rId24" Type="http://schemas.openxmlformats.org/officeDocument/2006/relationships/font" Target="fonts/MontserratLight-italic.fntdata"/><Relationship Id="rId23" Type="http://schemas.openxmlformats.org/officeDocument/2006/relationships/font" Target="fonts/MontserratLigh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Quicksand-regular.fntdata"/><Relationship Id="rId25" Type="http://schemas.openxmlformats.org/officeDocument/2006/relationships/font" Target="fonts/MontserratLight-boldItalic.fntdata"/><Relationship Id="rId28" Type="http://schemas.openxmlformats.org/officeDocument/2006/relationships/font" Target="fonts/QuicksandLight-regular.fntdata"/><Relationship Id="rId27" Type="http://schemas.openxmlformats.org/officeDocument/2006/relationships/font" Target="fonts/Quicksan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QuicksandLigh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MontserratSemiBold-bold.fntdata"/><Relationship Id="rId1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ncce.io/netw-1-s" TargetMode="External"/><Relationship Id="rId3" Type="http://schemas.openxmlformats.org/officeDocument/2006/relationships/hyperlink" Target="https://ncce.io/ogl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ncce.io/netw-1-a3-s" TargetMode="External"/><Relationship Id="rId3" Type="http://schemas.openxmlformats.org/officeDocument/2006/relationships/hyperlink" Target="https://pixabay.com/vectors/network-communication-technology-4348644/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ncce.io/netw-1-a4-w" TargetMode="External"/><Relationship Id="rId3" Type="http://schemas.openxmlformats.org/officeDocument/2006/relationships/hyperlink" Target="https://pixabay.com/vectors/information-feedback-3011747/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ncce.io/netw-1-aP-w" TargetMode="External"/><Relationship Id="rId3" Type="http://schemas.openxmlformats.org/officeDocument/2006/relationships/hyperlink" Target="https://ncce.io/netw-1-aP-w" TargetMode="External"/><Relationship Id="rId4" Type="http://schemas.openxmlformats.org/officeDocument/2006/relationships/hyperlink" Target="https://ncce.io/netw-1-aP-s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archive.org/details/ARPAnet_-_the_team_behind_the_internet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photos/poker-playing-king-ace-game-686981/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vectors/card-circuit-electronics-interface-161279/" TargetMode="External"/><Relationship Id="rId3" Type="http://schemas.openxmlformats.org/officeDocument/2006/relationships/hyperlink" Target="https://pixabay.com/vectors/router-wifi-wireless-connector-23240/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photos/switch-technology-company-router-686296/" TargetMode="External"/><Relationship Id="rId3" Type="http://schemas.openxmlformats.org/officeDocument/2006/relationships/hyperlink" Target="https://pixabay.com/vectors/router-switch-symbol-network-30140/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vectors/modem-router-theme-communication-28089/" TargetMode="External"/><Relationship Id="rId3" Type="http://schemas.openxmlformats.org/officeDocument/2006/relationships/hyperlink" Target="https://pixabay.com/vectors/network-card-wireless-interface-37139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5eb07e6303_3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5eb07e6303_3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Last updated: 01-07-20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This resource is available online at </a:t>
            </a:r>
            <a:r>
              <a:rPr lang="en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ncce.io/netw-1-s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. Resources are updated 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regularly — 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please check that you are using the latest version.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This resource is licensed under the Open Government Licence, version 3. For more information on this licence, see </a:t>
            </a:r>
            <a:r>
              <a:rPr lang="en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ncce.io/ogl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10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04ca43db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04ca43db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Ask learners to create a network by connecting images of devices with string. 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Remind learners that each networked device (PC, laptop, smartphone, etc.) will need a network interface card, be it wired or wireless. These will need to connect to the correct networking device (switch or wireless access point).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 Before data can move from their network to the internet, it 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must pass through a router, and then a modem will be required to convert data to travel across the telephone media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. Refer to the </a:t>
            </a:r>
            <a:r>
              <a:rPr lang="en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worked example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for guidance.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Image 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from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: </a:t>
            </a:r>
            <a:r>
              <a:rPr lang="en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https://pixabay.com/vectors/network-communication-technology-4348644/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04ca43db9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604ca43db9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Ask each group to nominate a scribe and presenter, and complete the table of benefits and disadvantages of networked computer systems in </a:t>
            </a:r>
            <a:r>
              <a:rPr lang="en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this worksheet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Ask e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ach group’s presenter to explain their choices to the rest of the class. 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C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orrect any misconceptions and suggest points that have been missed.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Image source: </a:t>
            </a:r>
            <a:r>
              <a:rPr lang="en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https://pixabay.com/vectors/information-feedback-3011747/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04ca43db9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04ca43db9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Collect in the materials from the ‘Cart sort’ activity. In closing, ask learners to complete the </a:t>
            </a:r>
            <a:r>
              <a:rPr lang="en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‘Recap’ w</a:t>
            </a:r>
            <a:r>
              <a:rPr lang="en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orksheet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, answering the questions on their own. Use the </a:t>
            </a:r>
            <a:r>
              <a:rPr lang="en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4"/>
              </a:rPr>
              <a:t>solutions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 to check learners’ understanding.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e0d03f83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6e0d03f83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60a4ddc6f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60a4ddc6f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Ask the class the question and take a few answers.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04ca43d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04ca43d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After learners have given a few responses, read through the defintion with the class.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Remind learners that they should use a broad definition of what a computing device is; we are not just talking about PCs and laptops here!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Ask learners to name some of the different computer networks that they already know. If they need some prompting, here are some examples: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000"/>
              <a:buFont typeface="Quicksand"/>
              <a:buChar char="●"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School PC network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000"/>
              <a:buFont typeface="Quicksand"/>
              <a:buChar char="●"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Internet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000"/>
              <a:buFont typeface="Quicksand"/>
              <a:buChar char="●"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Home wireless network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000"/>
              <a:buFont typeface="Quicksand"/>
              <a:buChar char="●"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Mobile phone 3G/4G/5G network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000"/>
              <a:buFont typeface="Quicksand"/>
              <a:buChar char="●"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Mobile phone GSM network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000"/>
              <a:buFont typeface="Quicksand"/>
              <a:buChar char="●"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Satnav network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000"/>
              <a:buFont typeface="Quicksand"/>
              <a:buChar char="●"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CCTV system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000"/>
              <a:buFont typeface="Quicksand"/>
              <a:buChar char="●"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Intercom/door entry system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Highlight to learners that modern computing systems are heavily reliant on networks. Ask 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learners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 to indicate which of the networks identified they have already made use of this week.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04ca43db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04ca43db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04ca43db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04ca43db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Introduce the video before you play it. Let learners know that it is a short video that gives some historical background to the creation of the internet, the world’s largest computer network.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If you cannot access YouTube, the video is also available at </a:t>
            </a:r>
            <a:r>
              <a:rPr lang="en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archive.org/details/ARPAnet_-_the_team_behind_the_internet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04ca43db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04ca43db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Distribute the ‘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Card sort’ activity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 to learners. 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Learners can work on their own or in pairs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. Ask them to match the picture of 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the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 piece of networking hardware to the name.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Image source: </a:t>
            </a:r>
            <a:r>
              <a:rPr lang="en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https://pixabay.com/photos/poker-playing-king-ace-game-686981/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04ca43db9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04ca43db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Once learners have completed the ‘Card sort’ exercise, talk through each piece of hardware, describing its function in a network, as shown on these slides. If you have physical examples of these pieces of hardware, pass them around the class for learners to handle whilst you talk through their functions.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Quicksand"/>
              <a:buAutoNum type="arabicPeriod"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Network interface card: This card is inserted into the motherboard of a PC to enable a wired network connection to be established. Note that many motherboards now include this as standard (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referred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 to as an ‘onboard network interface card’).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Quicksand"/>
              <a:buAutoNum type="arabicPeriod"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Wireless access point: This device connects to a wired network and provides a wireless network radio signal for wireless network devices to connect to.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Images sources: 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https://pixabay.com/vectors/card-circuit-electronics-interface-161279/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https://pixabay.com/vectors/router-wifi-wireless-connector-23240/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04ca43db9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604ca43db9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Quicksand"/>
              <a:buAutoNum type="arabicPeriod" startAt="3"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Switch: It enables multiple wired networking devices to connect to a central point on the network. This device uses packet switching to ensure that the correct device 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receives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 the data required and that all connected devices can access available resources.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Quicksand"/>
              <a:buAutoNum type="arabicPeriod" startAt="3"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Router: A router is responsible for moving data from one network to another. Most home networks will have a router that directs traffic from the home network to the internet and vice versa. Routers will often look very similar to a switch, and some switches (often known as ‘layer 3 switches’) will combine both switching functions and routing functions.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Image sources: 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https://pixabay.com/photos/switch-technology-company-router-686296/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https://pixabay.com/vectors/router-switch-symbol-network-30140/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04ca43db9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04ca43db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Quicksand"/>
              <a:buAutoNum type="arabicPeriod" startAt="5"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Modem: A modem is responsible for converting data from 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analogue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 to digital signals so that it can be transmitted across different media — traditionally, telephone cables. Its name is a 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portmanteau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 of ‘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modulator-demodulator’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. Modems are still required for most types of home internet connection. Home wireless network devices (like a BT Home Hub) often combine a modem, a router, a wireless access point, and a switch into one single device.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Quicksand"/>
              <a:buAutoNum type="arabicPeriod" startAt="5"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Wireless network interface card: Similar to a network interface card, this provides a networked device with a connection to a wireless network using radio signals. Most laptops and mobile devices will now have wireless 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network interface 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cards built into them as standard.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Image sources: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https://pixabay.com/vectors/modem-router-theme-communication-28089/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https://pixabay.com/vectors/network-card-wireless-interface-37139/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3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16875" y="4351925"/>
            <a:ext cx="564300" cy="46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14825" l="14223" r="15015" t="14372"/>
          <a:stretch/>
        </p:blipFill>
        <p:spPr>
          <a:xfrm>
            <a:off x="8255175" y="4304125"/>
            <a:ext cx="694023" cy="6940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 / Questions / Lists">
  <p:cSld name="TITLE_4_1_1_1_2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with heading)">
  <p:cSld name="TITLE_4_1_1_2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0900" y="1017725"/>
            <a:ext cx="8521200" cy="3097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2" type="body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4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no heading)">
  <p:cSld name="TITLE_4_1_1_1_4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10900" y="472000"/>
            <a:ext cx="8521200" cy="3795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310900" y="4282175"/>
            <a:ext cx="8521200" cy="5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5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(no text under)">
  <p:cSld name="TITLE_4_1_1_1_3_2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idx="1" type="body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6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side by side">
  <p:cSld name="TITLE_4_1_1_1_3_1_1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2" type="body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ext">
  <p:cSld name="TITLE_4_1_1_1_1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310900" y="319600"/>
            <a:ext cx="8521200" cy="45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600"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1155CC">
            <a:alpha val="559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2725"/>
            <a:ext cx="9144000" cy="30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10900" y="310900"/>
            <a:ext cx="85215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b="1"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0900" y="1017725"/>
            <a:ext cx="8521500" cy="3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96">
          <p15:clr>
            <a:srgbClr val="EA4335"/>
          </p15:clr>
        </p15:guide>
        <p15:guide id="2" orient="horz" pos="196">
          <p15:clr>
            <a:srgbClr val="EA4335"/>
          </p15:clr>
        </p15:guide>
        <p15:guide id="3" orient="horz" pos="641">
          <p15:clr>
            <a:srgbClr val="EA4335"/>
          </p15:clr>
        </p15:guide>
        <p15:guide id="4" pos="2776">
          <p15:clr>
            <a:srgbClr val="EA4335"/>
          </p15:clr>
        </p15:guide>
        <p15:guide id="5" orient="horz" pos="812">
          <p15:clr>
            <a:srgbClr val="EA4335"/>
          </p15:clr>
        </p15:guide>
        <p15:guide id="6" pos="2984">
          <p15:clr>
            <a:srgbClr val="EA4335"/>
          </p15:clr>
        </p15:guide>
        <p15:guide id="7" pos="5564">
          <p15:clr>
            <a:srgbClr val="EA4335"/>
          </p15:clr>
        </p15:guide>
        <p15:guide id="8" orient="horz" pos="2592">
          <p15:clr>
            <a:srgbClr val="EA4335"/>
          </p15:clr>
        </p15:guide>
        <p15:guide id="9" pos="2448">
          <p15:clr>
            <a:srgbClr val="EA4335"/>
          </p15:clr>
        </p15:guide>
        <p15:guide id="10" pos="3312">
          <p15:clr>
            <a:srgbClr val="EA4335"/>
          </p15:clr>
        </p15:guide>
        <p15:guide id="11" orient="horz" pos="304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9VrbrDhmlEsGuRU-Q9Qln60Vb75WngyJLb4400qwYQk/copy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Cg_XeRSD6Rg&amp;feature=youtu.be" TargetMode="External"/><Relationship Id="rId4" Type="http://schemas.openxmlformats.org/officeDocument/2006/relationships/image" Target="../media/image5.png"/><Relationship Id="rId5" Type="http://schemas.openxmlformats.org/officeDocument/2006/relationships/hyperlink" Target="https://www.youtube.com/watch?v=Cg_XeRSD6Rg&amp;feature=youtu.be" TargetMode="External"/><Relationship Id="rId6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1: What are networks?</a:t>
            </a:r>
            <a:endParaRPr/>
          </a:p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KS4 Computer Science – Networks</a:t>
            </a:r>
            <a:endParaRPr/>
          </a:p>
        </p:txBody>
      </p:sp>
      <p:sp>
        <p:nvSpPr>
          <p:cNvPr id="53" name="Google Shape;53;p9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Save a copy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in groups to create a paper network from your cards.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Use string to indicate network connections between devices.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How many devices can your network support?</a:t>
            </a:r>
            <a:br>
              <a:rPr lang="en"/>
            </a:br>
            <a:br>
              <a:rPr lang="en"/>
            </a:br>
            <a:r>
              <a:rPr lang="en"/>
              <a:t>Where would you connect to the internet?</a:t>
            </a:r>
            <a:endParaRPr/>
          </a:p>
        </p:txBody>
      </p:sp>
      <p:sp>
        <p:nvSpPr>
          <p:cNvPr id="148" name="Google Shape;148;p18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Paper network</a:t>
            </a:r>
            <a:endParaRPr/>
          </a:p>
        </p:txBody>
      </p:sp>
      <p:sp>
        <p:nvSpPr>
          <p:cNvPr id="149" name="Google Shape;149;p18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0" name="Google Shape;150;p18"/>
          <p:cNvSpPr txBox="1"/>
          <p:nvPr>
            <p:ph idx="2" type="body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8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3</a:t>
            </a:r>
            <a:endParaRPr/>
          </a:p>
        </p:txBody>
      </p:sp>
      <p:pic>
        <p:nvPicPr>
          <p:cNvPr id="152" name="Google Shape;152;p18"/>
          <p:cNvPicPr preferRelativeResize="0"/>
          <p:nvPr/>
        </p:nvPicPr>
        <p:blipFill rotWithShape="1">
          <a:blip r:embed="rId3">
            <a:alphaModFix/>
          </a:blip>
          <a:srcRect b="0" l="0" r="13013" t="0"/>
          <a:stretch/>
        </p:blipFill>
        <p:spPr>
          <a:xfrm>
            <a:off x="4736600" y="1289300"/>
            <a:ext cx="4096499" cy="28255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53" name="Google Shape;15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51225" y="482913"/>
            <a:ext cx="371475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Nominate a scribe and presenter.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Complete the table of benefits and </a:t>
            </a:r>
            <a:r>
              <a:rPr lang="en"/>
              <a:t>disadvantages</a:t>
            </a:r>
            <a:r>
              <a:rPr lang="en"/>
              <a:t> of networked computer systems.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Be prepared to justify your decisions to the rest of the class.</a:t>
            </a:r>
            <a:endParaRPr/>
          </a:p>
        </p:txBody>
      </p:sp>
      <p:sp>
        <p:nvSpPr>
          <p:cNvPr id="159" name="Google Shape;159;p19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r>
              <a:rPr lang="en"/>
              <a:t>enefits and disadvantages of networked </a:t>
            </a:r>
            <a:br>
              <a:rPr lang="en"/>
            </a:br>
            <a:r>
              <a:rPr lang="en"/>
              <a:t>computer systems</a:t>
            </a:r>
            <a:endParaRPr/>
          </a:p>
        </p:txBody>
      </p:sp>
      <p:sp>
        <p:nvSpPr>
          <p:cNvPr id="160" name="Google Shape;160;p19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" name="Google Shape;161;p19"/>
          <p:cNvSpPr txBox="1"/>
          <p:nvPr>
            <p:ph idx="2" type="body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9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4</a:t>
            </a:r>
            <a:endParaRPr/>
          </a:p>
        </p:txBody>
      </p:sp>
      <p:pic>
        <p:nvPicPr>
          <p:cNvPr id="163" name="Google Shape;16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8419" y="1644374"/>
            <a:ext cx="4012874" cy="24704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64" name="Google Shape;16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3013" y="404750"/>
            <a:ext cx="40005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61625" y="423800"/>
            <a:ext cx="371475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Now work on your own to complete the ‘</a:t>
            </a:r>
            <a:r>
              <a:rPr b="1" lang="en" sz="2400"/>
              <a:t>Recap</a:t>
            </a:r>
            <a:r>
              <a:rPr lang="en" sz="2400"/>
              <a:t>’ worksheet. Answer the questions to demonstrate your understanding of </a:t>
            </a:r>
            <a:r>
              <a:rPr lang="en" sz="2400"/>
              <a:t>the</a:t>
            </a:r>
            <a:r>
              <a:rPr lang="en" sz="2400"/>
              <a:t> topics covered in this lesson.</a:t>
            </a:r>
            <a:endParaRPr sz="2400"/>
          </a:p>
        </p:txBody>
      </p:sp>
      <p:sp>
        <p:nvSpPr>
          <p:cNvPr id="171" name="Google Shape;171;p20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 learning and check understanding</a:t>
            </a:r>
            <a:endParaRPr/>
          </a:p>
        </p:txBody>
      </p:sp>
      <p:sp>
        <p:nvSpPr>
          <p:cNvPr id="172" name="Google Shape;172;p20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3" name="Google Shape;173;p20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Plenary</a:t>
            </a:r>
            <a:endParaRPr/>
          </a:p>
        </p:txBody>
      </p:sp>
      <p:pic>
        <p:nvPicPr>
          <p:cNvPr id="174" name="Google Shape;17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2100" y="475400"/>
            <a:ext cx="38100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/>
          <p:nvPr>
            <p:ph idx="1" type="body"/>
          </p:nvPr>
        </p:nvSpPr>
        <p:spPr>
          <a:xfrm>
            <a:off x="310900" y="1170125"/>
            <a:ext cx="5542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Complete the ‘</a:t>
            </a:r>
            <a:r>
              <a:rPr b="1" lang="en"/>
              <a:t>W</a:t>
            </a:r>
            <a:r>
              <a:rPr b="1" lang="en"/>
              <a:t>hat are networks?</a:t>
            </a:r>
            <a:r>
              <a:rPr lang="en"/>
              <a:t>’</a:t>
            </a:r>
            <a:r>
              <a:rPr lang="en"/>
              <a:t> worksheet.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1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Homework: What are networks?</a:t>
            </a:r>
            <a:endParaRPr/>
          </a:p>
        </p:txBody>
      </p:sp>
      <p:sp>
        <p:nvSpPr>
          <p:cNvPr id="181" name="Google Shape;181;p2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2" name="Google Shape;182;p21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Homework</a:t>
            </a:r>
            <a:endParaRPr/>
          </a:p>
        </p:txBody>
      </p:sp>
      <p:sp>
        <p:nvSpPr>
          <p:cNvPr id="183" name="Google Shape;183;p21"/>
          <p:cNvSpPr txBox="1"/>
          <p:nvPr/>
        </p:nvSpPr>
        <p:spPr>
          <a:xfrm>
            <a:off x="310900" y="4114800"/>
            <a:ext cx="3564900" cy="698100"/>
          </a:xfrm>
          <a:prstGeom prst="rect">
            <a:avLst/>
          </a:prstGeom>
          <a:solidFill>
            <a:srgbClr val="49498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Due: Next lesson</a:t>
            </a:r>
            <a:endParaRPr sz="1600">
              <a:solidFill>
                <a:srgbClr val="FA9FD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B5BA5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B5BA5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B5BA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B5BA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Computer network definition</a:t>
            </a:r>
            <a:endParaRPr/>
          </a:p>
        </p:txBody>
      </p:sp>
      <p:sp>
        <p:nvSpPr>
          <p:cNvPr id="59" name="Google Shape;59;p10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Starter activity</a:t>
            </a:r>
            <a:endParaRPr/>
          </a:p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1431000" y="1492500"/>
            <a:ext cx="6282000" cy="24633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How would you define a computer network?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" name="Google Shape;6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2638" y="459513"/>
            <a:ext cx="400050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Computer network definition</a:t>
            </a:r>
            <a:endParaRPr/>
          </a:p>
        </p:txBody>
      </p:sp>
      <p:sp>
        <p:nvSpPr>
          <p:cNvPr id="68" name="Google Shape;68;p11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Starter activity</a:t>
            </a:r>
            <a:endParaRPr/>
          </a:p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>
            <a:off x="1431000" y="1492500"/>
            <a:ext cx="6282000" cy="24633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A computer network </a:t>
            </a:r>
            <a:r>
              <a:rPr lang="en" sz="3000">
                <a:solidFill>
                  <a:schemeClr val="lt1"/>
                </a:solidFill>
              </a:rPr>
              <a:t>is</a:t>
            </a:r>
            <a:r>
              <a:rPr lang="en" sz="3000">
                <a:solidFill>
                  <a:schemeClr val="lt1"/>
                </a:solidFill>
              </a:rPr>
              <a:t> two or more computing devices connected together in order to share resources.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" name="Google Shape;7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2638" y="459513"/>
            <a:ext cx="400050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1: What are networks?</a:t>
            </a:r>
            <a:endParaRPr/>
          </a:p>
        </p:txBody>
      </p:sp>
      <p:sp>
        <p:nvSpPr>
          <p:cNvPr id="77" name="Google Shape;77;p12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 this lesson, you will:</a:t>
            </a:r>
            <a:endParaRPr b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Define what networks are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Describe the hardware components required to build networks of devices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Analyse the benefits and problems associated with them</a:t>
            </a:r>
            <a:endParaRPr/>
          </a:p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310900" y="1017725"/>
            <a:ext cx="85212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Watch </a:t>
            </a:r>
            <a:r>
              <a:rPr lang="en" sz="18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this video</a:t>
            </a:r>
            <a:r>
              <a:rPr lang="en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: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5" name="Google Shape;85;p13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ARPANET — The team behind the Internet</a:t>
            </a:r>
            <a:endParaRPr i="1"/>
          </a:p>
        </p:txBody>
      </p:sp>
      <p:sp>
        <p:nvSpPr>
          <p:cNvPr id="86" name="Google Shape;86;p1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" name="Google Shape;87;p13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1</a:t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14000" y="454738"/>
            <a:ext cx="4191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61850" y="1593925"/>
            <a:ext cx="5749501" cy="323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Networking hardware</a:t>
            </a:r>
            <a:r>
              <a:rPr lang="en"/>
              <a:t> – C</a:t>
            </a:r>
            <a:r>
              <a:rPr lang="en"/>
              <a:t>ard sort</a:t>
            </a:r>
            <a:endParaRPr/>
          </a:p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" name="Google Shape;96;p14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2</a:t>
            </a:r>
            <a:endParaRPr/>
          </a:p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Match the pictures of the networking devices to their names </a:t>
            </a:r>
            <a:r>
              <a:rPr lang="en"/>
              <a:t>on your worksheets</a:t>
            </a:r>
            <a:r>
              <a:rPr lang="en"/>
              <a:t>.</a:t>
            </a:r>
            <a:endParaRPr/>
          </a:p>
        </p:txBody>
      </p:sp>
      <p:sp>
        <p:nvSpPr>
          <p:cNvPr id="98" name="Google Shape;98;p14"/>
          <p:cNvSpPr txBox="1"/>
          <p:nvPr>
            <p:ph idx="2" type="body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 b="0" l="0" r="38366" t="0"/>
          <a:stretch/>
        </p:blipFill>
        <p:spPr>
          <a:xfrm>
            <a:off x="4736600" y="1170100"/>
            <a:ext cx="4096502" cy="36590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0" name="Google Shape;10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51225" y="482913"/>
            <a:ext cx="371475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Networking hardware — functions</a:t>
            </a:r>
            <a:endParaRPr/>
          </a:p>
        </p:txBody>
      </p:sp>
      <p:sp>
        <p:nvSpPr>
          <p:cNvPr id="106" name="Google Shape;106;p1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15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2</a:t>
            </a:r>
            <a:endParaRPr/>
          </a:p>
        </p:txBody>
      </p:sp>
      <p:sp>
        <p:nvSpPr>
          <p:cNvPr id="108" name="Google Shape;108;p15"/>
          <p:cNvSpPr txBox="1"/>
          <p:nvPr>
            <p:ph idx="1" type="body"/>
          </p:nvPr>
        </p:nvSpPr>
        <p:spPr>
          <a:xfrm>
            <a:off x="310900" y="1170125"/>
            <a:ext cx="4096500" cy="29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Network interface card (NIC)</a:t>
            </a:r>
            <a:endParaRPr/>
          </a:p>
        </p:txBody>
      </p:sp>
      <p:sp>
        <p:nvSpPr>
          <p:cNvPr id="109" name="Google Shape;109;p15"/>
          <p:cNvSpPr txBox="1"/>
          <p:nvPr>
            <p:ph idx="2" type="body"/>
          </p:nvPr>
        </p:nvSpPr>
        <p:spPr>
          <a:xfrm>
            <a:off x="4736600" y="1170100"/>
            <a:ext cx="4096500" cy="29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Wireless access point (WAP)</a:t>
            </a:r>
            <a:endParaRPr/>
          </a:p>
        </p:txBody>
      </p:sp>
      <p:pic>
        <p:nvPicPr>
          <p:cNvPr id="110" name="Google Shape;11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451" y="1729898"/>
            <a:ext cx="1944867" cy="172911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11" name="Google Shape;111;p15"/>
          <p:cNvSpPr txBox="1"/>
          <p:nvPr/>
        </p:nvSpPr>
        <p:spPr>
          <a:xfrm>
            <a:off x="303400" y="3798450"/>
            <a:ext cx="40965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Enables a wired network connection between a computer and another networked device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4662900" y="3812275"/>
            <a:ext cx="4250700" cy="11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Connects to a wired network and provides wireless network radio signal for wireless devices to connect to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13" name="Google Shape;11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7298" y="1777975"/>
            <a:ext cx="1602129" cy="17291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4" name="Google Shape;11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51225" y="482913"/>
            <a:ext cx="371475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Networking hardware — functions</a:t>
            </a:r>
            <a:endParaRPr/>
          </a:p>
        </p:txBody>
      </p:sp>
      <p:sp>
        <p:nvSpPr>
          <p:cNvPr id="120" name="Google Shape;120;p1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1" name="Google Shape;121;p16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2</a:t>
            </a:r>
            <a:endParaRPr/>
          </a:p>
        </p:txBody>
      </p:sp>
      <p:sp>
        <p:nvSpPr>
          <p:cNvPr id="122" name="Google Shape;122;p16"/>
          <p:cNvSpPr txBox="1"/>
          <p:nvPr>
            <p:ph idx="1" type="body"/>
          </p:nvPr>
        </p:nvSpPr>
        <p:spPr>
          <a:xfrm>
            <a:off x="310900" y="1170125"/>
            <a:ext cx="4096500" cy="29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Switch</a:t>
            </a:r>
            <a:endParaRPr/>
          </a:p>
        </p:txBody>
      </p:sp>
      <p:sp>
        <p:nvSpPr>
          <p:cNvPr id="123" name="Google Shape;123;p16"/>
          <p:cNvSpPr txBox="1"/>
          <p:nvPr>
            <p:ph idx="2" type="body"/>
          </p:nvPr>
        </p:nvSpPr>
        <p:spPr>
          <a:xfrm>
            <a:off x="4736600" y="1170100"/>
            <a:ext cx="4096500" cy="29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Router</a:t>
            </a:r>
            <a:endParaRPr/>
          </a:p>
        </p:txBody>
      </p:sp>
      <p:sp>
        <p:nvSpPr>
          <p:cNvPr id="124" name="Google Shape;124;p16"/>
          <p:cNvSpPr txBox="1"/>
          <p:nvPr/>
        </p:nvSpPr>
        <p:spPr>
          <a:xfrm>
            <a:off x="303400" y="3722250"/>
            <a:ext cx="40965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Enables multiple wired devices to connect, and uses packet switching to direct data to the correct device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4736600" y="3736075"/>
            <a:ext cx="40965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Responsible for moving data from one network to another, e.g</a:t>
            </a:r>
            <a:r>
              <a:rPr lang="en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. </a:t>
            </a:r>
            <a:r>
              <a:rPr lang="en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from your home network to the internet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26" name="Google Shape;126;p16"/>
          <p:cNvPicPr preferRelativeResize="0"/>
          <p:nvPr/>
        </p:nvPicPr>
        <p:blipFill rotWithShape="1">
          <a:blip r:embed="rId3">
            <a:alphaModFix/>
          </a:blip>
          <a:srcRect b="27363" l="0" r="8784" t="25065"/>
          <a:stretch/>
        </p:blipFill>
        <p:spPr>
          <a:xfrm>
            <a:off x="303400" y="1954768"/>
            <a:ext cx="3582802" cy="124563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7" name="Google Shape;127;p16"/>
          <p:cNvPicPr preferRelativeResize="0"/>
          <p:nvPr/>
        </p:nvPicPr>
        <p:blipFill rotWithShape="1">
          <a:blip r:embed="rId4">
            <a:alphaModFix/>
          </a:blip>
          <a:srcRect b="19315" l="0" r="11402" t="0"/>
          <a:stretch/>
        </p:blipFill>
        <p:spPr>
          <a:xfrm>
            <a:off x="5505473" y="1873762"/>
            <a:ext cx="3069565" cy="1537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51225" y="482913"/>
            <a:ext cx="371475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Networking hardware — functions</a:t>
            </a:r>
            <a:endParaRPr/>
          </a:p>
        </p:txBody>
      </p:sp>
      <p:sp>
        <p:nvSpPr>
          <p:cNvPr id="134" name="Google Shape;134;p17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17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2</a:t>
            </a:r>
            <a:endParaRPr/>
          </a:p>
        </p:txBody>
      </p:sp>
      <p:sp>
        <p:nvSpPr>
          <p:cNvPr id="136" name="Google Shape;136;p17"/>
          <p:cNvSpPr txBox="1"/>
          <p:nvPr>
            <p:ph idx="1" type="body"/>
          </p:nvPr>
        </p:nvSpPr>
        <p:spPr>
          <a:xfrm>
            <a:off x="310900" y="1170125"/>
            <a:ext cx="4096500" cy="29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Modem</a:t>
            </a:r>
            <a:endParaRPr/>
          </a:p>
        </p:txBody>
      </p:sp>
      <p:sp>
        <p:nvSpPr>
          <p:cNvPr id="137" name="Google Shape;137;p17"/>
          <p:cNvSpPr txBox="1"/>
          <p:nvPr>
            <p:ph idx="2" type="body"/>
          </p:nvPr>
        </p:nvSpPr>
        <p:spPr>
          <a:xfrm>
            <a:off x="4736600" y="1170100"/>
            <a:ext cx="4096500" cy="29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Wireless network interface card</a:t>
            </a:r>
            <a:endParaRPr/>
          </a:p>
        </p:txBody>
      </p:sp>
      <p:sp>
        <p:nvSpPr>
          <p:cNvPr id="138" name="Google Shape;138;p17"/>
          <p:cNvSpPr txBox="1"/>
          <p:nvPr/>
        </p:nvSpPr>
        <p:spPr>
          <a:xfrm>
            <a:off x="303400" y="3646050"/>
            <a:ext cx="40965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Converts data from analogue to digital signals</a:t>
            </a:r>
            <a:r>
              <a:rPr lang="en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so that it can be transmitted across different media — traditionally, telephone cables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4736600" y="3659875"/>
            <a:ext cx="40965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Performs a similar function to the network interface card but uses radio signals to connect to the network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40" name="Google Shape;14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4762" y="1663625"/>
            <a:ext cx="2680186" cy="19577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1" name="Google Shape;14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8902" y="1663600"/>
            <a:ext cx="2245507" cy="195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51225" y="482913"/>
            <a:ext cx="371475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CCE Slides">
  <a:themeElements>
    <a:clrScheme name="Simple Light">
      <a:dk1>
        <a:srgbClr val="5B5BA5"/>
      </a:dk1>
      <a:lt1>
        <a:srgbClr val="FFFFFF"/>
      </a:lt1>
      <a:dk2>
        <a:srgbClr val="E9E9F3"/>
      </a:dk2>
      <a:lt2>
        <a:srgbClr val="F2F6FC"/>
      </a:lt2>
      <a:accent1>
        <a:srgbClr val="E9F7FC"/>
      </a:accent1>
      <a:accent2>
        <a:srgbClr val="FFEFDA"/>
      </a:accent2>
      <a:accent3>
        <a:srgbClr val="ECF8F5"/>
      </a:accent3>
      <a:accent4>
        <a:srgbClr val="FEF2F6"/>
      </a:accent4>
      <a:accent5>
        <a:srgbClr val="E6E6EA"/>
      </a:accent5>
      <a:accent6>
        <a:srgbClr val="F0F6ED"/>
      </a:accent6>
      <a:hlink>
        <a:srgbClr val="3197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