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7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Montserrat Light" panose="00000400000000000000" pitchFamily="2" charset="0"/>
      <p:regular r:id="rId28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  <p:embeddedFont>
      <p:font typeface="Quicksand" panose="020B0604020202020204" charset="0"/>
      <p:regular r:id="rId36"/>
      <p:bold r:id="rId37"/>
    </p:embeddedFont>
    <p:embeddedFont>
      <p:font typeface="Quicksand Light" panose="020B0604020202020204" charset="0"/>
      <p:regular r:id="rId38"/>
      <p:bold r:id="rId39"/>
    </p:embeddedFont>
    <p:embeddedFont>
      <p:font typeface="Roboto Mon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algo-2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dice-gambling-chance-game-rendered-1842135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07-08-20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ncce.io/algo-2-s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516b1dd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516b1dd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c40936a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dc40936a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7fb61f76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7fb61f76_3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c7fb61f76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c7fb61f76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c40936ad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dc40936ad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c7fb61f76_3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c7fb61f76_3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c7fb61f76_3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c7fb61f76_3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c7fb61f76_3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c7fb61f76_3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c7fb61f76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c7fb61f76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c7fb61f76_3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c7fb61f76_3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a513817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a513817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c7fb61f76_3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c7fb61f76_3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dc40936a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dc40936a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53d34913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53d34913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516b1dd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516b1dd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https://pixabay.com/illustrations/dice-gambling-chance-game-rendered-1842135/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516b1dd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516b1dd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470ca45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470ca45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d7b0554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d7b0554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c40936ad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c40936ad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4d7b055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4d7b055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da9ee8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da9ee85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4d7b0554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4d7b0554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d7b0554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d7b0554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I87GhPP7OHXRMeniJ-Zet2M2TvoFU8MvBlRljrSTUac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Lesson 2: Representing algorithms</a:t>
            </a:r>
            <a:endParaRPr sz="540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Algorithms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0965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Once the </a:t>
            </a:r>
            <a:r>
              <a:rPr lang="en-GB" b="1"/>
              <a:t>logic</a:t>
            </a:r>
            <a:r>
              <a:rPr lang="en-GB"/>
              <a:t> of an algorithm is planned out, you can use it to help with writing code in a programming language, such as </a:t>
            </a:r>
            <a:r>
              <a:rPr lang="en-GB" b="1"/>
              <a:t>Python</a:t>
            </a:r>
            <a:r>
              <a:rPr lang="en-GB"/>
              <a:t>: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Computer program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10900" y="2754150"/>
            <a:ext cx="40965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year_born = int(input())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current_year = int(input())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 = current_year - year_born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print(result)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9" name="Google Shape;159;p18"/>
          <p:cNvGrpSpPr/>
          <p:nvPr/>
        </p:nvGrpSpPr>
        <p:grpSpPr>
          <a:xfrm>
            <a:off x="5257800" y="873449"/>
            <a:ext cx="2763300" cy="4007785"/>
            <a:chOff x="5257800" y="873449"/>
            <a:chExt cx="2763300" cy="4007785"/>
          </a:xfrm>
        </p:grpSpPr>
        <p:sp>
          <p:nvSpPr>
            <p:cNvPr id="160" name="Google Shape;160;p18"/>
            <p:cNvSpPr/>
            <p:nvPr/>
          </p:nvSpPr>
          <p:spPr>
            <a:xfrm>
              <a:off x="6113538" y="873449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Start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61" name="Google Shape;161;p18"/>
            <p:cNvCxnSpPr/>
            <p:nvPr/>
          </p:nvCxnSpPr>
          <p:spPr>
            <a:xfrm>
              <a:off x="6645445" y="120936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2" name="Google Shape;162;p18"/>
            <p:cNvSpPr/>
            <p:nvPr/>
          </p:nvSpPr>
          <p:spPr>
            <a:xfrm>
              <a:off x="5424637" y="1467050"/>
              <a:ext cx="2441611" cy="506925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5424651" y="2229525"/>
              <a:ext cx="2441591" cy="506947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164" name="Google Shape;164;p18"/>
            <p:cNvCxnSpPr/>
            <p:nvPr/>
          </p:nvCxnSpPr>
          <p:spPr>
            <a:xfrm>
              <a:off x="6645420" y="197671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5" name="Google Shape;165;p18"/>
            <p:cNvCxnSpPr/>
            <p:nvPr/>
          </p:nvCxnSpPr>
          <p:spPr>
            <a:xfrm>
              <a:off x="6645432" y="2734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6" name="Google Shape;166;p18"/>
            <p:cNvCxnSpPr/>
            <p:nvPr/>
          </p:nvCxnSpPr>
          <p:spPr>
            <a:xfrm>
              <a:off x="6645457" y="4285504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7" name="Google Shape;167;p18"/>
            <p:cNvSpPr/>
            <p:nvPr/>
          </p:nvSpPr>
          <p:spPr>
            <a:xfrm>
              <a:off x="5257800" y="2990175"/>
              <a:ext cx="2763300" cy="507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 =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 - 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5424652" y="3757025"/>
              <a:ext cx="2441611" cy="530600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Output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6113538" y="4545300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End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70" name="Google Shape;170;p18"/>
            <p:cNvCxnSpPr/>
            <p:nvPr/>
          </p:nvCxnSpPr>
          <p:spPr>
            <a:xfrm>
              <a:off x="6645407" y="3495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next activity, you are going to </a:t>
            </a:r>
            <a:r>
              <a:rPr lang="en-GB" b="1"/>
              <a:t>develop</a:t>
            </a:r>
            <a:r>
              <a:rPr lang="en-GB"/>
              <a:t> a flowchart.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First though, you need to know what the different flowchart </a:t>
            </a:r>
            <a:r>
              <a:rPr lang="en-GB" b="1"/>
              <a:t>symbols</a:t>
            </a:r>
            <a:r>
              <a:rPr lang="en-GB"/>
              <a:t> are and what they represent.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flowcharts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grpSp>
        <p:nvGrpSpPr>
          <p:cNvPr id="179" name="Google Shape;179;p19"/>
          <p:cNvGrpSpPr/>
          <p:nvPr/>
        </p:nvGrpSpPr>
        <p:grpSpPr>
          <a:xfrm>
            <a:off x="5753566" y="1289307"/>
            <a:ext cx="1301820" cy="3254944"/>
            <a:chOff x="5898938" y="1217213"/>
            <a:chExt cx="1287910" cy="3220167"/>
          </a:xfrm>
        </p:grpSpPr>
        <p:cxnSp>
          <p:nvCxnSpPr>
            <p:cNvPr id="180" name="Google Shape;180;p19"/>
            <p:cNvCxnSpPr>
              <a:stCxn id="181" idx="2"/>
            </p:cNvCxnSpPr>
            <p:nvPr/>
          </p:nvCxnSpPr>
          <p:spPr>
            <a:xfrm rot="10800000">
              <a:off x="6135159" y="4042516"/>
              <a:ext cx="558000" cy="0"/>
            </a:xfrm>
            <a:prstGeom prst="straightConnector1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1" name="Google Shape;181;p19"/>
            <p:cNvSpPr/>
            <p:nvPr/>
          </p:nvSpPr>
          <p:spPr>
            <a:xfrm>
              <a:off x="6693159" y="4039966"/>
              <a:ext cx="5100" cy="5100"/>
            </a:xfrm>
            <a:prstGeom prst="ellipse">
              <a:avLst/>
            </a:prstGeom>
            <a:solidFill>
              <a:srgbClr val="5B5BA5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19"/>
            <p:cNvCxnSpPr>
              <a:stCxn id="183" idx="2"/>
              <a:endCxn id="181" idx="0"/>
            </p:cNvCxnSpPr>
            <p:nvPr/>
          </p:nvCxnSpPr>
          <p:spPr>
            <a:xfrm>
              <a:off x="6695717" y="3854669"/>
              <a:ext cx="0" cy="185100"/>
            </a:xfrm>
            <a:prstGeom prst="straightConnector1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9"/>
            <p:cNvCxnSpPr>
              <a:stCxn id="185" idx="2"/>
              <a:endCxn id="186" idx="0"/>
            </p:cNvCxnSpPr>
            <p:nvPr/>
          </p:nvCxnSpPr>
          <p:spPr>
            <a:xfrm rot="-5400000" flipH="1">
              <a:off x="5909314" y="1648669"/>
              <a:ext cx="462600" cy="6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87" name="Google Shape;187;p19"/>
            <p:cNvSpPr/>
            <p:nvPr/>
          </p:nvSpPr>
          <p:spPr>
            <a:xfrm>
              <a:off x="7181748" y="1797425"/>
              <a:ext cx="5100" cy="5100"/>
            </a:xfrm>
            <a:prstGeom prst="ellipse">
              <a:avLst/>
            </a:prstGeom>
            <a:solidFill>
              <a:srgbClr val="5B5BA5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" name="Google Shape;188;p19"/>
            <p:cNvCxnSpPr>
              <a:stCxn id="189" idx="2"/>
              <a:endCxn id="190" idx="2"/>
            </p:cNvCxnSpPr>
            <p:nvPr/>
          </p:nvCxnSpPr>
          <p:spPr>
            <a:xfrm rot="-5400000" flipH="1">
              <a:off x="6892517" y="2224100"/>
              <a:ext cx="92400" cy="4860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6" name="Google Shape;186;p19"/>
            <p:cNvSpPr/>
            <p:nvPr/>
          </p:nvSpPr>
          <p:spPr>
            <a:xfrm>
              <a:off x="5970215" y="1880269"/>
              <a:ext cx="341398" cy="261109"/>
            </a:xfrm>
            <a:prstGeom prst="flowChartDecision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25017" y="2280500"/>
              <a:ext cx="341400" cy="140400"/>
            </a:xfrm>
            <a:prstGeom prst="rect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" name="Google Shape;191;p19"/>
            <p:cNvCxnSpPr>
              <a:stCxn id="192" idx="2"/>
              <a:endCxn id="193" idx="0"/>
            </p:cNvCxnSpPr>
            <p:nvPr/>
          </p:nvCxnSpPr>
          <p:spPr>
            <a:xfrm rot="-5400000" flipH="1">
              <a:off x="5848264" y="3127861"/>
              <a:ext cx="585900" cy="600"/>
            </a:xfrm>
            <a:prstGeom prst="curvedConnector3">
              <a:avLst>
                <a:gd name="adj1" fmla="val 49995"/>
              </a:avLst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9"/>
            <p:cNvCxnSpPr>
              <a:stCxn id="186" idx="3"/>
              <a:endCxn id="189" idx="0"/>
            </p:cNvCxnSpPr>
            <p:nvPr/>
          </p:nvCxnSpPr>
          <p:spPr>
            <a:xfrm>
              <a:off x="6311613" y="2010824"/>
              <a:ext cx="384000" cy="2697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0" name="Google Shape;190;p19"/>
            <p:cNvSpPr/>
            <p:nvPr/>
          </p:nvSpPr>
          <p:spPr>
            <a:xfrm>
              <a:off x="7181748" y="2510759"/>
              <a:ext cx="5100" cy="5100"/>
            </a:xfrm>
            <a:prstGeom prst="ellipse">
              <a:avLst/>
            </a:prstGeom>
            <a:solidFill>
              <a:srgbClr val="5B5BA5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6525017" y="3714269"/>
              <a:ext cx="341400" cy="140400"/>
            </a:xfrm>
            <a:prstGeom prst="rect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5" name="Google Shape;195;p19"/>
            <p:cNvCxnSpPr>
              <a:stCxn id="193" idx="6"/>
              <a:endCxn id="183" idx="0"/>
            </p:cNvCxnSpPr>
            <p:nvPr/>
          </p:nvCxnSpPr>
          <p:spPr>
            <a:xfrm>
              <a:off x="6143421" y="3423603"/>
              <a:ext cx="552300" cy="2907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" name="Google Shape;196;p19"/>
            <p:cNvCxnSpPr>
              <a:stCxn id="190" idx="4"/>
              <a:endCxn id="181" idx="6"/>
            </p:cNvCxnSpPr>
            <p:nvPr/>
          </p:nvCxnSpPr>
          <p:spPr>
            <a:xfrm rot="5400000">
              <a:off x="6177948" y="3036209"/>
              <a:ext cx="1526700" cy="4860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3" name="Google Shape;193;p19"/>
            <p:cNvSpPr/>
            <p:nvPr/>
          </p:nvSpPr>
          <p:spPr>
            <a:xfrm>
              <a:off x="6138321" y="3421053"/>
              <a:ext cx="5100" cy="5100"/>
            </a:xfrm>
            <a:prstGeom prst="ellipse">
              <a:avLst/>
            </a:prstGeom>
            <a:solidFill>
              <a:srgbClr val="5B5BA5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19"/>
            <p:cNvCxnSpPr>
              <a:stCxn id="186" idx="2"/>
              <a:endCxn id="192" idx="0"/>
            </p:cNvCxnSpPr>
            <p:nvPr/>
          </p:nvCxnSpPr>
          <p:spPr>
            <a:xfrm rot="-5400000" flipH="1">
              <a:off x="5924914" y="2357378"/>
              <a:ext cx="432600" cy="600"/>
            </a:xfrm>
            <a:prstGeom prst="curvedConnector3">
              <a:avLst>
                <a:gd name="adj1" fmla="val 50014"/>
              </a:avLst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8" name="Google Shape;198;p19"/>
            <p:cNvCxnSpPr>
              <a:stCxn id="199" idx="2"/>
              <a:endCxn id="200" idx="2"/>
            </p:cNvCxnSpPr>
            <p:nvPr/>
          </p:nvCxnSpPr>
          <p:spPr>
            <a:xfrm rot="-5400000" flipH="1">
              <a:off x="6881717" y="2951785"/>
              <a:ext cx="114000" cy="4860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" name="Google Shape;192;p19"/>
            <p:cNvSpPr/>
            <p:nvPr/>
          </p:nvSpPr>
          <p:spPr>
            <a:xfrm>
              <a:off x="5970215" y="2574102"/>
              <a:ext cx="341398" cy="261109"/>
            </a:xfrm>
            <a:prstGeom prst="flowChartDecision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525017" y="2997385"/>
              <a:ext cx="341400" cy="140400"/>
            </a:xfrm>
            <a:prstGeom prst="rect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" name="Google Shape;201;p19"/>
            <p:cNvCxnSpPr>
              <a:stCxn id="192" idx="3"/>
              <a:endCxn id="199" idx="0"/>
            </p:cNvCxnSpPr>
            <p:nvPr/>
          </p:nvCxnSpPr>
          <p:spPr>
            <a:xfrm>
              <a:off x="6311613" y="2704656"/>
              <a:ext cx="384000" cy="292500"/>
            </a:xfrm>
            <a:prstGeom prst="bentConnector2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0" name="Google Shape;200;p19"/>
            <p:cNvSpPr/>
            <p:nvPr/>
          </p:nvSpPr>
          <p:spPr>
            <a:xfrm>
              <a:off x="7181748" y="3249197"/>
              <a:ext cx="5100" cy="5100"/>
            </a:xfrm>
            <a:prstGeom prst="ellipse">
              <a:avLst/>
            </a:prstGeom>
            <a:solidFill>
              <a:srgbClr val="5B5BA5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" name="Google Shape;202;p19"/>
            <p:cNvCxnSpPr/>
            <p:nvPr/>
          </p:nvCxnSpPr>
          <p:spPr>
            <a:xfrm rot="-5400000" flipH="1">
              <a:off x="6029675" y="4156650"/>
              <a:ext cx="2244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5898951" y="4252375"/>
              <a:ext cx="485838" cy="185004"/>
            </a:xfrm>
            <a:prstGeom prst="flowChartTerminator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5898938" y="1217213"/>
              <a:ext cx="485850" cy="200550"/>
            </a:xfrm>
            <a:prstGeom prst="flowChartPredefinedProcess">
              <a:avLst/>
            </a:prstGeom>
            <a:noFill/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symbols</a:t>
            </a:r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841400" y="4513925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</a:t>
            </a:r>
            <a:r>
              <a:rPr lang="en-GB" b="1"/>
              <a:t>Terminators </a:t>
            </a:r>
            <a:r>
              <a:rPr lang="en-GB"/>
              <a:t>are used for the start and end of subroutines or programs.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			</a:t>
            </a:r>
            <a:r>
              <a:rPr lang="en-GB" b="1"/>
              <a:t>Arrows </a:t>
            </a:r>
            <a:r>
              <a:rPr lang="en-GB"/>
              <a:t>are used to show the direction and flow of the program.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438250" y="1226725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14" name="Google Shape;214;p20"/>
          <p:cNvCxnSpPr/>
          <p:nvPr/>
        </p:nvCxnSpPr>
        <p:spPr>
          <a:xfrm>
            <a:off x="488050" y="2571750"/>
            <a:ext cx="1075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5" name="Google Shape;2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588" y="4738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4736600" y="1226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			</a:t>
            </a:r>
            <a:r>
              <a:rPr lang="en-GB" b="1"/>
              <a:t>Subroutines </a:t>
            </a:r>
            <a:r>
              <a:rPr lang="en-GB"/>
              <a:t>are represented by a rectangle with two lines either side. 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4859500" y="1289300"/>
            <a:ext cx="1241350" cy="314100"/>
          </a:xfrm>
          <a:prstGeom prst="flowChartPredefinedProcess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welcome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symbols</a:t>
            </a: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ldNum" idx="12"/>
          </p:nvPr>
        </p:nvSpPr>
        <p:spPr>
          <a:xfrm>
            <a:off x="8841400" y="4513925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body" idx="4294967295"/>
          </p:nvPr>
        </p:nvSpPr>
        <p:spPr>
          <a:xfrm>
            <a:off x="4736600" y="1170125"/>
            <a:ext cx="4086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8288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 </a:t>
            </a:r>
            <a:r>
              <a:rPr lang="en-GB" b="1"/>
              <a:t>decision </a:t>
            </a:r>
            <a:r>
              <a:rPr lang="en-GB"/>
              <a:t>has two branches, True and False.</a:t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4736600" y="1856275"/>
            <a:ext cx="1241400" cy="10020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age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&lt; 16?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5861150" y="2356075"/>
            <a:ext cx="6621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28" name="Google Shape;228;p21"/>
          <p:cNvCxnSpPr/>
          <p:nvPr/>
        </p:nvCxnSpPr>
        <p:spPr>
          <a:xfrm rot="5400000" flipH="1">
            <a:off x="5747250" y="2578925"/>
            <a:ext cx="960300" cy="499200"/>
          </a:xfrm>
          <a:prstGeom prst="bentConnector3">
            <a:avLst>
              <a:gd name="adj1" fmla="val 99188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9" name="Google Shape;229;p21"/>
          <p:cNvCxnSpPr/>
          <p:nvPr/>
        </p:nvCxnSpPr>
        <p:spPr>
          <a:xfrm>
            <a:off x="5357299" y="2857325"/>
            <a:ext cx="0" cy="429900"/>
          </a:xfrm>
          <a:prstGeom prst="straightConnector1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21"/>
          <p:cNvSpPr txBox="1"/>
          <p:nvPr/>
        </p:nvSpPr>
        <p:spPr>
          <a:xfrm>
            <a:off x="5423250" y="2836525"/>
            <a:ext cx="670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588" y="4738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>
            <a:spLocks noGrp="1"/>
          </p:cNvSpPr>
          <p:nvPr>
            <p:ph type="body" idx="4294967295"/>
          </p:nvPr>
        </p:nvSpPr>
        <p:spPr>
          <a:xfrm>
            <a:off x="330125" y="1170125"/>
            <a:ext cx="4086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An </a:t>
            </a:r>
            <a:r>
              <a:rPr lang="en-GB" b="1"/>
              <a:t>input</a:t>
            </a:r>
            <a:r>
              <a:rPr lang="en-GB"/>
              <a:t> or </a:t>
            </a:r>
            <a:r>
              <a:rPr lang="en-GB" b="1"/>
              <a:t>output </a:t>
            </a:r>
            <a:r>
              <a:rPr lang="en-GB"/>
              <a:t>is represented by a parallelogram.</a:t>
            </a:r>
            <a:br>
              <a:rPr lang="en-GB"/>
            </a:b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				A </a:t>
            </a:r>
            <a:r>
              <a:rPr lang="en-GB" b="1"/>
              <a:t>process</a:t>
            </a:r>
            <a:r>
              <a:rPr lang="en-GB"/>
              <a:t> is represented by a rectangle. It is used for an instruction or command.</a:t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449075" y="1170113"/>
            <a:ext cx="2097325" cy="567875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“Hello world!”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2405575" y="1170113"/>
            <a:ext cx="2097325" cy="567875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428688" y="2714800"/>
            <a:ext cx="2138100" cy="42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squared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num1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*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num2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Written description for coin toss</a:t>
            </a:r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following slides go over a step-by-step breakdown of a flowchart for a </a:t>
            </a:r>
            <a:r>
              <a:rPr lang="en-GB" b="1"/>
              <a:t>coin toss game</a:t>
            </a:r>
            <a:r>
              <a:rPr lang="en-GB"/>
              <a:t>. The instructions for the game can be written as: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Ask the user to guess either “Heads” or “Tails”.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Simulate a coin flip by randomly generating either “Heads” or “Tails”.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Compare the coin flip with the user’s choice.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If the coin flip is the same as the user’s choice, tell the user they won.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Otherwise, tell the user they lost.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52" name="Google Shape;252;p23"/>
          <p:cNvCxnSpPr>
            <a:stCxn id="253" idx="1"/>
            <a:endCxn id="251" idx="2"/>
          </p:cNvCxnSpPr>
          <p:nvPr/>
        </p:nvCxnSpPr>
        <p:spPr>
          <a:xfrm rot="-5400000">
            <a:off x="1481028" y="1615522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54" name="Google Shape;254;p23"/>
          <p:cNvSpPr txBox="1"/>
          <p:nvPr/>
        </p:nvSpPr>
        <p:spPr>
          <a:xfrm>
            <a:off x="6033800" y="1087500"/>
            <a:ext cx="2799300" cy="5877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Begin the flowchart with a start terminator.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6033800" y="1755325"/>
            <a:ext cx="2799300" cy="10473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Ask the user to guess either “Heads” or “Tails” and store the response in a variable called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66" name="Google Shape;266;p24"/>
          <p:cNvCxnSpPr>
            <a:stCxn id="264" idx="1"/>
            <a:endCxn id="263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7" name="Google Shape;267;p24"/>
          <p:cNvCxnSpPr>
            <a:stCxn id="265" idx="1"/>
            <a:endCxn id="264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8" name="Google Shape;268;p24"/>
          <p:cNvCxnSpPr>
            <a:stCxn id="269" idx="0"/>
            <a:endCxn id="265" idx="4"/>
          </p:cNvCxnSpPr>
          <p:nvPr/>
        </p:nvCxnSpPr>
        <p:spPr>
          <a:xfrm rot="-5400000">
            <a:off x="1481025" y="30480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6032800" y="3187825"/>
            <a:ext cx="2799300" cy="10533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Simulate a coin toss by randomly generating either “Heads” or “Tails”. Store this in a variable called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51775" y="3187828"/>
            <a:ext cx="2138100" cy="4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Randomly pick “Heads” or “Tails”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82" name="Google Shape;282;p25"/>
          <p:cNvCxnSpPr>
            <a:stCxn id="280" idx="1"/>
            <a:endCxn id="278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3" name="Google Shape;283;p25"/>
          <p:cNvCxnSpPr>
            <a:stCxn id="281" idx="1"/>
            <a:endCxn id="280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4" name="Google Shape;284;p25"/>
          <p:cNvCxnSpPr>
            <a:stCxn id="279" idx="0"/>
            <a:endCxn id="281" idx="4"/>
          </p:cNvCxnSpPr>
          <p:nvPr/>
        </p:nvCxnSpPr>
        <p:spPr>
          <a:xfrm rot="-5400000">
            <a:off x="1481625" y="3048028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5" name="Google Shape;285;p25"/>
          <p:cNvCxnSpPr>
            <a:endCxn id="279" idx="2"/>
          </p:cNvCxnSpPr>
          <p:nvPr/>
        </p:nvCxnSpPr>
        <p:spPr>
          <a:xfrm rot="-5400000">
            <a:off x="1481025" y="3811228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6030925" y="1007075"/>
            <a:ext cx="2799300" cy="567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Compare the coin flip with the user’s choice.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4" name="Google Shape;294;p26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5516413" y="1746225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551775" y="3187828"/>
            <a:ext cx="2138100" cy="4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Randomly pick “Heads” or “Tails”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99" name="Google Shape;299;p26"/>
          <p:cNvCxnSpPr>
            <a:stCxn id="297" idx="1"/>
            <a:endCxn id="294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0" name="Google Shape;300;p26"/>
          <p:cNvCxnSpPr>
            <a:stCxn id="298" idx="1"/>
            <a:endCxn id="297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1" name="Google Shape;301;p26"/>
          <p:cNvCxnSpPr>
            <a:stCxn id="296" idx="0"/>
            <a:endCxn id="298" idx="4"/>
          </p:cNvCxnSpPr>
          <p:nvPr/>
        </p:nvCxnSpPr>
        <p:spPr>
          <a:xfrm rot="-5400000">
            <a:off x="1481625" y="3048028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2" name="Google Shape;302;p26"/>
          <p:cNvSpPr/>
          <p:nvPr/>
        </p:nvSpPr>
        <p:spPr>
          <a:xfrm>
            <a:off x="3216775" y="1245213"/>
            <a:ext cx="2138100" cy="10020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==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03" name="Google Shape;303;p26"/>
          <p:cNvCxnSpPr>
            <a:stCxn id="302" idx="0"/>
            <a:endCxn id="296" idx="2"/>
          </p:cNvCxnSpPr>
          <p:nvPr/>
        </p:nvCxnSpPr>
        <p:spPr>
          <a:xfrm rot="5400000">
            <a:off x="1740025" y="1126113"/>
            <a:ext cx="2426700" cy="2664900"/>
          </a:xfrm>
          <a:prstGeom prst="bentConnector5">
            <a:avLst>
              <a:gd name="adj1" fmla="val -9813"/>
              <a:gd name="adj2" fmla="val 46042"/>
              <a:gd name="adj3" fmla="val 109817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4" name="Google Shape;304;p26"/>
          <p:cNvCxnSpPr>
            <a:stCxn id="305" idx="1"/>
            <a:endCxn id="302" idx="3"/>
          </p:cNvCxnSpPr>
          <p:nvPr/>
        </p:nvCxnSpPr>
        <p:spPr>
          <a:xfrm rot="5400000" flipH="1">
            <a:off x="5335825" y="1765263"/>
            <a:ext cx="785100" cy="747000"/>
          </a:xfrm>
          <a:prstGeom prst="bentConnector2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6" name="Google Shape;306;p26"/>
          <p:cNvCxnSpPr>
            <a:stCxn id="307" idx="1"/>
            <a:endCxn id="302" idx="2"/>
          </p:cNvCxnSpPr>
          <p:nvPr/>
        </p:nvCxnSpPr>
        <p:spPr>
          <a:xfrm rot="5400000" flipH="1">
            <a:off x="4146925" y="2386113"/>
            <a:ext cx="279000" cy="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8" name="Google Shape;308;p26"/>
          <p:cNvSpPr txBox="1"/>
          <p:nvPr/>
        </p:nvSpPr>
        <p:spPr>
          <a:xfrm>
            <a:off x="4384513" y="2197088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16" name="Google Shape;316;p27"/>
          <p:cNvSpPr txBox="1"/>
          <p:nvPr/>
        </p:nvSpPr>
        <p:spPr>
          <a:xfrm>
            <a:off x="6030925" y="3010388"/>
            <a:ext cx="2799300" cy="8013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If the coin flip is the same as the user’s choice, tell the user they won.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7" name="Google Shape;317;p27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5516413" y="1746225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9" name="Google Shape;319;p27"/>
          <p:cNvSpPr/>
          <p:nvPr/>
        </p:nvSpPr>
        <p:spPr>
          <a:xfrm>
            <a:off x="551775" y="3187828"/>
            <a:ext cx="2138100" cy="4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Randomly pick “Heads” or “Tails”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22" name="Google Shape;322;p27"/>
          <p:cNvCxnSpPr>
            <a:stCxn id="320" idx="1"/>
            <a:endCxn id="317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3" name="Google Shape;323;p27"/>
          <p:cNvCxnSpPr>
            <a:stCxn id="321" idx="1"/>
            <a:endCxn id="320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4" name="Google Shape;324;p27"/>
          <p:cNvCxnSpPr>
            <a:stCxn id="319" idx="0"/>
            <a:endCxn id="321" idx="4"/>
          </p:cNvCxnSpPr>
          <p:nvPr/>
        </p:nvCxnSpPr>
        <p:spPr>
          <a:xfrm rot="-5400000">
            <a:off x="1481625" y="3048028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25" name="Google Shape;325;p27"/>
          <p:cNvSpPr/>
          <p:nvPr/>
        </p:nvSpPr>
        <p:spPr>
          <a:xfrm>
            <a:off x="3216775" y="1245213"/>
            <a:ext cx="2138100" cy="10020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==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26" name="Google Shape;326;p27"/>
          <p:cNvCxnSpPr>
            <a:stCxn id="325" idx="0"/>
            <a:endCxn id="319" idx="2"/>
          </p:cNvCxnSpPr>
          <p:nvPr/>
        </p:nvCxnSpPr>
        <p:spPr>
          <a:xfrm rot="5400000">
            <a:off x="1740025" y="1126113"/>
            <a:ext cx="2426700" cy="2664900"/>
          </a:xfrm>
          <a:prstGeom prst="bentConnector5">
            <a:avLst>
              <a:gd name="adj1" fmla="val -9813"/>
              <a:gd name="adj2" fmla="val 46042"/>
              <a:gd name="adj3" fmla="val 109817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7" name="Google Shape;327;p27"/>
          <p:cNvCxnSpPr>
            <a:stCxn id="328" idx="1"/>
            <a:endCxn id="325" idx="3"/>
          </p:cNvCxnSpPr>
          <p:nvPr/>
        </p:nvCxnSpPr>
        <p:spPr>
          <a:xfrm rot="5400000" flipH="1">
            <a:off x="5335825" y="1765263"/>
            <a:ext cx="785100" cy="747000"/>
          </a:xfrm>
          <a:prstGeom prst="bentConnector2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29" name="Google Shape;329;p27"/>
          <p:cNvSpPr/>
          <p:nvPr/>
        </p:nvSpPr>
        <p:spPr>
          <a:xfrm>
            <a:off x="3379825" y="2526200"/>
            <a:ext cx="1814675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“You won!”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30" name="Google Shape;330;p27"/>
          <p:cNvCxnSpPr>
            <a:stCxn id="329" idx="1"/>
            <a:endCxn id="325" idx="2"/>
          </p:cNvCxnSpPr>
          <p:nvPr/>
        </p:nvCxnSpPr>
        <p:spPr>
          <a:xfrm rot="5400000" flipH="1">
            <a:off x="4147063" y="2386100"/>
            <a:ext cx="279000" cy="1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31" name="Google Shape;331;p27"/>
          <p:cNvSpPr txBox="1"/>
          <p:nvPr/>
        </p:nvSpPr>
        <p:spPr>
          <a:xfrm>
            <a:off x="4384513" y="2197088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32" name="Google Shape;332;p27"/>
          <p:cNvCxnSpPr>
            <a:endCxn id="329" idx="4"/>
          </p:cNvCxnSpPr>
          <p:nvPr/>
        </p:nvCxnSpPr>
        <p:spPr>
          <a:xfrm rot="-5400000">
            <a:off x="4137763" y="3159200"/>
            <a:ext cx="298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F9B7F-1EA5-4FA6-81CF-4BB27B1D3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Define the term Decomposition. </a:t>
            </a:r>
          </a:p>
          <a:p>
            <a:endParaRPr lang="en-US" sz="3200" dirty="0"/>
          </a:p>
          <a:p>
            <a:pPr marL="114300" indent="0">
              <a:buNone/>
            </a:pPr>
            <a:r>
              <a:rPr lang="en" altLang="en" sz="2800" dirty="0">
                <a:solidFill>
                  <a:schemeClr val="accent4">
                    <a:lumMod val="50000"/>
                  </a:schemeClr>
                </a:solidFill>
              </a:rPr>
              <a:t>Decomposition means breaking a problem into a number of sub-problems, so that each sub-problem accomplishes an identifiable task, which might itself be further subdivided.</a:t>
            </a:r>
          </a:p>
          <a:p>
            <a:pPr marL="114300" indent="0">
              <a:buNone/>
            </a:pPr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36FE3-211D-46B3-BA72-5ED441C5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EF58-9581-4BFA-ABCD-BD1E859C64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B90CBA-32A1-45B2-AB43-9E39996014B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6030925" y="3603868"/>
            <a:ext cx="2799300" cy="348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Otherwise, tell the user they lost.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1" name="Google Shape;341;p28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5516413" y="1746225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551775" y="3187828"/>
            <a:ext cx="2138100" cy="4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Randomly pick “Heads” or “Tails”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4" name="Google Shape;344;p28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46" name="Google Shape;346;p28"/>
          <p:cNvCxnSpPr>
            <a:stCxn id="344" idx="1"/>
            <a:endCxn id="341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47" name="Google Shape;347;p28"/>
          <p:cNvCxnSpPr>
            <a:stCxn id="345" idx="1"/>
            <a:endCxn id="344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48" name="Google Shape;348;p28"/>
          <p:cNvCxnSpPr>
            <a:stCxn id="343" idx="0"/>
            <a:endCxn id="345" idx="4"/>
          </p:cNvCxnSpPr>
          <p:nvPr/>
        </p:nvCxnSpPr>
        <p:spPr>
          <a:xfrm rot="-5400000">
            <a:off x="1481625" y="3048028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49" name="Google Shape;349;p28"/>
          <p:cNvSpPr/>
          <p:nvPr/>
        </p:nvSpPr>
        <p:spPr>
          <a:xfrm>
            <a:off x="3216775" y="1245213"/>
            <a:ext cx="2138100" cy="10020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==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50" name="Google Shape;350;p28"/>
          <p:cNvCxnSpPr>
            <a:stCxn id="349" idx="0"/>
            <a:endCxn id="343" idx="2"/>
          </p:cNvCxnSpPr>
          <p:nvPr/>
        </p:nvCxnSpPr>
        <p:spPr>
          <a:xfrm rot="5400000">
            <a:off x="1740025" y="1126113"/>
            <a:ext cx="2426700" cy="2664900"/>
          </a:xfrm>
          <a:prstGeom prst="bentConnector5">
            <a:avLst>
              <a:gd name="adj1" fmla="val -9813"/>
              <a:gd name="adj2" fmla="val 46042"/>
              <a:gd name="adj3" fmla="val 109817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51" name="Google Shape;351;p28"/>
          <p:cNvCxnSpPr>
            <a:stCxn id="352" idx="1"/>
            <a:endCxn id="349" idx="3"/>
          </p:cNvCxnSpPr>
          <p:nvPr/>
        </p:nvCxnSpPr>
        <p:spPr>
          <a:xfrm rot="5400000" flipH="1">
            <a:off x="5335825" y="1765263"/>
            <a:ext cx="785100" cy="747000"/>
          </a:xfrm>
          <a:prstGeom prst="bentConnector2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53" name="Google Shape;353;p28"/>
          <p:cNvSpPr/>
          <p:nvPr/>
        </p:nvSpPr>
        <p:spPr>
          <a:xfrm>
            <a:off x="3379825" y="2526200"/>
            <a:ext cx="1814675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“You won!”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54" name="Google Shape;354;p28"/>
          <p:cNvCxnSpPr>
            <a:stCxn id="353" idx="1"/>
            <a:endCxn id="349" idx="2"/>
          </p:cNvCxnSpPr>
          <p:nvPr/>
        </p:nvCxnSpPr>
        <p:spPr>
          <a:xfrm rot="5400000" flipH="1">
            <a:off x="4147063" y="2386100"/>
            <a:ext cx="279000" cy="1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55" name="Google Shape;355;p28"/>
          <p:cNvSpPr txBox="1"/>
          <p:nvPr/>
        </p:nvSpPr>
        <p:spPr>
          <a:xfrm>
            <a:off x="4384513" y="2197088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56" name="Google Shape;356;p28"/>
          <p:cNvCxnSpPr>
            <a:endCxn id="353" idx="4"/>
          </p:cNvCxnSpPr>
          <p:nvPr/>
        </p:nvCxnSpPr>
        <p:spPr>
          <a:xfrm rot="-5400000">
            <a:off x="4137763" y="3159200"/>
            <a:ext cx="298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57" name="Google Shape;357;p28"/>
          <p:cNvSpPr/>
          <p:nvPr/>
        </p:nvSpPr>
        <p:spPr>
          <a:xfrm>
            <a:off x="5194513" y="2531338"/>
            <a:ext cx="1814675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“You lost!”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58" name="Google Shape;358;p28"/>
          <p:cNvCxnSpPr>
            <a:endCxn id="357" idx="4"/>
          </p:cNvCxnSpPr>
          <p:nvPr/>
        </p:nvCxnSpPr>
        <p:spPr>
          <a:xfrm rot="-5400000">
            <a:off x="5955000" y="3161788"/>
            <a:ext cx="293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 for coin toss</a:t>
            </a:r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66" name="Google Shape;366;p29"/>
          <p:cNvSpPr/>
          <p:nvPr/>
        </p:nvSpPr>
        <p:spPr>
          <a:xfrm>
            <a:off x="1058175" y="1128400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5516413" y="1746225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False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551775" y="3187828"/>
            <a:ext cx="2138100" cy="4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 Randomly pick “Heads” or “Tails”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9" name="Google Shape;369;p29"/>
          <p:cNvSpPr/>
          <p:nvPr/>
        </p:nvSpPr>
        <p:spPr>
          <a:xfrm>
            <a:off x="310900" y="1755325"/>
            <a:ext cx="2620450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“Heads or Tails?”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411038" y="2518525"/>
            <a:ext cx="2419575" cy="3903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Input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71" name="Google Shape;371;p29"/>
          <p:cNvCxnSpPr>
            <a:stCxn id="369" idx="1"/>
            <a:endCxn id="366" idx="2"/>
          </p:cNvCxnSpPr>
          <p:nvPr/>
        </p:nvCxnSpPr>
        <p:spPr>
          <a:xfrm rot="-5400000">
            <a:off x="1481925" y="1615525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72" name="Google Shape;372;p29"/>
          <p:cNvCxnSpPr>
            <a:stCxn id="370" idx="1"/>
            <a:endCxn id="369" idx="4"/>
          </p:cNvCxnSpPr>
          <p:nvPr/>
        </p:nvCxnSpPr>
        <p:spPr>
          <a:xfrm rot="-5400000">
            <a:off x="1481625" y="2378725"/>
            <a:ext cx="279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73" name="Google Shape;373;p29"/>
          <p:cNvCxnSpPr>
            <a:stCxn id="368" idx="0"/>
            <a:endCxn id="370" idx="4"/>
          </p:cNvCxnSpPr>
          <p:nvPr/>
        </p:nvCxnSpPr>
        <p:spPr>
          <a:xfrm rot="-5400000">
            <a:off x="1481625" y="3048028"/>
            <a:ext cx="2790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4" name="Google Shape;374;p29"/>
          <p:cNvSpPr/>
          <p:nvPr/>
        </p:nvSpPr>
        <p:spPr>
          <a:xfrm>
            <a:off x="3216775" y="1245213"/>
            <a:ext cx="2138100" cy="1002000"/>
          </a:xfrm>
          <a:prstGeom prst="diamond">
            <a:avLst/>
          </a:prstGeom>
          <a:solidFill>
            <a:srgbClr val="FFFFFF"/>
          </a:solidFill>
          <a:ln w="9525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choice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==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flip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75" name="Google Shape;375;p29"/>
          <p:cNvCxnSpPr>
            <a:stCxn id="374" idx="0"/>
            <a:endCxn id="368" idx="2"/>
          </p:cNvCxnSpPr>
          <p:nvPr/>
        </p:nvCxnSpPr>
        <p:spPr>
          <a:xfrm rot="5400000">
            <a:off x="1740025" y="1126113"/>
            <a:ext cx="2426700" cy="2664900"/>
          </a:xfrm>
          <a:prstGeom prst="bentConnector5">
            <a:avLst>
              <a:gd name="adj1" fmla="val -9813"/>
              <a:gd name="adj2" fmla="val 46042"/>
              <a:gd name="adj3" fmla="val 109817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76" name="Google Shape;376;p29"/>
          <p:cNvCxnSpPr>
            <a:stCxn id="377" idx="1"/>
            <a:endCxn id="374" idx="3"/>
          </p:cNvCxnSpPr>
          <p:nvPr/>
        </p:nvCxnSpPr>
        <p:spPr>
          <a:xfrm rot="5400000" flipH="1">
            <a:off x="5335800" y="1765288"/>
            <a:ext cx="785100" cy="747000"/>
          </a:xfrm>
          <a:prstGeom prst="bentConnector2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78" name="Google Shape;378;p29"/>
          <p:cNvSpPr/>
          <p:nvPr/>
        </p:nvSpPr>
        <p:spPr>
          <a:xfrm>
            <a:off x="3379825" y="2526200"/>
            <a:ext cx="1814675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“You won!”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7" name="Google Shape;377;p29"/>
          <p:cNvSpPr/>
          <p:nvPr/>
        </p:nvSpPr>
        <p:spPr>
          <a:xfrm>
            <a:off x="5194513" y="2531338"/>
            <a:ext cx="1814675" cy="4842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Output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“You lost!”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79" name="Google Shape;379;p29"/>
          <p:cNvCxnSpPr>
            <a:stCxn id="378" idx="1"/>
            <a:endCxn id="374" idx="2"/>
          </p:cNvCxnSpPr>
          <p:nvPr/>
        </p:nvCxnSpPr>
        <p:spPr>
          <a:xfrm rot="5400000" flipH="1">
            <a:off x="4147063" y="2386100"/>
            <a:ext cx="279000" cy="1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0" name="Google Shape;380;p29"/>
          <p:cNvSpPr/>
          <p:nvPr/>
        </p:nvSpPr>
        <p:spPr>
          <a:xfrm>
            <a:off x="3724813" y="3550375"/>
            <a:ext cx="1125306" cy="347922"/>
          </a:xfrm>
          <a:prstGeom prst="flowChartTerminator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End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1" name="Google Shape;381;p29"/>
          <p:cNvSpPr txBox="1"/>
          <p:nvPr/>
        </p:nvSpPr>
        <p:spPr>
          <a:xfrm>
            <a:off x="4384513" y="2197088"/>
            <a:ext cx="5145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True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2" name="Google Shape;382;p29"/>
          <p:cNvCxnSpPr>
            <a:stCxn id="380" idx="0"/>
            <a:endCxn id="378" idx="4"/>
          </p:cNvCxnSpPr>
          <p:nvPr/>
        </p:nvCxnSpPr>
        <p:spPr>
          <a:xfrm rot="-5400000">
            <a:off x="4017766" y="3280075"/>
            <a:ext cx="540000" cy="6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83" name="Google Shape;383;p29"/>
          <p:cNvCxnSpPr>
            <a:endCxn id="377" idx="4"/>
          </p:cNvCxnSpPr>
          <p:nvPr/>
        </p:nvCxnSpPr>
        <p:spPr>
          <a:xfrm rot="10800000" flipH="1">
            <a:off x="4297350" y="3015538"/>
            <a:ext cx="1804500" cy="236400"/>
          </a:xfrm>
          <a:prstGeom prst="bentConnector2">
            <a:avLst/>
          </a:prstGeom>
          <a:noFill/>
          <a:ln w="9525" cap="flat" cmpd="sng">
            <a:solidFill>
              <a:srgbClr val="5B5BA5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84" name="Google Shape;384;p29"/>
          <p:cNvSpPr txBox="1"/>
          <p:nvPr/>
        </p:nvSpPr>
        <p:spPr>
          <a:xfrm>
            <a:off x="6030925" y="3550375"/>
            <a:ext cx="2799300" cy="5877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Finish the flowchart with an end terminator.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it is your turn to create a flowchart for a </a:t>
            </a:r>
            <a:r>
              <a:rPr lang="en-GB" b="1"/>
              <a:t>dice roll simulation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Use the written description included in the </a:t>
            </a:r>
            <a:r>
              <a:rPr lang="en-GB" b="1"/>
              <a:t>Activity 3 Worksheet</a:t>
            </a:r>
            <a:r>
              <a:rPr lang="en-GB"/>
              <a:t> to develop your flowchart. </a:t>
            </a:r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Dice roll</a:t>
            </a:r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393" name="Google Shape;3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600" y="1303775"/>
            <a:ext cx="4096501" cy="299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Sit with a partner and </a:t>
            </a:r>
            <a:r>
              <a:rPr lang="en-GB" b="1"/>
              <a:t>peer review your flowcharts.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Check that the </a:t>
            </a:r>
            <a:r>
              <a:rPr lang="en-GB" b="1"/>
              <a:t>logic</a:t>
            </a:r>
            <a:r>
              <a:rPr lang="en-GB"/>
              <a:t> of the flowcharts will result in the intended outcome.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Use the worksheet </a:t>
            </a:r>
            <a:r>
              <a:rPr lang="en-GB" b="1"/>
              <a:t>solution</a:t>
            </a:r>
            <a:r>
              <a:rPr lang="en-GB"/>
              <a:t> to help you with this.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0" name="Google Shape;400;p3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Peer review your flowcharts</a:t>
            </a:r>
            <a:endParaRPr/>
          </a:p>
        </p:txBody>
      </p:sp>
      <p:sp>
        <p:nvSpPr>
          <p:cNvPr id="401" name="Google Shape;401;p3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402" name="Google Shape;402;p3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403" name="Google Shape;4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5" y="482900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800" y="854375"/>
            <a:ext cx="3364547" cy="39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Modify</a:t>
            </a:r>
            <a:r>
              <a:rPr lang="en-GB"/>
              <a:t> your dice roll flowchart so that it checks whether each dice that was rolled is </a:t>
            </a:r>
            <a:r>
              <a:rPr lang="en-GB" b="1"/>
              <a:t>odd</a:t>
            </a:r>
            <a:r>
              <a:rPr lang="en-GB"/>
              <a:t> or </a:t>
            </a:r>
            <a:r>
              <a:rPr lang="en-GB" b="1"/>
              <a:t>even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If a dice is even the flowchart should output “Even”, whilst if the dice is odd the flowchart should output “Odd”.</a:t>
            </a:r>
            <a:endParaRPr/>
          </a:p>
        </p:txBody>
      </p:sp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Homework: Odd or even?</a:t>
            </a:r>
            <a:endParaRPr/>
          </a:p>
        </p:txBody>
      </p:sp>
      <p:sp>
        <p:nvSpPr>
          <p:cNvPr id="411" name="Google Shape;411;p3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412" name="Google Shape;412;p3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413" name="Google Shape;413;p32"/>
          <p:cNvSpPr txBox="1"/>
          <p:nvPr/>
        </p:nvSpPr>
        <p:spPr>
          <a:xfrm>
            <a:off x="310900" y="4114800"/>
            <a:ext cx="3564900" cy="698100"/>
          </a:xfrm>
          <a:prstGeom prst="rect">
            <a:avLst/>
          </a:prstGeom>
          <a:solidFill>
            <a:srgbClr val="49498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Due: Next lesson</a:t>
            </a:r>
            <a:endParaRPr sz="1600">
              <a:solidFill>
                <a:srgbClr val="FA9FD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B5BA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B5BA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414" name="Google Shape;414;p32"/>
          <p:cNvPicPr preferRelativeResize="0"/>
          <p:nvPr/>
        </p:nvPicPr>
        <p:blipFill rotWithShape="1">
          <a:blip r:embed="rId3">
            <a:alphaModFix/>
          </a:blip>
          <a:srcRect l="19734" r="18423"/>
          <a:stretch/>
        </p:blipFill>
        <p:spPr>
          <a:xfrm>
            <a:off x="5257800" y="1289300"/>
            <a:ext cx="3106399" cy="2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Described the difference between algorithms and computer programs.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Identified algorithms that are defined as written descriptions, flowcharts and code.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Analysed and created flowcharts using the flowchart symbols.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421" name="Google Shape;421;p3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422" name="Google Shape;422;p33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Next lesson, you will…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Use trace tables to walk through algorithms in code.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23" name="Google Shape;423;p3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 will: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Describe the difference between algorithms and computer programs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algorithms that are defined as written descriptions, flowcharts and code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/>
              <a:t>Analyse and create flowcharts using the flowchart symbols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2</a:t>
            </a: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Representing algorithms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</a:t>
            </a:r>
            <a:r>
              <a:rPr lang="en-GB">
                <a:solidFill>
                  <a:schemeClr val="lt1"/>
                </a:solidFill>
                <a:highlight>
                  <a:schemeClr val="dk1"/>
                </a:highlight>
              </a:rPr>
              <a:t> algorithm </a:t>
            </a:r>
            <a:r>
              <a:rPr lang="en-GB"/>
              <a:t> is a set of </a:t>
            </a:r>
            <a:r>
              <a:rPr lang="en-GB" b="1"/>
              <a:t>precise</a:t>
            </a:r>
            <a:r>
              <a:rPr lang="en-GB"/>
              <a:t> instructions, expressed in some sort of </a:t>
            </a:r>
            <a:r>
              <a:rPr lang="en-GB" b="1"/>
              <a:t>language</a:t>
            </a:r>
            <a:r>
              <a:rPr lang="en-GB"/>
              <a:t> (e.g. textual, visual).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/>
              <a:t>Understanding</a:t>
            </a:r>
            <a:r>
              <a:rPr lang="en-GB"/>
              <a:t> the language is necessary in order to </a:t>
            </a:r>
            <a:r>
              <a:rPr lang="en-GB" b="1"/>
              <a:t>execute</a:t>
            </a:r>
            <a:r>
              <a:rPr lang="en-GB"/>
              <a:t> the instructions.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Executing these instructions is meant to solve a </a:t>
            </a:r>
            <a:r>
              <a:rPr lang="en-GB" b="1"/>
              <a:t>problem</a:t>
            </a:r>
            <a:r>
              <a:rPr lang="en-GB"/>
              <a:t>. 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688" y="475413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96" y="1276075"/>
            <a:ext cx="2915559" cy="259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terms </a:t>
            </a:r>
            <a:r>
              <a:rPr lang="en-GB" b="1"/>
              <a:t>algorithms</a:t>
            </a:r>
            <a:r>
              <a:rPr lang="en-GB"/>
              <a:t> and </a:t>
            </a:r>
            <a:r>
              <a:rPr lang="en-GB" b="1"/>
              <a:t>computer programs</a:t>
            </a:r>
            <a:r>
              <a:rPr lang="en-GB"/>
              <a:t> can often overlap but are distinct from one another.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What do you think the difference is between an algorithm and a computer program?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Algorithms and computer programs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1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algorithm describes the </a:t>
            </a:r>
            <a:r>
              <a:rPr lang="en-GB" b="1"/>
              <a:t>logic</a:t>
            </a:r>
            <a:r>
              <a:rPr lang="en-GB"/>
              <a:t> of a solution.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computer program is an </a:t>
            </a:r>
            <a:r>
              <a:rPr lang="en-GB" b="1"/>
              <a:t>implementation</a:t>
            </a:r>
            <a:r>
              <a:rPr lang="en-GB"/>
              <a:t> of this solution, written in a </a:t>
            </a:r>
            <a:r>
              <a:rPr lang="en-GB" b="1"/>
              <a:t>programming language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Programs written in a programming language are precise enough for a machine to </a:t>
            </a:r>
            <a:r>
              <a:rPr lang="en-GB" b="1"/>
              <a:t>translate</a:t>
            </a:r>
            <a:r>
              <a:rPr lang="en-GB"/>
              <a:t> and then </a:t>
            </a:r>
            <a:r>
              <a:rPr lang="en-GB" b="1"/>
              <a:t>execute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Algorithms and computer programs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1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computer science, algorithms can be represented in a number of ways, not only in a programming language.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For instance, you can use </a:t>
            </a:r>
            <a:r>
              <a:rPr lang="en-GB" b="1" dirty="0"/>
              <a:t>flowcharts</a:t>
            </a:r>
            <a:r>
              <a:rPr lang="en-GB" dirty="0"/>
              <a:t> and </a:t>
            </a:r>
            <a:r>
              <a:rPr lang="en-GB" b="1" dirty="0"/>
              <a:t>written descriptions</a:t>
            </a:r>
            <a:r>
              <a:rPr lang="en-GB" dirty="0"/>
              <a:t> to help you to </a:t>
            </a:r>
            <a:r>
              <a:rPr lang="en-GB" b="1" dirty="0"/>
              <a:t>focus on the logic</a:t>
            </a:r>
            <a:r>
              <a:rPr lang="en-GB" dirty="0"/>
              <a:t> of a solution without worrying about syntax errors.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This can massively speed up the development time of a program.</a:t>
            </a:r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Representing algorithms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r>
              <a:rPr lang="en-GB" b="1"/>
              <a:t>flowchart</a:t>
            </a:r>
            <a:r>
              <a:rPr lang="en-GB"/>
              <a:t> can be used to </a:t>
            </a:r>
            <a:r>
              <a:rPr lang="en-GB" b="1"/>
              <a:t>visually represent </a:t>
            </a:r>
            <a:r>
              <a:rPr lang="en-GB"/>
              <a:t>an algorithm or program.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Arrows are used to signify the </a:t>
            </a:r>
            <a:r>
              <a:rPr lang="en-GB" b="1"/>
              <a:t>flow</a:t>
            </a:r>
            <a:r>
              <a:rPr lang="en-GB"/>
              <a:t> of the program.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What does this algorithm do?</a:t>
            </a:r>
            <a:endParaRPr b="1"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Flowcharts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6"/>
          <p:cNvGrpSpPr/>
          <p:nvPr/>
        </p:nvGrpSpPr>
        <p:grpSpPr>
          <a:xfrm>
            <a:off x="5257800" y="873449"/>
            <a:ext cx="2763300" cy="4007785"/>
            <a:chOff x="5257800" y="873449"/>
            <a:chExt cx="2763300" cy="4007785"/>
          </a:xfrm>
        </p:grpSpPr>
        <p:sp>
          <p:nvSpPr>
            <p:cNvPr id="119" name="Google Shape;119;p16"/>
            <p:cNvSpPr/>
            <p:nvPr/>
          </p:nvSpPr>
          <p:spPr>
            <a:xfrm>
              <a:off x="6113538" y="873449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Start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20" name="Google Shape;120;p16"/>
            <p:cNvCxnSpPr/>
            <p:nvPr/>
          </p:nvCxnSpPr>
          <p:spPr>
            <a:xfrm>
              <a:off x="6645445" y="120936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1" name="Google Shape;121;p16"/>
            <p:cNvSpPr/>
            <p:nvPr/>
          </p:nvSpPr>
          <p:spPr>
            <a:xfrm>
              <a:off x="5424637" y="1467050"/>
              <a:ext cx="2441611" cy="506925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424651" y="2229525"/>
              <a:ext cx="2441591" cy="506947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123" name="Google Shape;123;p16"/>
            <p:cNvCxnSpPr/>
            <p:nvPr/>
          </p:nvCxnSpPr>
          <p:spPr>
            <a:xfrm>
              <a:off x="6645420" y="197671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4" name="Google Shape;124;p16"/>
            <p:cNvCxnSpPr/>
            <p:nvPr/>
          </p:nvCxnSpPr>
          <p:spPr>
            <a:xfrm>
              <a:off x="6645432" y="2734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5" name="Google Shape;125;p16"/>
            <p:cNvCxnSpPr/>
            <p:nvPr/>
          </p:nvCxnSpPr>
          <p:spPr>
            <a:xfrm>
              <a:off x="6645457" y="4285504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6" name="Google Shape;126;p16"/>
            <p:cNvSpPr/>
            <p:nvPr/>
          </p:nvSpPr>
          <p:spPr>
            <a:xfrm>
              <a:off x="5257800" y="2990175"/>
              <a:ext cx="2763300" cy="507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 =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 - 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424652" y="3757025"/>
              <a:ext cx="2441611" cy="530600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Output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113538" y="4545300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End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29" name="Google Shape;129;p16"/>
            <p:cNvCxnSpPr/>
            <p:nvPr/>
          </p:nvCxnSpPr>
          <p:spPr>
            <a:xfrm>
              <a:off x="6645407" y="3495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326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r>
              <a:rPr lang="en-GB" b="1"/>
              <a:t>written description</a:t>
            </a:r>
            <a:r>
              <a:rPr lang="en-GB"/>
              <a:t> can also be used to specify the steps of an algorithm: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Ask the user for the year they were born.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Ask the user for the year it currently 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Subtract the current year by the year born.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Tell the user how old they will be this year.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i="1"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Written descriptions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>
            <a:off x="5257800" y="873449"/>
            <a:ext cx="2763300" cy="4007785"/>
            <a:chOff x="5257800" y="873449"/>
            <a:chExt cx="2763300" cy="4007785"/>
          </a:xfrm>
        </p:grpSpPr>
        <p:sp>
          <p:nvSpPr>
            <p:cNvPr id="139" name="Google Shape;139;p17"/>
            <p:cNvSpPr/>
            <p:nvPr/>
          </p:nvSpPr>
          <p:spPr>
            <a:xfrm>
              <a:off x="6113538" y="873449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Start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40" name="Google Shape;140;p17"/>
            <p:cNvCxnSpPr/>
            <p:nvPr/>
          </p:nvCxnSpPr>
          <p:spPr>
            <a:xfrm>
              <a:off x="6645445" y="120936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1" name="Google Shape;141;p17"/>
            <p:cNvSpPr/>
            <p:nvPr/>
          </p:nvSpPr>
          <p:spPr>
            <a:xfrm>
              <a:off x="5424637" y="1467050"/>
              <a:ext cx="2441611" cy="506925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5424651" y="2229525"/>
              <a:ext cx="2441591" cy="506947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Input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143" name="Google Shape;143;p17"/>
            <p:cNvCxnSpPr/>
            <p:nvPr/>
          </p:nvCxnSpPr>
          <p:spPr>
            <a:xfrm>
              <a:off x="6645420" y="1976717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4" name="Google Shape;144;p17"/>
            <p:cNvCxnSpPr/>
            <p:nvPr/>
          </p:nvCxnSpPr>
          <p:spPr>
            <a:xfrm>
              <a:off x="6645432" y="2734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5" name="Google Shape;145;p17"/>
            <p:cNvCxnSpPr/>
            <p:nvPr/>
          </p:nvCxnSpPr>
          <p:spPr>
            <a:xfrm>
              <a:off x="6645457" y="4285504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6" name="Google Shape;146;p17"/>
            <p:cNvSpPr/>
            <p:nvPr/>
          </p:nvSpPr>
          <p:spPr>
            <a:xfrm>
              <a:off x="5257800" y="2990175"/>
              <a:ext cx="2763300" cy="507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 = </a:t>
              </a:r>
              <a:r>
                <a:rPr lang="en-GB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current_year - year_born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5424652" y="3757025"/>
              <a:ext cx="2441611" cy="530600"/>
            </a:xfrm>
            <a:prstGeom prst="flowChartInputOutput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Output 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result</a:t>
              </a:r>
              <a:endParaRPr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6113538" y="4545300"/>
              <a:ext cx="1063800" cy="335934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5B5B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End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149" name="Google Shape;149;p17"/>
            <p:cNvCxnSpPr/>
            <p:nvPr/>
          </p:nvCxnSpPr>
          <p:spPr>
            <a:xfrm>
              <a:off x="6645407" y="3495342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rgbClr val="5B5BA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1332</Words>
  <Application>Microsoft Office PowerPoint</Application>
  <PresentationFormat>On-screen Show (16:9)</PresentationFormat>
  <Paragraphs>241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Quicksand Light</vt:lpstr>
      <vt:lpstr>Arial</vt:lpstr>
      <vt:lpstr>Quicksand</vt:lpstr>
      <vt:lpstr>Montserrat SemiBold</vt:lpstr>
      <vt:lpstr>Montserrat Light</vt:lpstr>
      <vt:lpstr>Roboto Mono</vt:lpstr>
      <vt:lpstr>NCCE Slides</vt:lpstr>
      <vt:lpstr>Lesson 2: Representing algorithms</vt:lpstr>
      <vt:lpstr>Recall </vt:lpstr>
      <vt:lpstr>Lesson 2: Representing algorithms</vt:lpstr>
      <vt:lpstr>Algorithms</vt:lpstr>
      <vt:lpstr>Algorithms and computer programs</vt:lpstr>
      <vt:lpstr>Algorithms and computer programs</vt:lpstr>
      <vt:lpstr>Representing algorithms</vt:lpstr>
      <vt:lpstr>Flowcharts</vt:lpstr>
      <vt:lpstr>Written descriptions</vt:lpstr>
      <vt:lpstr>Computer program</vt:lpstr>
      <vt:lpstr>Creating flowcharts</vt:lpstr>
      <vt:lpstr>Flowchart symbols</vt:lpstr>
      <vt:lpstr>Flowchart symbols</vt:lpstr>
      <vt:lpstr>Written description for coin toss</vt:lpstr>
      <vt:lpstr>Flowchart for coin toss</vt:lpstr>
      <vt:lpstr>Flowchart for coin toss</vt:lpstr>
      <vt:lpstr>Flowchart for coin toss</vt:lpstr>
      <vt:lpstr>Flowchart for coin toss</vt:lpstr>
      <vt:lpstr>Flowchart for coin toss</vt:lpstr>
      <vt:lpstr>Flowchart for coin toss</vt:lpstr>
      <vt:lpstr>Flowchart for coin toss</vt:lpstr>
      <vt:lpstr>Dice roll</vt:lpstr>
      <vt:lpstr>Peer review your flowcharts</vt:lpstr>
      <vt:lpstr>Homework: Odd or even?</vt:lpstr>
      <vt:lpstr>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Representing algorithms</dc:title>
  <cp:lastModifiedBy>Keith McPherson</cp:lastModifiedBy>
  <cp:revision>2</cp:revision>
  <dcterms:modified xsi:type="dcterms:W3CDTF">2023-11-23T12:37:27Z</dcterms:modified>
</cp:coreProperties>
</file>