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5"/>
  </p:notesMasterIdLst>
  <p:sldIdLst>
    <p:sldId id="256" r:id="rId2"/>
    <p:sldId id="257" r:id="rId3"/>
    <p:sldId id="258" r:id="rId4"/>
    <p:sldId id="277" r:id="rId5"/>
    <p:sldId id="259" r:id="rId6"/>
    <p:sldId id="260" r:id="rId7"/>
    <p:sldId id="261" r:id="rId8"/>
    <p:sldId id="262" r:id="rId9"/>
    <p:sldId id="263" r:id="rId10"/>
    <p:sldId id="264" r:id="rId11"/>
    <p:sldId id="265" r:id="rId12"/>
    <p:sldId id="278"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5143500" type="screen16x9"/>
  <p:notesSz cx="6858000" cy="9144000"/>
  <p:embeddedFontLst>
    <p:embeddedFont>
      <p:font typeface="Quicksand" panose="020B0604020202020204" charset="0"/>
      <p:regular r:id="rId26"/>
      <p:bold r:id="rId27"/>
    </p:embeddedFont>
    <p:embeddedFont>
      <p:font typeface="Quicksand Light" panose="020B0604020202020204" charset="0"/>
      <p:regular r:id="rId28"/>
      <p:bold r:id="rId29"/>
    </p:embeddedFont>
    <p:embeddedFont>
      <p:font typeface="Roboto Mon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ECDA90-5E78-4D00-8B4C-2F4064679B70}">
  <a:tblStyle styleId="{1CECDA90-5E78-4D00-8B4C-2F4064679B7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cpst-3-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board-card-chip-computer-data-2209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board-card-chip-computer-data-2209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board-card-chip-computer-data-2209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board-card-chip-computer-data-2209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sz="1000">
                <a:latin typeface="Quicksand"/>
                <a:ea typeface="Quicksand"/>
                <a:cs typeface="Quicksand"/>
                <a:sym typeface="Quicksand"/>
              </a:rPr>
              <a:t>This resource is available online at </a:t>
            </a:r>
            <a:r>
              <a:rPr lang="en-GB" sz="1000" u="sng">
                <a:solidFill>
                  <a:schemeClr val="hlink"/>
                </a:solidFill>
                <a:latin typeface="Quicksand"/>
                <a:ea typeface="Quicksand"/>
                <a:cs typeface="Quicksand"/>
                <a:sym typeface="Quicksand"/>
                <a:hlinkClick r:id="rId3"/>
              </a:rPr>
              <a:t>ncce.io/cpst-3-s</a:t>
            </a:r>
            <a:r>
              <a:rPr lang="en-GB" sz="1000">
                <a:latin typeface="Quicksand"/>
                <a:ea typeface="Quicksand"/>
                <a:cs typeface="Quicksand"/>
                <a:sym typeface="Quicksand"/>
              </a:rPr>
              <a:t>. Resources are updated regularly — please check that you are using the latest version.</a:t>
            </a:r>
            <a:endParaRPr sz="1000">
              <a:latin typeface="Quicksand"/>
              <a:ea typeface="Quicksand"/>
              <a:cs typeface="Quicksand"/>
              <a:sym typeface="Quicksand"/>
            </a:endParaRPr>
          </a:p>
          <a:p>
            <a:pPr marL="0" lvl="0" indent="0" algn="l" rtl="0">
              <a:lnSpc>
                <a:spcPct val="115000"/>
              </a:lnSpc>
              <a:spcBef>
                <a:spcPts val="0"/>
              </a:spcBef>
              <a:spcAft>
                <a:spcPts val="0"/>
              </a:spcAft>
              <a:buSzPts val="1100"/>
              <a:buNone/>
            </a:pPr>
            <a:endParaRPr sz="1000">
              <a:latin typeface="Quicksand"/>
              <a:ea typeface="Quicksand"/>
              <a:cs typeface="Quicksand"/>
              <a:sym typeface="Quicksand"/>
            </a:endParaRPr>
          </a:p>
          <a:p>
            <a:pPr marL="0" lvl="0" indent="0" algn="l" rtl="0">
              <a:lnSpc>
                <a:spcPct val="115000"/>
              </a:lnSpc>
              <a:spcBef>
                <a:spcPts val="0"/>
              </a:spcBef>
              <a:spcAft>
                <a:spcPts val="0"/>
              </a:spcAft>
              <a:buSzPts val="1100"/>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4"/>
              </a:rPr>
              <a:t>ncce.io/ogl</a:t>
            </a:r>
            <a:r>
              <a:rPr lang="en-GB" sz="1000">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683c1fa9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7683c1fa93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683c1fa93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7683c1fa93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530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683c1fa93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7683c1fa93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9d76a455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9d76a455e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9d76a455e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89d76a455e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9d76a455e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89d76a455e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9d76a455e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89d76a455e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9d76a455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89d76a455e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9d76a455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89d76a455e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9d76a455e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89d76a455e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683c1fa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7683c1fa9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9d76a455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89d76a455e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9d76a455e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9d76a455e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Source: Raspberry Pi online courses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f047288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7f047288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d76a45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89d76a45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24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9d76a455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89d76a455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https://pixabay.com/photos/board-card-chip-computer-data-22098/</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9d76a455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89d76a455e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https://pixabay.com/photos/board-card-chip-computer-data-22098/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9d76a455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89d76a455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https://pixabay.com/photos/board-card-chip-computer-data-22098/</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9d76a455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89d76a455e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https://pixabay.com/photos/board-card-chip-computer-data-22098/</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2">
            <a:alphaModFix/>
          </a:blip>
          <a:srcRect l="14222" t="14371"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chemeClr val="dk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3"/>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3"/>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6" name="Google Shape;26;p4"/>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5"/>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1" name="Google Shape;31;p5"/>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Light"/>
                <a:ea typeface="Quicksand Light"/>
                <a:cs typeface="Quicksand Light"/>
                <a:sym typeface="Quicksand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5" name="Google Shape;35;p6"/>
          <p:cNvSpPr txBox="1">
            <a:spLocks noGrp="1"/>
          </p:cNvSpPr>
          <p:nvPr>
            <p:ph type="subTitle" idx="1"/>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7"/>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7"/>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42"/>
        <p:cNvGrpSpPr/>
        <p:nvPr/>
      </p:nvGrpSpPr>
      <p:grpSpPr>
        <a:xfrm>
          <a:off x="0" y="0"/>
          <a:ext cx="0" cy="0"/>
          <a:chOff x="0" y="0"/>
          <a:chExt cx="0" cy="0"/>
        </a:xfrm>
      </p:grpSpPr>
      <p:sp>
        <p:nvSpPr>
          <p:cNvPr id="43" name="Google Shape;43;p8"/>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8"/>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6" name="Google Shape;46;p8"/>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4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Quicksand"/>
              <a:buNone/>
              <a:defRPr sz="2800"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Quicksand"/>
              <a:buChar char="●"/>
              <a:defRPr sz="1800" b="0" i="0" u="none" strike="noStrike" cap="none">
                <a:solidFill>
                  <a:schemeClr val="dk1"/>
                </a:solidFill>
                <a:latin typeface="Quicksand"/>
                <a:ea typeface="Quicksand"/>
                <a:cs typeface="Quicksand"/>
                <a:sym typeface="Quicksand"/>
              </a:defRPr>
            </a:lvl1pPr>
            <a:lvl2pPr marL="914400" marR="0" lvl="1"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SApuhaRTLd_8z50UPGmL3zkX-ys9YvqyC2ODXs83mfI/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 The FDE cycle</a:t>
            </a:r>
            <a:endParaRPr dirty="0"/>
          </a:p>
        </p:txBody>
      </p:sp>
      <p:sp>
        <p:nvSpPr>
          <p:cNvPr id="52" name="Google Shape;52;p9"/>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GB"/>
              <a:t>KS4 – Computer systems</a:t>
            </a:r>
            <a:endParaRPr/>
          </a:p>
        </p:txBody>
      </p:sp>
      <p:sp>
        <p:nvSpPr>
          <p:cNvPr id="53" name="Google Shape;53;p9"/>
          <p:cNvSpPr txBox="1"/>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n-GB" sz="1200" b="1" u="sng">
                <a:solidFill>
                  <a:schemeClr val="hlink"/>
                </a:solidFill>
                <a:latin typeface="Quicksand"/>
                <a:ea typeface="Quicksand"/>
                <a:cs typeface="Quicksand"/>
                <a:sym typeface="Quicksand"/>
                <a:hlinkClick r:id="rId3"/>
              </a:rPr>
              <a:t>Save a copy</a:t>
            </a:r>
            <a:endParaRPr sz="1200" b="1">
              <a:solidFill>
                <a:srgbClr val="5B5BA5"/>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fetch-decode-execute cycle</a:t>
            </a:r>
            <a:endParaRPr b="0"/>
          </a:p>
        </p:txBody>
      </p:sp>
      <p:sp>
        <p:nvSpPr>
          <p:cNvPr id="138" name="Google Shape;138;p17"/>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10</a:t>
            </a:fld>
            <a:endParaRPr/>
          </a:p>
        </p:txBody>
      </p:sp>
      <p:sp>
        <p:nvSpPr>
          <p:cNvPr id="139" name="Google Shape;139;p17"/>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140" name="Google Shape;140;p1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Execute</a:t>
            </a:r>
            <a:endParaRPr b="1"/>
          </a:p>
          <a:p>
            <a:pPr marL="0" lvl="0" indent="0" algn="l" rtl="0">
              <a:lnSpc>
                <a:spcPct val="115000"/>
              </a:lnSpc>
              <a:spcBef>
                <a:spcPts val="0"/>
              </a:spcBef>
              <a:spcAft>
                <a:spcPts val="0"/>
              </a:spcAft>
              <a:buSzPts val="1800"/>
              <a:buNone/>
            </a:pPr>
            <a:endParaRPr b="1"/>
          </a:p>
          <a:p>
            <a:pPr marL="0" lvl="0" indent="0" algn="l" rtl="0">
              <a:lnSpc>
                <a:spcPct val="115000"/>
              </a:lnSpc>
              <a:spcBef>
                <a:spcPts val="0"/>
              </a:spcBef>
              <a:spcAft>
                <a:spcPts val="0"/>
              </a:spcAft>
              <a:buSzPts val="1800"/>
              <a:buNone/>
            </a:pPr>
            <a:r>
              <a:rPr lang="en-GB"/>
              <a:t>Once the instruction is understood, the instruction will be executed.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The control unit will tell the other components what they need to do in order for the instruction to work. </a:t>
            </a:r>
            <a:endParaRPr/>
          </a:p>
          <a:p>
            <a:pPr marL="0" lvl="0" indent="0" algn="l" rtl="0">
              <a:lnSpc>
                <a:spcPct val="115000"/>
              </a:lnSpc>
              <a:spcBef>
                <a:spcPts val="1600"/>
              </a:spcBef>
              <a:spcAft>
                <a:spcPts val="1600"/>
              </a:spcAft>
              <a:buSzPts val="1800"/>
              <a:buNone/>
            </a:pPr>
            <a:endParaRPr b="1"/>
          </a:p>
        </p:txBody>
      </p:sp>
      <p:pic>
        <p:nvPicPr>
          <p:cNvPr id="141" name="Google Shape;141;p17"/>
          <p:cNvPicPr preferRelativeResize="0"/>
          <p:nvPr/>
        </p:nvPicPr>
        <p:blipFill>
          <a:blip r:embed="rId3">
            <a:alphaModFix/>
          </a:blip>
          <a:stretch>
            <a:fillRect/>
          </a:stretch>
        </p:blipFill>
        <p:spPr>
          <a:xfrm>
            <a:off x="4559800" y="1170100"/>
            <a:ext cx="4431799" cy="29499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The fetch-decode-execute cycle jumble!</a:t>
            </a:r>
            <a:endParaRPr b="0"/>
          </a:p>
        </p:txBody>
      </p:sp>
      <p:sp>
        <p:nvSpPr>
          <p:cNvPr id="147" name="Google Shape;147;p18"/>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11</a:t>
            </a:fld>
            <a:endParaRPr/>
          </a:p>
        </p:txBody>
      </p:sp>
      <p:sp>
        <p:nvSpPr>
          <p:cNvPr id="148" name="Google Shape;148;p18"/>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149" name="Google Shape;149;p1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Longer descriptions stages of the FDE cycle are on your sheet but have been jumbled up! </a:t>
            </a:r>
            <a:endParaRPr b="1"/>
          </a:p>
          <a:p>
            <a:pPr marL="0" lvl="0" indent="0" algn="l" rtl="0">
              <a:lnSpc>
                <a:spcPct val="115000"/>
              </a:lnSpc>
              <a:spcBef>
                <a:spcPts val="0"/>
              </a:spcBef>
              <a:spcAft>
                <a:spcPts val="0"/>
              </a:spcAft>
              <a:buSzPts val="1800"/>
              <a:buNone/>
            </a:pPr>
            <a:endParaRPr b="1"/>
          </a:p>
          <a:p>
            <a:pPr marL="0" lvl="0" indent="0" algn="l" rtl="0">
              <a:lnSpc>
                <a:spcPct val="115000"/>
              </a:lnSpc>
              <a:spcBef>
                <a:spcPts val="0"/>
              </a:spcBef>
              <a:spcAft>
                <a:spcPts val="0"/>
              </a:spcAft>
              <a:buSzPts val="1800"/>
              <a:buNone/>
            </a:pPr>
            <a:r>
              <a:rPr lang="en-GB"/>
              <a:t>Reorder them into the steps of the FDE cycle.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Colour code them with a key into:</a:t>
            </a:r>
            <a:endParaRPr/>
          </a:p>
          <a:p>
            <a:pPr marL="457200" lvl="0" indent="-342900" algn="l" rtl="0">
              <a:lnSpc>
                <a:spcPct val="115000"/>
              </a:lnSpc>
              <a:spcBef>
                <a:spcPts val="0"/>
              </a:spcBef>
              <a:spcAft>
                <a:spcPts val="0"/>
              </a:spcAft>
              <a:buSzPts val="1800"/>
              <a:buChar char="●"/>
            </a:pPr>
            <a:r>
              <a:rPr lang="en-GB"/>
              <a:t>Fetch</a:t>
            </a:r>
            <a:endParaRPr/>
          </a:p>
          <a:p>
            <a:pPr marL="457200" lvl="0" indent="-342900" algn="l" rtl="0">
              <a:lnSpc>
                <a:spcPct val="115000"/>
              </a:lnSpc>
              <a:spcBef>
                <a:spcPts val="0"/>
              </a:spcBef>
              <a:spcAft>
                <a:spcPts val="0"/>
              </a:spcAft>
              <a:buSzPts val="1800"/>
              <a:buChar char="●"/>
            </a:pPr>
            <a:r>
              <a:rPr lang="en-GB"/>
              <a:t>Decode</a:t>
            </a:r>
            <a:endParaRPr/>
          </a:p>
          <a:p>
            <a:pPr marL="457200" lvl="0" indent="-342900" algn="l" rtl="0">
              <a:lnSpc>
                <a:spcPct val="115000"/>
              </a:lnSpc>
              <a:spcBef>
                <a:spcPts val="0"/>
              </a:spcBef>
              <a:spcAft>
                <a:spcPts val="0"/>
              </a:spcAft>
              <a:buSzPts val="1800"/>
              <a:buChar char="●"/>
            </a:pPr>
            <a:r>
              <a:rPr lang="en-GB"/>
              <a:t>Execute</a:t>
            </a:r>
            <a:endParaRPr/>
          </a:p>
          <a:p>
            <a:pPr marL="0" lvl="0" indent="0" algn="l" rtl="0">
              <a:lnSpc>
                <a:spcPct val="115000"/>
              </a:lnSpc>
              <a:spcBef>
                <a:spcPts val="1600"/>
              </a:spcBef>
              <a:spcAft>
                <a:spcPts val="1600"/>
              </a:spcAft>
              <a:buSzPts val="1800"/>
              <a:buNone/>
            </a:pPr>
            <a:endParaRPr b="1"/>
          </a:p>
        </p:txBody>
      </p:sp>
      <p:pic>
        <p:nvPicPr>
          <p:cNvPr id="150" name="Google Shape;150;p18"/>
          <p:cNvPicPr preferRelativeResize="0"/>
          <p:nvPr/>
        </p:nvPicPr>
        <p:blipFill>
          <a:blip r:embed="rId3">
            <a:alphaModFix/>
          </a:blip>
          <a:stretch>
            <a:fillRect/>
          </a:stretch>
        </p:blipFill>
        <p:spPr>
          <a:xfrm>
            <a:off x="5127276" y="1170132"/>
            <a:ext cx="3564900" cy="3383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The fetch-decode-execute cycle jumble!</a:t>
            </a:r>
            <a:endParaRPr b="0"/>
          </a:p>
        </p:txBody>
      </p:sp>
      <p:sp>
        <p:nvSpPr>
          <p:cNvPr id="156" name="Google Shape;156;p19"/>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12</a:t>
            </a:fld>
            <a:endParaRPr/>
          </a:p>
        </p:txBody>
      </p:sp>
      <p:sp>
        <p:nvSpPr>
          <p:cNvPr id="157" name="Google Shape;157;p19"/>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graphicFrame>
        <p:nvGraphicFramePr>
          <p:cNvPr id="158" name="Google Shape;158;p19"/>
          <p:cNvGraphicFramePr/>
          <p:nvPr>
            <p:extLst>
              <p:ext uri="{D42A27DB-BD31-4B8C-83A1-F6EECF244321}">
                <p14:modId xmlns:p14="http://schemas.microsoft.com/office/powerpoint/2010/main" val="2808757541"/>
              </p:ext>
            </p:extLst>
          </p:nvPr>
        </p:nvGraphicFramePr>
        <p:xfrm>
          <a:off x="311150" y="1483925"/>
          <a:ext cx="5731200" cy="3322320"/>
        </p:xfrm>
        <a:graphic>
          <a:graphicData uri="http://schemas.openxmlformats.org/drawingml/2006/table">
            <a:tbl>
              <a:tblPr>
                <a:noFill/>
                <a:tableStyleId>{1CECDA90-5E78-4D00-8B4C-2F4064679B70}</a:tableStyleId>
              </a:tblPr>
              <a:tblGrid>
                <a:gridCol w="57312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GB" sz="1100">
                          <a:latin typeface="Quicksand"/>
                          <a:ea typeface="Quicksand"/>
                          <a:cs typeface="Quicksand"/>
                          <a:sym typeface="Quicksand"/>
                        </a:rPr>
                        <a:t>Instructions are loaded into RAM from secondary memory</a:t>
                      </a:r>
                      <a:endParaRPr sz="110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100" dirty="0">
                          <a:latin typeface="Quicksand"/>
                          <a:ea typeface="Quicksand"/>
                          <a:cs typeface="Quicksand"/>
                          <a:sym typeface="Quicksand"/>
                        </a:rPr>
                        <a:t>The CPU decodes the instruction. </a:t>
                      </a:r>
                      <a:endParaRPr sz="1100" dirty="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instruction is transferred via the data bus to the CPU. </a:t>
                      </a:r>
                      <a:endParaRPr sz="1100" dirty="0">
                        <a:latin typeface="Quicksand"/>
                        <a:ea typeface="Quicksand"/>
                        <a:cs typeface="Quicksand"/>
                        <a:sym typeface="Quicksand"/>
                      </a:endParaRPr>
                    </a:p>
                  </a:txBody>
                  <a:tcPr marL="63500" marR="63500" marT="63500" marB="63500">
                    <a:solidFill>
                      <a:srgbClr val="FA9FD0"/>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latin typeface="Quicksand"/>
                          <a:ea typeface="Quicksand"/>
                          <a:cs typeface="Quicksand"/>
                          <a:sym typeface="Quicksand"/>
                        </a:rPr>
                        <a:t>The result may be stored back into RAM</a:t>
                      </a:r>
                    </a:p>
                    <a:p>
                      <a:pPr marL="0" lvl="0" indent="0" algn="l" rtl="0">
                        <a:spcBef>
                          <a:spcPts val="0"/>
                        </a:spcBef>
                        <a:spcAft>
                          <a:spcPts val="0"/>
                        </a:spcAft>
                        <a:buNone/>
                      </a:pPr>
                      <a:endParaRPr sz="1100" dirty="0">
                        <a:latin typeface="Quicksand"/>
                        <a:ea typeface="Quicksand"/>
                        <a:cs typeface="Quicksand"/>
                        <a:sym typeface="Quicksand"/>
                      </a:endParaRPr>
                    </a:p>
                  </a:txBody>
                  <a:tcPr marL="63500" marR="63500" marT="63500" marB="63500">
                    <a:solidFill>
                      <a:srgbClr val="FA9FD0"/>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latin typeface="Quicksand"/>
                          <a:ea typeface="Quicksand"/>
                          <a:cs typeface="Quicksand"/>
                          <a:sym typeface="Quicksand"/>
                        </a:rPr>
                        <a:t>The instructions are stored in RAM in numbered memory locations</a:t>
                      </a:r>
                    </a:p>
                    <a:p>
                      <a:pPr marL="0" lvl="0" indent="0" algn="l" rtl="0">
                        <a:spcBef>
                          <a:spcPts val="0"/>
                        </a:spcBef>
                        <a:spcAft>
                          <a:spcPts val="0"/>
                        </a:spcAft>
                        <a:buNone/>
                      </a:pPr>
                      <a:endParaRPr sz="1100" dirty="0">
                        <a:latin typeface="Quicksand"/>
                        <a:ea typeface="Quicksand"/>
                        <a:cs typeface="Quicksand"/>
                        <a:sym typeface="Quicksand"/>
                      </a:endParaRPr>
                    </a:p>
                  </a:txBody>
                  <a:tcPr marL="63500" marR="63500" marT="63500" marB="63500">
                    <a:solidFill>
                      <a:srgbClr val="D5A6BD"/>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CPU may fetch data held in memory if referenced in the instruction</a:t>
                      </a:r>
                      <a:endParaRPr sz="1100">
                        <a:latin typeface="Quicksand"/>
                        <a:ea typeface="Quicksand"/>
                        <a:cs typeface="Quicksand"/>
                        <a:sym typeface="Quicksand"/>
                      </a:endParaRPr>
                    </a:p>
                  </a:txBody>
                  <a:tcPr marL="63500" marR="63500" marT="63500" marB="63500">
                    <a:solidFill>
                      <a:srgbClr val="D5A6BD"/>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100" dirty="0">
                          <a:latin typeface="Quicksand"/>
                          <a:ea typeface="Quicksand"/>
                          <a:cs typeface="Quicksand"/>
                          <a:sym typeface="Quicksand"/>
                        </a:rPr>
                        <a:t>The CPU executes the instruction</a:t>
                      </a:r>
                      <a:endParaRPr sz="1100" dirty="0">
                        <a:latin typeface="Quicksand"/>
                        <a:ea typeface="Quicksand"/>
                        <a:cs typeface="Quicksand"/>
                        <a:sym typeface="Quicksand"/>
                      </a:endParaRPr>
                    </a:p>
                  </a:txBody>
                  <a:tcPr marL="63500" marR="63500" marT="63500" marB="63500">
                    <a:solidFill>
                      <a:srgbClr val="9FC5E8"/>
                    </a:solidFill>
                  </a:tcPr>
                </a:tc>
                <a:extLst>
                  <a:ext uri="{0D108BD9-81ED-4DB2-BD59-A6C34878D82A}">
                    <a16:rowId xmlns:a16="http://schemas.microsoft.com/office/drawing/2014/main" val="10006"/>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latin typeface="Quicksand"/>
                          <a:ea typeface="Quicksand"/>
                          <a:cs typeface="Quicksand"/>
                          <a:sym typeface="Quicksand"/>
                        </a:rPr>
                        <a:t>The CPU sends a signal along the address bus requesting an instruction from a specific numbered location in RAM</a:t>
                      </a:r>
                    </a:p>
                    <a:p>
                      <a:pPr marL="0" lvl="0" indent="0" algn="l" rtl="0">
                        <a:spcBef>
                          <a:spcPts val="0"/>
                        </a:spcBef>
                        <a:spcAft>
                          <a:spcPts val="0"/>
                        </a:spcAft>
                        <a:buNone/>
                      </a:pPr>
                      <a:endParaRPr sz="1100" dirty="0">
                        <a:latin typeface="Quicksand"/>
                        <a:ea typeface="Quicksand"/>
                        <a:cs typeface="Quicksand"/>
                        <a:sym typeface="Quicksand"/>
                      </a:endParaRPr>
                    </a:p>
                  </a:txBody>
                  <a:tcPr marL="63500" marR="63500" marT="63500" marB="63500">
                    <a:solidFill>
                      <a:srgbClr val="9FC5E8"/>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100" dirty="0">
                          <a:latin typeface="Quicksand"/>
                          <a:ea typeface="Quicksand"/>
                          <a:cs typeface="Quicksand"/>
                          <a:sym typeface="Quicksand"/>
                        </a:rPr>
                        <a:t>The cycle repeats</a:t>
                      </a:r>
                      <a:endParaRPr sz="1100" dirty="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8"/>
                  </a:ext>
                </a:extLst>
              </a:tr>
            </a:tbl>
          </a:graphicData>
        </a:graphic>
      </p:graphicFrame>
      <p:sp>
        <p:nvSpPr>
          <p:cNvPr id="159" name="Google Shape;159;p19"/>
          <p:cNvSpPr txBox="1"/>
          <p:nvPr/>
        </p:nvSpPr>
        <p:spPr>
          <a:xfrm>
            <a:off x="6270975" y="1920725"/>
            <a:ext cx="3000000" cy="23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rgbClr val="FA9FD0"/>
                </a:solidFill>
                <a:latin typeface="Quicksand"/>
                <a:ea typeface="Quicksand"/>
                <a:cs typeface="Quicksand"/>
                <a:sym typeface="Quicksand"/>
              </a:rPr>
              <a:t>Fetch</a:t>
            </a:r>
            <a:endParaRPr sz="4800">
              <a:solidFill>
                <a:srgbClr val="FA9FD0"/>
              </a:solidFill>
              <a:latin typeface="Quicksand"/>
              <a:ea typeface="Quicksand"/>
              <a:cs typeface="Quicksand"/>
              <a:sym typeface="Quicksand"/>
            </a:endParaRPr>
          </a:p>
          <a:p>
            <a:pPr marL="0" lvl="0" indent="0" algn="l" rtl="0">
              <a:spcBef>
                <a:spcPts val="0"/>
              </a:spcBef>
              <a:spcAft>
                <a:spcPts val="0"/>
              </a:spcAft>
              <a:buNone/>
            </a:pPr>
            <a:r>
              <a:rPr lang="en-GB" sz="4800">
                <a:solidFill>
                  <a:srgbClr val="B4A7D6"/>
                </a:solidFill>
                <a:latin typeface="Quicksand"/>
                <a:ea typeface="Quicksand"/>
                <a:cs typeface="Quicksand"/>
                <a:sym typeface="Quicksand"/>
              </a:rPr>
              <a:t>Decode</a:t>
            </a:r>
            <a:endParaRPr sz="4800">
              <a:solidFill>
                <a:srgbClr val="B4A7D6"/>
              </a:solidFill>
              <a:latin typeface="Quicksand"/>
              <a:ea typeface="Quicksand"/>
              <a:cs typeface="Quicksand"/>
              <a:sym typeface="Quicksand"/>
            </a:endParaRPr>
          </a:p>
          <a:p>
            <a:pPr marL="0" lvl="0" indent="0" algn="l" rtl="0">
              <a:spcBef>
                <a:spcPts val="0"/>
              </a:spcBef>
              <a:spcAft>
                <a:spcPts val="0"/>
              </a:spcAft>
              <a:buNone/>
            </a:pPr>
            <a:r>
              <a:rPr lang="en-GB" sz="4800">
                <a:solidFill>
                  <a:srgbClr val="9FC5E8"/>
                </a:solidFill>
                <a:latin typeface="Quicksand"/>
                <a:ea typeface="Quicksand"/>
                <a:cs typeface="Quicksand"/>
                <a:sym typeface="Quicksand"/>
              </a:rPr>
              <a:t>Execute</a:t>
            </a:r>
            <a:endParaRPr sz="4800">
              <a:solidFill>
                <a:srgbClr val="9FC5E8"/>
              </a:solidFill>
              <a:latin typeface="Quicksand"/>
              <a:ea typeface="Quicksand"/>
              <a:cs typeface="Quicksand"/>
              <a:sym typeface="Quicksand"/>
            </a:endParaRPr>
          </a:p>
        </p:txBody>
      </p:sp>
    </p:spTree>
    <p:extLst>
      <p:ext uri="{BB962C8B-B14F-4D97-AF65-F5344CB8AC3E}">
        <p14:creationId xmlns:p14="http://schemas.microsoft.com/office/powerpoint/2010/main" val="192462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The fetch-decode-execute cycle jumble!</a:t>
            </a:r>
            <a:endParaRPr b="0"/>
          </a:p>
        </p:txBody>
      </p:sp>
      <p:sp>
        <p:nvSpPr>
          <p:cNvPr id="156" name="Google Shape;156;p19"/>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13</a:t>
            </a:fld>
            <a:endParaRPr/>
          </a:p>
        </p:txBody>
      </p:sp>
      <p:sp>
        <p:nvSpPr>
          <p:cNvPr id="157" name="Google Shape;157;p19"/>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graphicFrame>
        <p:nvGraphicFramePr>
          <p:cNvPr id="158" name="Google Shape;158;p19"/>
          <p:cNvGraphicFramePr/>
          <p:nvPr/>
        </p:nvGraphicFramePr>
        <p:xfrm>
          <a:off x="311150" y="1483925"/>
          <a:ext cx="5731200" cy="2819400"/>
        </p:xfrm>
        <a:graphic>
          <a:graphicData uri="http://schemas.openxmlformats.org/drawingml/2006/table">
            <a:tbl>
              <a:tblPr>
                <a:noFill/>
                <a:tableStyleId>{1CECDA90-5E78-4D00-8B4C-2F4064679B70}</a:tableStyleId>
              </a:tblPr>
              <a:tblGrid>
                <a:gridCol w="57312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GB" sz="1100">
                          <a:latin typeface="Quicksand"/>
                          <a:ea typeface="Quicksand"/>
                          <a:cs typeface="Quicksand"/>
                          <a:sym typeface="Quicksand"/>
                        </a:rPr>
                        <a:t>Instructions are loaded into RAM from secondary memory</a:t>
                      </a:r>
                      <a:endParaRPr sz="110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instructions are stored in RAM in numbered memory locations</a:t>
                      </a:r>
                      <a:endParaRPr sz="110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CPU sends a signal along the address bus requesting an instruction from a specific numbered location in RAM</a:t>
                      </a:r>
                      <a:endParaRPr sz="1100">
                        <a:latin typeface="Quicksand"/>
                        <a:ea typeface="Quicksand"/>
                        <a:cs typeface="Quicksand"/>
                        <a:sym typeface="Quicksand"/>
                      </a:endParaRPr>
                    </a:p>
                  </a:txBody>
                  <a:tcPr marL="63500" marR="63500" marT="63500" marB="63500">
                    <a:solidFill>
                      <a:srgbClr val="FA9FD0"/>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100" dirty="0">
                          <a:latin typeface="Quicksand"/>
                          <a:ea typeface="Quicksand"/>
                          <a:cs typeface="Quicksand"/>
                          <a:sym typeface="Quicksand"/>
                        </a:rPr>
                        <a:t>The instruction is transferred via the data bus to the CPU</a:t>
                      </a:r>
                      <a:endParaRPr sz="1100" dirty="0">
                        <a:latin typeface="Quicksand"/>
                        <a:ea typeface="Quicksand"/>
                        <a:cs typeface="Quicksand"/>
                        <a:sym typeface="Quicksand"/>
                      </a:endParaRPr>
                    </a:p>
                  </a:txBody>
                  <a:tcPr marL="63500" marR="63500" marT="63500" marB="63500">
                    <a:solidFill>
                      <a:srgbClr val="FA9FD0"/>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CPU decodes the instruction</a:t>
                      </a:r>
                      <a:endParaRPr sz="1100">
                        <a:latin typeface="Quicksand"/>
                        <a:ea typeface="Quicksand"/>
                        <a:cs typeface="Quicksand"/>
                        <a:sym typeface="Quicksand"/>
                      </a:endParaRPr>
                    </a:p>
                  </a:txBody>
                  <a:tcPr marL="63500" marR="63500" marT="63500" marB="63500">
                    <a:solidFill>
                      <a:srgbClr val="D5A6BD"/>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CPU may fetch data held in memory if referenced in the instruction</a:t>
                      </a:r>
                      <a:endParaRPr sz="1100">
                        <a:latin typeface="Quicksand"/>
                        <a:ea typeface="Quicksand"/>
                        <a:cs typeface="Quicksand"/>
                        <a:sym typeface="Quicksand"/>
                      </a:endParaRPr>
                    </a:p>
                  </a:txBody>
                  <a:tcPr marL="63500" marR="63500" marT="63500" marB="63500">
                    <a:solidFill>
                      <a:srgbClr val="D5A6BD"/>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CPU executes the instruction</a:t>
                      </a:r>
                      <a:endParaRPr sz="1100">
                        <a:latin typeface="Quicksand"/>
                        <a:ea typeface="Quicksand"/>
                        <a:cs typeface="Quicksand"/>
                        <a:sym typeface="Quicksand"/>
                      </a:endParaRPr>
                    </a:p>
                  </a:txBody>
                  <a:tcPr marL="63500" marR="63500" marT="63500" marB="63500">
                    <a:solidFill>
                      <a:srgbClr val="9FC5E8"/>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100">
                          <a:latin typeface="Quicksand"/>
                          <a:ea typeface="Quicksand"/>
                          <a:cs typeface="Quicksand"/>
                          <a:sym typeface="Quicksand"/>
                        </a:rPr>
                        <a:t>The result may be stored back into RAM</a:t>
                      </a:r>
                      <a:endParaRPr sz="1100">
                        <a:latin typeface="Quicksand"/>
                        <a:ea typeface="Quicksand"/>
                        <a:cs typeface="Quicksand"/>
                        <a:sym typeface="Quicksand"/>
                      </a:endParaRPr>
                    </a:p>
                  </a:txBody>
                  <a:tcPr marL="63500" marR="63500" marT="63500" marB="63500">
                    <a:solidFill>
                      <a:srgbClr val="9FC5E8"/>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100" dirty="0">
                          <a:latin typeface="Quicksand"/>
                          <a:ea typeface="Quicksand"/>
                          <a:cs typeface="Quicksand"/>
                          <a:sym typeface="Quicksand"/>
                        </a:rPr>
                        <a:t>The cycle repeats</a:t>
                      </a:r>
                      <a:endParaRPr sz="1100" dirty="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8"/>
                  </a:ext>
                </a:extLst>
              </a:tr>
            </a:tbl>
          </a:graphicData>
        </a:graphic>
      </p:graphicFrame>
      <p:sp>
        <p:nvSpPr>
          <p:cNvPr id="159" name="Google Shape;159;p19"/>
          <p:cNvSpPr txBox="1"/>
          <p:nvPr/>
        </p:nvSpPr>
        <p:spPr>
          <a:xfrm>
            <a:off x="6270975" y="1920725"/>
            <a:ext cx="3000000" cy="23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rgbClr val="FA9FD0"/>
                </a:solidFill>
                <a:latin typeface="Quicksand"/>
                <a:ea typeface="Quicksand"/>
                <a:cs typeface="Quicksand"/>
                <a:sym typeface="Quicksand"/>
              </a:rPr>
              <a:t>Fetch</a:t>
            </a:r>
            <a:endParaRPr sz="4800">
              <a:solidFill>
                <a:srgbClr val="FA9FD0"/>
              </a:solidFill>
              <a:latin typeface="Quicksand"/>
              <a:ea typeface="Quicksand"/>
              <a:cs typeface="Quicksand"/>
              <a:sym typeface="Quicksand"/>
            </a:endParaRPr>
          </a:p>
          <a:p>
            <a:pPr marL="0" lvl="0" indent="0" algn="l" rtl="0">
              <a:spcBef>
                <a:spcPts val="0"/>
              </a:spcBef>
              <a:spcAft>
                <a:spcPts val="0"/>
              </a:spcAft>
              <a:buNone/>
            </a:pPr>
            <a:r>
              <a:rPr lang="en-GB" sz="4800">
                <a:solidFill>
                  <a:srgbClr val="B4A7D6"/>
                </a:solidFill>
                <a:latin typeface="Quicksand"/>
                <a:ea typeface="Quicksand"/>
                <a:cs typeface="Quicksand"/>
                <a:sym typeface="Quicksand"/>
              </a:rPr>
              <a:t>Decode</a:t>
            </a:r>
            <a:endParaRPr sz="4800">
              <a:solidFill>
                <a:srgbClr val="B4A7D6"/>
              </a:solidFill>
              <a:latin typeface="Quicksand"/>
              <a:ea typeface="Quicksand"/>
              <a:cs typeface="Quicksand"/>
              <a:sym typeface="Quicksand"/>
            </a:endParaRPr>
          </a:p>
          <a:p>
            <a:pPr marL="0" lvl="0" indent="0" algn="l" rtl="0">
              <a:spcBef>
                <a:spcPts val="0"/>
              </a:spcBef>
              <a:spcAft>
                <a:spcPts val="0"/>
              </a:spcAft>
              <a:buNone/>
            </a:pPr>
            <a:r>
              <a:rPr lang="en-GB" sz="4800">
                <a:solidFill>
                  <a:srgbClr val="9FC5E8"/>
                </a:solidFill>
                <a:latin typeface="Quicksand"/>
                <a:ea typeface="Quicksand"/>
                <a:cs typeface="Quicksand"/>
                <a:sym typeface="Quicksand"/>
              </a:rPr>
              <a:t>Execute</a:t>
            </a:r>
            <a:endParaRPr sz="4800">
              <a:solidFill>
                <a:srgbClr val="9FC5E8"/>
              </a:solidFill>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3"/>
        <p:cNvGrpSpPr/>
        <p:nvPr/>
      </p:nvGrpSpPr>
      <p:grpSpPr>
        <a:xfrm>
          <a:off x="0" y="0"/>
          <a:ext cx="0" cy="0"/>
          <a:chOff x="0" y="0"/>
          <a:chExt cx="0" cy="0"/>
        </a:xfrm>
      </p:grpSpPr>
      <p:sp>
        <p:nvSpPr>
          <p:cNvPr id="164" name="Google Shape;164;p20"/>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14</a:t>
            </a:fld>
            <a:endParaRPr/>
          </a:p>
        </p:txBody>
      </p:sp>
      <p:sp>
        <p:nvSpPr>
          <p:cNvPr id="165" name="Google Shape;165;p20"/>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166" name="Google Shape;166;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dirty="0"/>
              <a:t>The FDE cycle in action</a:t>
            </a:r>
            <a:endParaRPr dirty="0"/>
          </a:p>
        </p:txBody>
      </p:sp>
      <p:pic>
        <p:nvPicPr>
          <p:cNvPr id="167" name="Google Shape;167;p20"/>
          <p:cNvPicPr preferRelativeResize="0"/>
          <p:nvPr/>
        </p:nvPicPr>
        <p:blipFill>
          <a:blip r:embed="rId3">
            <a:alphaModFix/>
          </a:blip>
          <a:stretch>
            <a:fillRect/>
          </a:stretch>
        </p:blipFill>
        <p:spPr>
          <a:xfrm>
            <a:off x="1595137" y="1181113"/>
            <a:ext cx="5952725" cy="3484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1"/>
        <p:cNvGrpSpPr/>
        <p:nvPr/>
      </p:nvGrpSpPr>
      <p:grpSpPr>
        <a:xfrm>
          <a:off x="0" y="0"/>
          <a:ext cx="0" cy="0"/>
          <a:chOff x="0" y="0"/>
          <a:chExt cx="0" cy="0"/>
        </a:xfrm>
      </p:grpSpPr>
      <p:sp>
        <p:nvSpPr>
          <p:cNvPr id="172" name="Google Shape;172;p2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73" name="Google Shape;173;p21"/>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174" name="Google Shape;174;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 action</a:t>
            </a:r>
            <a:endParaRPr/>
          </a:p>
        </p:txBody>
      </p:sp>
      <p:sp>
        <p:nvSpPr>
          <p:cNvPr id="175" name="Google Shape;175;p21"/>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GB" b="1"/>
              <a:t>Use the LMC simulator to carry out the following activities and record your answers on your worksheet: </a:t>
            </a:r>
            <a:endParaRPr b="1"/>
          </a:p>
          <a:p>
            <a:pPr marL="457200" lvl="0" indent="-342900" algn="l" rtl="0">
              <a:spcBef>
                <a:spcPts val="0"/>
              </a:spcBef>
              <a:spcAft>
                <a:spcPts val="0"/>
              </a:spcAft>
              <a:buSzPts val="1800"/>
              <a:buAutoNum type="arabicPeriod"/>
            </a:pPr>
            <a:r>
              <a:rPr lang="en-GB"/>
              <a:t>Try running the program using the </a:t>
            </a:r>
            <a:r>
              <a:rPr lang="en-GB" b="1"/>
              <a:t>Run Program</a:t>
            </a:r>
            <a:r>
              <a:rPr lang="en-GB"/>
              <a:t> button. Watch as the log goes through the cycle.</a:t>
            </a:r>
            <a:endParaRPr/>
          </a:p>
          <a:p>
            <a:pPr marL="457200" lvl="0" indent="-342900" algn="l" rtl="0">
              <a:spcBef>
                <a:spcPts val="0"/>
              </a:spcBef>
              <a:spcAft>
                <a:spcPts val="0"/>
              </a:spcAft>
              <a:buSzPts val="1800"/>
              <a:buAutoNum type="arabicPeriod"/>
            </a:pPr>
            <a:r>
              <a:rPr lang="en-GB"/>
              <a:t>What does the </a:t>
            </a:r>
            <a:r>
              <a:rPr lang="en-GB">
                <a:latin typeface="Roboto Mono"/>
                <a:ea typeface="Roboto Mono"/>
                <a:cs typeface="Roboto Mono"/>
                <a:sym typeface="Roboto Mono"/>
              </a:rPr>
              <a:t>num1</a:t>
            </a:r>
            <a:r>
              <a:rPr lang="en-GB"/>
              <a:t> represent on lines 2 and 4?</a:t>
            </a:r>
            <a:endParaRPr/>
          </a:p>
          <a:p>
            <a:pPr marL="457200" lvl="0" indent="-342900" algn="l" rtl="0">
              <a:spcBef>
                <a:spcPts val="0"/>
              </a:spcBef>
              <a:spcAft>
                <a:spcPts val="0"/>
              </a:spcAft>
              <a:buSzPts val="1800"/>
              <a:buAutoNum type="arabicPeriod"/>
            </a:pPr>
            <a:r>
              <a:rPr lang="en-GB"/>
              <a:t>What is the instruction number for </a:t>
            </a:r>
            <a:r>
              <a:rPr lang="en-GB">
                <a:latin typeface="Roboto Mono"/>
                <a:ea typeface="Roboto Mono"/>
                <a:cs typeface="Roboto Mono"/>
                <a:sym typeface="Roboto Mono"/>
              </a:rPr>
              <a:t>INP</a:t>
            </a:r>
            <a:r>
              <a:rPr lang="en-GB"/>
              <a:t>?</a:t>
            </a:r>
            <a:endParaRPr/>
          </a:p>
        </p:txBody>
      </p:sp>
      <p:pic>
        <p:nvPicPr>
          <p:cNvPr id="176" name="Google Shape;176;p21"/>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177" name="Google Shape;177;p21"/>
          <p:cNvPicPr preferRelativeResize="0"/>
          <p:nvPr/>
        </p:nvPicPr>
        <p:blipFill>
          <a:blip r:embed="rId4">
            <a:alphaModFix/>
          </a:blip>
          <a:stretch>
            <a:fillRect/>
          </a:stretch>
        </p:blipFill>
        <p:spPr>
          <a:xfrm>
            <a:off x="4736600" y="1170125"/>
            <a:ext cx="4096501" cy="23981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1"/>
        <p:cNvGrpSpPr/>
        <p:nvPr/>
      </p:nvGrpSpPr>
      <p:grpSpPr>
        <a:xfrm>
          <a:off x="0" y="0"/>
          <a:ext cx="0" cy="0"/>
          <a:chOff x="0" y="0"/>
          <a:chExt cx="0" cy="0"/>
        </a:xfrm>
      </p:grpSpPr>
      <p:sp>
        <p:nvSpPr>
          <p:cNvPr id="182" name="Google Shape;182;p22"/>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183" name="Google Shape;183;p22"/>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184" name="Google Shape;184;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 action</a:t>
            </a:r>
            <a:endParaRPr/>
          </a:p>
        </p:txBody>
      </p:sp>
      <p:sp>
        <p:nvSpPr>
          <p:cNvPr id="185" name="Google Shape;185;p22"/>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GB"/>
              <a:t>What does the number </a:t>
            </a:r>
            <a:r>
              <a:rPr lang="en-GB" b="1"/>
              <a:t>99</a:t>
            </a:r>
            <a:r>
              <a:rPr lang="en-GB"/>
              <a:t> represent on lines 2 and 4?</a:t>
            </a:r>
            <a:endParaRPr/>
          </a:p>
          <a:p>
            <a:pPr marL="457200" lvl="0" indent="0" algn="l" rtl="0">
              <a:spcBef>
                <a:spcPts val="0"/>
              </a:spcBef>
              <a:spcAft>
                <a:spcPts val="0"/>
              </a:spcAft>
              <a:buNone/>
            </a:pPr>
            <a:endParaRPr/>
          </a:p>
          <a:p>
            <a:pPr marL="457200" lvl="0" indent="0" algn="l" rtl="0">
              <a:spcBef>
                <a:spcPts val="0"/>
              </a:spcBef>
              <a:spcAft>
                <a:spcPts val="0"/>
              </a:spcAft>
              <a:buNone/>
            </a:pPr>
            <a:r>
              <a:rPr lang="en-GB" b="1"/>
              <a:t>A memory address</a:t>
            </a:r>
            <a:endParaRPr b="1"/>
          </a:p>
          <a:p>
            <a:pPr marL="457200" lvl="0" indent="0" algn="l" rtl="0">
              <a:spcBef>
                <a:spcPts val="0"/>
              </a:spcBef>
              <a:spcAft>
                <a:spcPts val="0"/>
              </a:spcAft>
              <a:buNone/>
            </a:pPr>
            <a:endParaRPr/>
          </a:p>
          <a:p>
            <a:pPr marL="457200" lvl="0" indent="-342900" algn="l" rtl="0">
              <a:spcBef>
                <a:spcPts val="0"/>
              </a:spcBef>
              <a:spcAft>
                <a:spcPts val="0"/>
              </a:spcAft>
              <a:buSzPts val="1800"/>
              <a:buAutoNum type="arabicPeriod"/>
            </a:pPr>
            <a:r>
              <a:rPr lang="en-GB"/>
              <a:t>What is the instruction number for </a:t>
            </a:r>
            <a:r>
              <a:rPr lang="en-GB">
                <a:latin typeface="Roboto Mono"/>
                <a:ea typeface="Roboto Mono"/>
                <a:cs typeface="Roboto Mono"/>
                <a:sym typeface="Roboto Mono"/>
              </a:rPr>
              <a:t>INP</a:t>
            </a:r>
            <a:r>
              <a:rPr lang="en-GB"/>
              <a:t>?</a:t>
            </a:r>
            <a:endParaRPr/>
          </a:p>
          <a:p>
            <a:pPr marL="457200" lvl="0" indent="0" algn="l" rtl="0">
              <a:spcBef>
                <a:spcPts val="0"/>
              </a:spcBef>
              <a:spcAft>
                <a:spcPts val="0"/>
              </a:spcAft>
              <a:buNone/>
            </a:pPr>
            <a:endParaRPr/>
          </a:p>
          <a:p>
            <a:pPr marL="457200" lvl="0" indent="0" algn="l" rtl="0">
              <a:spcBef>
                <a:spcPts val="0"/>
              </a:spcBef>
              <a:spcAft>
                <a:spcPts val="0"/>
              </a:spcAft>
              <a:buNone/>
            </a:pPr>
            <a:r>
              <a:rPr lang="en-GB" b="1"/>
              <a:t>901</a:t>
            </a:r>
            <a:endParaRPr b="1"/>
          </a:p>
        </p:txBody>
      </p:sp>
      <p:pic>
        <p:nvPicPr>
          <p:cNvPr id="187" name="Google Shape;187;p22"/>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188" name="Google Shape;188;p22"/>
          <p:cNvPicPr preferRelativeResize="0"/>
          <p:nvPr/>
        </p:nvPicPr>
        <p:blipFill>
          <a:blip r:embed="rId4">
            <a:alphaModFix/>
          </a:blip>
          <a:stretch>
            <a:fillRect/>
          </a:stretch>
        </p:blipFill>
        <p:spPr>
          <a:xfrm>
            <a:off x="4736600" y="1170125"/>
            <a:ext cx="4096501" cy="23981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2"/>
        <p:cNvGrpSpPr/>
        <p:nvPr/>
      </p:nvGrpSpPr>
      <p:grpSpPr>
        <a:xfrm>
          <a:off x="0" y="0"/>
          <a:ext cx="0" cy="0"/>
          <a:chOff x="0" y="0"/>
          <a:chExt cx="0" cy="0"/>
        </a:xfrm>
      </p:grpSpPr>
      <p:sp>
        <p:nvSpPr>
          <p:cNvPr id="193" name="Google Shape;193;p2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194" name="Google Shape;194;p23"/>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195" name="Google Shape;195;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 action</a:t>
            </a:r>
            <a:endParaRPr/>
          </a:p>
        </p:txBody>
      </p:sp>
      <p:sp>
        <p:nvSpPr>
          <p:cNvPr id="196" name="Google Shape;196;p23"/>
          <p:cNvSpPr txBox="1">
            <a:spLocks noGrp="1"/>
          </p:cNvSpPr>
          <p:nvPr>
            <p:ph type="body" idx="1"/>
          </p:nvPr>
        </p:nvSpPr>
        <p:spPr>
          <a:xfrm>
            <a:off x="310900" y="2735550"/>
            <a:ext cx="4096500" cy="20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GB"/>
              <a:t>Step through and make note of what each component does in the FDE cycle as the program runs. </a:t>
            </a:r>
            <a:endParaRPr/>
          </a:p>
          <a:p>
            <a:pPr marL="0" lvl="0" indent="0" algn="l" rtl="0">
              <a:spcBef>
                <a:spcPts val="0"/>
              </a:spcBef>
              <a:spcAft>
                <a:spcPts val="0"/>
              </a:spcAft>
              <a:buClr>
                <a:srgbClr val="000000"/>
              </a:buClr>
              <a:buSzPts val="1800"/>
              <a:buFont typeface="Arial"/>
              <a:buNone/>
            </a:pPr>
            <a:r>
              <a:rPr lang="en-GB"/>
              <a:t>Not all components are visible, so you will have to remember what they are doing.</a:t>
            </a:r>
            <a:endParaRPr b="1"/>
          </a:p>
        </p:txBody>
      </p:sp>
      <p:pic>
        <p:nvPicPr>
          <p:cNvPr id="197" name="Google Shape;197;p23"/>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198" name="Google Shape;198;p23"/>
          <p:cNvPicPr preferRelativeResize="0"/>
          <p:nvPr/>
        </p:nvPicPr>
        <p:blipFill>
          <a:blip r:embed="rId4">
            <a:alphaModFix/>
          </a:blip>
          <a:stretch>
            <a:fillRect/>
          </a:stretch>
        </p:blipFill>
        <p:spPr>
          <a:xfrm>
            <a:off x="4967863" y="1170125"/>
            <a:ext cx="3633965" cy="3506800"/>
          </a:xfrm>
          <a:prstGeom prst="rect">
            <a:avLst/>
          </a:prstGeom>
          <a:noFill/>
          <a:ln>
            <a:noFill/>
          </a:ln>
        </p:spPr>
      </p:pic>
      <p:sp>
        <p:nvSpPr>
          <p:cNvPr id="199" name="Google Shape;199;p23"/>
          <p:cNvSpPr txBox="1"/>
          <p:nvPr/>
        </p:nvSpPr>
        <p:spPr>
          <a:xfrm>
            <a:off x="606100" y="1170125"/>
            <a:ext cx="3801600" cy="1601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Roboto Mono"/>
                <a:ea typeface="Roboto Mono"/>
                <a:cs typeface="Roboto Mono"/>
                <a:sym typeface="Roboto Mono"/>
              </a:rPr>
              <a:t>      INP</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STA num1      </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INP     </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ADD num1</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OUT</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HLT</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num1  DAT</a:t>
            </a:r>
            <a:endParaRPr>
              <a:latin typeface="Roboto Mono"/>
              <a:ea typeface="Roboto Mono"/>
              <a:cs typeface="Roboto Mono"/>
              <a:sym typeface="Roboto Mono"/>
            </a:endParaRPr>
          </a:p>
          <a:p>
            <a:pPr marL="0" lvl="0" indent="0" algn="l" rtl="0">
              <a:spcBef>
                <a:spcPts val="0"/>
              </a:spcBef>
              <a:spcAft>
                <a:spcPts val="0"/>
              </a:spcAft>
              <a:buNone/>
            </a:pP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a:t>
            </a:r>
            <a:endParaRPr>
              <a:latin typeface="Roboto Mono"/>
              <a:ea typeface="Roboto Mono"/>
              <a:cs typeface="Roboto Mono"/>
              <a:sym typeface="Roboto Mono"/>
            </a:endParaRPr>
          </a:p>
        </p:txBody>
      </p:sp>
      <p:sp>
        <p:nvSpPr>
          <p:cNvPr id="200" name="Google Shape;200;p23"/>
          <p:cNvSpPr txBox="1"/>
          <p:nvPr/>
        </p:nvSpPr>
        <p:spPr>
          <a:xfrm>
            <a:off x="311150" y="1170125"/>
            <a:ext cx="294900" cy="16014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Roboto Mono"/>
                <a:ea typeface="Roboto Mono"/>
                <a:cs typeface="Roboto Mono"/>
                <a:sym typeface="Roboto Mono"/>
              </a:rPr>
              <a:t>12</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3</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4</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5</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6</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7</a:t>
            </a:r>
            <a:endParaRPr>
              <a:latin typeface="Roboto Mono"/>
              <a:ea typeface="Roboto Mono"/>
              <a:cs typeface="Roboto Mono"/>
              <a:sym typeface="Roboto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4"/>
        <p:cNvGrpSpPr/>
        <p:nvPr/>
      </p:nvGrpSpPr>
      <p:grpSpPr>
        <a:xfrm>
          <a:off x="0" y="0"/>
          <a:ext cx="0" cy="0"/>
          <a:chOff x="0" y="0"/>
          <a:chExt cx="0" cy="0"/>
        </a:xfrm>
      </p:grpSpPr>
      <p:sp>
        <p:nvSpPr>
          <p:cNvPr id="205" name="Google Shape;205;p24"/>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206" name="Google Shape;206;p24"/>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207" name="Google Shape;207;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inside the CPU</a:t>
            </a:r>
            <a:endParaRPr/>
          </a:p>
        </p:txBody>
      </p:sp>
      <p:sp>
        <p:nvSpPr>
          <p:cNvPr id="208" name="Google Shape;208;p2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Fetch</a:t>
            </a:r>
            <a:endParaRPr b="1"/>
          </a:p>
          <a:p>
            <a:pPr marL="0" lvl="0" indent="0" algn="l" rtl="0">
              <a:spcBef>
                <a:spcPts val="0"/>
              </a:spcBef>
              <a:spcAft>
                <a:spcPts val="0"/>
              </a:spcAft>
              <a:buNone/>
            </a:pPr>
            <a:endParaRPr b="1"/>
          </a:p>
          <a:p>
            <a:pPr marL="0" lvl="0" indent="0" algn="l" rtl="0">
              <a:spcBef>
                <a:spcPts val="0"/>
              </a:spcBef>
              <a:spcAft>
                <a:spcPts val="0"/>
              </a:spcAft>
              <a:buNone/>
            </a:pPr>
            <a:r>
              <a:rPr lang="en-GB"/>
              <a:t>Control unit sends the fetch instruction. </a:t>
            </a:r>
            <a:endParaRPr/>
          </a:p>
          <a:p>
            <a:pPr marL="0" lvl="0" indent="0" algn="l" rtl="0">
              <a:spcBef>
                <a:spcPts val="1000"/>
              </a:spcBef>
              <a:spcAft>
                <a:spcPts val="0"/>
              </a:spcAft>
              <a:buNone/>
            </a:pPr>
            <a:r>
              <a:rPr lang="en-GB"/>
              <a:t>ALU adds one to the program counter.</a:t>
            </a:r>
            <a:endParaRPr/>
          </a:p>
          <a:p>
            <a:pPr marL="0" lvl="0" indent="0" algn="l" rtl="0">
              <a:spcBef>
                <a:spcPts val="1000"/>
              </a:spcBef>
              <a:spcAft>
                <a:spcPts val="0"/>
              </a:spcAft>
              <a:buNone/>
            </a:pPr>
            <a:r>
              <a:rPr lang="en-GB"/>
              <a:t>Buses carry the instruction to memory and carry the data back.</a:t>
            </a:r>
            <a:endParaRPr/>
          </a:p>
          <a:p>
            <a:pPr marL="0" lvl="0" indent="0" algn="l" rtl="0">
              <a:spcBef>
                <a:spcPts val="1000"/>
              </a:spcBef>
              <a:spcAft>
                <a:spcPts val="0"/>
              </a:spcAft>
              <a:buNone/>
            </a:pPr>
            <a:r>
              <a:rPr lang="en-GB"/>
              <a:t>MAR holds the address to fetch the instruction from.  </a:t>
            </a:r>
            <a:endParaRPr/>
          </a:p>
          <a:p>
            <a:pPr marL="0" lvl="0" indent="0" algn="l" rtl="0">
              <a:spcBef>
                <a:spcPts val="1000"/>
              </a:spcBef>
              <a:spcAft>
                <a:spcPts val="0"/>
              </a:spcAft>
              <a:buNone/>
            </a:pPr>
            <a:endParaRPr/>
          </a:p>
          <a:p>
            <a:pPr marL="0" lvl="0" indent="0" algn="l" rtl="0">
              <a:spcBef>
                <a:spcPts val="0"/>
              </a:spcBef>
              <a:spcAft>
                <a:spcPts val="0"/>
              </a:spcAft>
              <a:buNone/>
            </a:pPr>
            <a:endParaRPr/>
          </a:p>
        </p:txBody>
      </p:sp>
      <p:pic>
        <p:nvPicPr>
          <p:cNvPr id="209" name="Google Shape;209;p24"/>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210" name="Google Shape;210;p24"/>
          <p:cNvPicPr preferRelativeResize="0"/>
          <p:nvPr/>
        </p:nvPicPr>
        <p:blipFill>
          <a:blip r:embed="rId4">
            <a:alphaModFix/>
          </a:blip>
          <a:stretch>
            <a:fillRect/>
          </a:stretch>
        </p:blipFill>
        <p:spPr>
          <a:xfrm>
            <a:off x="4736600" y="1170125"/>
            <a:ext cx="4096501" cy="23981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4"/>
        <p:cNvGrpSpPr/>
        <p:nvPr/>
      </p:nvGrpSpPr>
      <p:grpSpPr>
        <a:xfrm>
          <a:off x="0" y="0"/>
          <a:ext cx="0" cy="0"/>
          <a:chOff x="0" y="0"/>
          <a:chExt cx="0" cy="0"/>
        </a:xfrm>
      </p:grpSpPr>
      <p:sp>
        <p:nvSpPr>
          <p:cNvPr id="215" name="Google Shape;215;p25"/>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sp>
        <p:nvSpPr>
          <p:cNvPr id="216" name="Google Shape;216;p25"/>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217" name="Google Shape;217;p2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inside the CPU</a:t>
            </a:r>
            <a:endParaRPr/>
          </a:p>
        </p:txBody>
      </p:sp>
      <p:sp>
        <p:nvSpPr>
          <p:cNvPr id="218" name="Google Shape;218;p25"/>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Fetch</a:t>
            </a:r>
            <a:endParaRPr b="1"/>
          </a:p>
          <a:p>
            <a:pPr marL="0" lvl="0" indent="0" algn="l" rtl="0">
              <a:spcBef>
                <a:spcPts val="0"/>
              </a:spcBef>
              <a:spcAft>
                <a:spcPts val="0"/>
              </a:spcAft>
              <a:buNone/>
            </a:pPr>
            <a:endParaRPr b="1"/>
          </a:p>
          <a:p>
            <a:pPr marL="0" lvl="0" indent="0" algn="l" rtl="0">
              <a:spcBef>
                <a:spcPts val="0"/>
              </a:spcBef>
              <a:spcAft>
                <a:spcPts val="0"/>
              </a:spcAft>
              <a:buNone/>
            </a:pPr>
            <a:r>
              <a:rPr lang="en-GB"/>
              <a:t>MDR receives the instruction fetched from RAM.</a:t>
            </a:r>
            <a:endParaRPr/>
          </a:p>
          <a:p>
            <a:pPr marL="0" lvl="0" indent="0" algn="l" rtl="0">
              <a:spcBef>
                <a:spcPts val="1000"/>
              </a:spcBef>
              <a:spcAft>
                <a:spcPts val="0"/>
              </a:spcAft>
              <a:buNone/>
            </a:pPr>
            <a:r>
              <a:rPr lang="en-GB"/>
              <a:t>CIR gets a copy of the instruction.</a:t>
            </a:r>
            <a:endParaRPr/>
          </a:p>
          <a:p>
            <a:pPr marL="0" lvl="0" indent="0" algn="l" rtl="0">
              <a:spcBef>
                <a:spcPts val="1000"/>
              </a:spcBef>
              <a:spcAft>
                <a:spcPts val="0"/>
              </a:spcAft>
              <a:buNone/>
            </a:pPr>
            <a:r>
              <a:rPr lang="en-GB"/>
              <a:t>Program counter goes up by one.</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0"/>
              </a:spcBef>
              <a:spcAft>
                <a:spcPts val="0"/>
              </a:spcAft>
              <a:buNone/>
            </a:pPr>
            <a:endParaRPr/>
          </a:p>
        </p:txBody>
      </p:sp>
      <p:pic>
        <p:nvPicPr>
          <p:cNvPr id="219" name="Google Shape;219;p25"/>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220" name="Google Shape;220;p25"/>
          <p:cNvPicPr preferRelativeResize="0"/>
          <p:nvPr/>
        </p:nvPicPr>
        <p:blipFill>
          <a:blip r:embed="rId4">
            <a:alphaModFix/>
          </a:blip>
          <a:stretch>
            <a:fillRect/>
          </a:stretch>
        </p:blipFill>
        <p:spPr>
          <a:xfrm>
            <a:off x="4736600" y="1170125"/>
            <a:ext cx="4096501" cy="23981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2</a:t>
            </a:fld>
            <a:endParaRPr/>
          </a:p>
        </p:txBody>
      </p:sp>
      <p:sp>
        <p:nvSpPr>
          <p:cNvPr id="59" name="Google Shape;59;p10"/>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dirty="0"/>
              <a:t>Recall activity</a:t>
            </a:r>
            <a:endParaRPr dirty="0"/>
          </a:p>
        </p:txBody>
      </p:sp>
      <p:sp>
        <p:nvSpPr>
          <p:cNvPr id="60" name="Google Shape;60;p1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Key components of the CPU — retrieval practise</a:t>
            </a:r>
            <a:endParaRPr/>
          </a:p>
        </p:txBody>
      </p:sp>
      <p:sp>
        <p:nvSpPr>
          <p:cNvPr id="61" name="Google Shape;61;p10"/>
          <p:cNvSpPr txBox="1"/>
          <p:nvPr/>
        </p:nvSpPr>
        <p:spPr>
          <a:xfrm>
            <a:off x="504475" y="3867600"/>
            <a:ext cx="3107400" cy="7962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Carries out mathematical operations</a:t>
            </a:r>
            <a:endParaRPr sz="1800">
              <a:solidFill>
                <a:srgbClr val="FFFFFF"/>
              </a:solidFill>
              <a:highlight>
                <a:srgbClr val="494985"/>
              </a:highlight>
              <a:latin typeface="Quicksand"/>
              <a:ea typeface="Quicksand"/>
              <a:cs typeface="Quicksand"/>
              <a:sym typeface="Quicksand"/>
            </a:endParaRPr>
          </a:p>
        </p:txBody>
      </p:sp>
      <p:sp>
        <p:nvSpPr>
          <p:cNvPr id="62" name="Google Shape;62;p10"/>
          <p:cNvSpPr txBox="1"/>
          <p:nvPr/>
        </p:nvSpPr>
        <p:spPr>
          <a:xfrm>
            <a:off x="2659250" y="1188750"/>
            <a:ext cx="3495300" cy="4548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Carries data around the CPU</a:t>
            </a:r>
            <a:endParaRPr sz="1800">
              <a:solidFill>
                <a:srgbClr val="FFFFFF"/>
              </a:solidFill>
              <a:highlight>
                <a:srgbClr val="494985"/>
              </a:highlight>
              <a:latin typeface="Quicksand"/>
              <a:ea typeface="Quicksand"/>
              <a:cs typeface="Quicksand"/>
              <a:sym typeface="Quicksand"/>
            </a:endParaRPr>
          </a:p>
        </p:txBody>
      </p:sp>
      <p:sp>
        <p:nvSpPr>
          <p:cNvPr id="63" name="Google Shape;63;p10"/>
          <p:cNvSpPr txBox="1"/>
          <p:nvPr/>
        </p:nvSpPr>
        <p:spPr>
          <a:xfrm>
            <a:off x="4985100" y="2115213"/>
            <a:ext cx="3837600" cy="4944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Instructs the other components</a:t>
            </a:r>
            <a:endParaRPr sz="1800" b="1">
              <a:solidFill>
                <a:srgbClr val="FFFFFF"/>
              </a:solidFill>
              <a:highlight>
                <a:srgbClr val="494985"/>
              </a:highlight>
              <a:latin typeface="Quicksand"/>
              <a:ea typeface="Quicksand"/>
              <a:cs typeface="Quicksand"/>
              <a:sym typeface="Quicksand"/>
            </a:endParaRPr>
          </a:p>
        </p:txBody>
      </p:sp>
      <p:sp>
        <p:nvSpPr>
          <p:cNvPr id="64" name="Google Shape;64;p10"/>
          <p:cNvSpPr txBox="1"/>
          <p:nvPr/>
        </p:nvSpPr>
        <p:spPr>
          <a:xfrm>
            <a:off x="4781500" y="3493925"/>
            <a:ext cx="3791100" cy="7434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Fast access memory locations in the CPU</a:t>
            </a:r>
            <a:endParaRPr sz="1800">
              <a:solidFill>
                <a:srgbClr val="FFFFFF"/>
              </a:solidFill>
              <a:highlight>
                <a:srgbClr val="494985"/>
              </a:highlight>
              <a:latin typeface="Quicksand"/>
              <a:ea typeface="Quicksand"/>
              <a:cs typeface="Quicksand"/>
              <a:sym typeface="Quicksand"/>
            </a:endParaRPr>
          </a:p>
        </p:txBody>
      </p:sp>
      <p:sp>
        <p:nvSpPr>
          <p:cNvPr id="65" name="Google Shape;65;p10"/>
          <p:cNvSpPr txBox="1"/>
          <p:nvPr/>
        </p:nvSpPr>
        <p:spPr>
          <a:xfrm>
            <a:off x="739525" y="2383863"/>
            <a:ext cx="2637300" cy="7434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Regulates the cycles per second</a:t>
            </a:r>
            <a:endParaRPr sz="1800">
              <a:solidFill>
                <a:srgbClr val="FFFFFF"/>
              </a:solidFill>
              <a:highlight>
                <a:srgbClr val="494985"/>
              </a:highlight>
              <a:latin typeface="Quicksand"/>
              <a:ea typeface="Quicksand"/>
              <a:cs typeface="Quicksand"/>
              <a:sym typeface="Quicksand"/>
            </a:endParaRPr>
          </a:p>
        </p:txBody>
      </p:sp>
      <p:pic>
        <p:nvPicPr>
          <p:cNvPr id="66" name="Google Shape;66;p10"/>
          <p:cNvPicPr preferRelativeResize="0"/>
          <p:nvPr/>
        </p:nvPicPr>
        <p:blipFill>
          <a:blip r:embed="rId3">
            <a:alphaModFix/>
          </a:blip>
          <a:stretch>
            <a:fillRect/>
          </a:stretch>
        </p:blipFill>
        <p:spPr>
          <a:xfrm>
            <a:off x="8441688" y="478150"/>
            <a:ext cx="381000" cy="38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4"/>
        <p:cNvGrpSpPr/>
        <p:nvPr/>
      </p:nvGrpSpPr>
      <p:grpSpPr>
        <a:xfrm>
          <a:off x="0" y="0"/>
          <a:ext cx="0" cy="0"/>
          <a:chOff x="0" y="0"/>
          <a:chExt cx="0" cy="0"/>
        </a:xfrm>
      </p:grpSpPr>
      <p:sp>
        <p:nvSpPr>
          <p:cNvPr id="225" name="Google Shape;225;p26"/>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20</a:t>
            </a:fld>
            <a:endParaRPr/>
          </a:p>
        </p:txBody>
      </p:sp>
      <p:sp>
        <p:nvSpPr>
          <p:cNvPr id="226" name="Google Shape;226;p26"/>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227" name="Google Shape;227;p2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inside the CPU</a:t>
            </a:r>
            <a:endParaRPr/>
          </a:p>
        </p:txBody>
      </p:sp>
      <p:sp>
        <p:nvSpPr>
          <p:cNvPr id="228" name="Google Shape;228;p2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Decode</a:t>
            </a:r>
            <a:endParaRPr b="1"/>
          </a:p>
          <a:p>
            <a:pPr marL="0" lvl="0" indent="0" algn="l" rtl="0">
              <a:spcBef>
                <a:spcPts val="0"/>
              </a:spcBef>
              <a:spcAft>
                <a:spcPts val="0"/>
              </a:spcAft>
              <a:buNone/>
            </a:pPr>
            <a:endParaRPr b="1"/>
          </a:p>
          <a:p>
            <a:pPr marL="0" lvl="0" indent="0" algn="l" rtl="0">
              <a:spcBef>
                <a:spcPts val="0"/>
              </a:spcBef>
              <a:spcAft>
                <a:spcPts val="0"/>
              </a:spcAft>
              <a:buNone/>
            </a:pPr>
            <a:r>
              <a:rPr lang="en-GB"/>
              <a:t>Control unit decodes the instruction.</a:t>
            </a:r>
            <a:endParaRPr/>
          </a:p>
          <a:p>
            <a:pPr marL="0" lvl="0" indent="0" algn="l" rtl="0">
              <a:spcBef>
                <a:spcPts val="1000"/>
              </a:spcBef>
              <a:spcAft>
                <a:spcPts val="0"/>
              </a:spcAft>
              <a:buNone/>
            </a:pPr>
            <a:r>
              <a:rPr lang="en-GB"/>
              <a:t>Buses carry the instruction to the control unit.</a:t>
            </a:r>
            <a:endParaRPr/>
          </a:p>
          <a:p>
            <a:pPr marL="0" lvl="0" indent="0" algn="l" rtl="0">
              <a:spcBef>
                <a:spcPts val="1000"/>
              </a:spcBef>
              <a:spcAft>
                <a:spcPts val="0"/>
              </a:spcAft>
              <a:buNone/>
            </a:pPr>
            <a:r>
              <a:rPr lang="en-GB"/>
              <a:t>CIR provides the instruction to the control unit.</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0"/>
              </a:spcBef>
              <a:spcAft>
                <a:spcPts val="0"/>
              </a:spcAft>
              <a:buNone/>
            </a:pPr>
            <a:endParaRPr/>
          </a:p>
        </p:txBody>
      </p:sp>
      <p:pic>
        <p:nvPicPr>
          <p:cNvPr id="229" name="Google Shape;229;p26"/>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230" name="Google Shape;230;p26"/>
          <p:cNvPicPr preferRelativeResize="0"/>
          <p:nvPr/>
        </p:nvPicPr>
        <p:blipFill>
          <a:blip r:embed="rId4">
            <a:alphaModFix/>
          </a:blip>
          <a:stretch>
            <a:fillRect/>
          </a:stretch>
        </p:blipFill>
        <p:spPr>
          <a:xfrm>
            <a:off x="4736600" y="1170125"/>
            <a:ext cx="4096501" cy="23981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4"/>
        <p:cNvGrpSpPr/>
        <p:nvPr/>
      </p:nvGrpSpPr>
      <p:grpSpPr>
        <a:xfrm>
          <a:off x="0" y="0"/>
          <a:ext cx="0" cy="0"/>
          <a:chOff x="0" y="0"/>
          <a:chExt cx="0" cy="0"/>
        </a:xfrm>
      </p:grpSpPr>
      <p:sp>
        <p:nvSpPr>
          <p:cNvPr id="235" name="Google Shape;235;p27"/>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21</a:t>
            </a:fld>
            <a:endParaRPr/>
          </a:p>
        </p:txBody>
      </p:sp>
      <p:sp>
        <p:nvSpPr>
          <p:cNvPr id="236" name="Google Shape;236;p27"/>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3</a:t>
            </a:r>
            <a:endParaRPr/>
          </a:p>
        </p:txBody>
      </p:sp>
      <p:sp>
        <p:nvSpPr>
          <p:cNvPr id="237" name="Google Shape;237;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FDE cycle inside the CPU</a:t>
            </a:r>
            <a:endParaRPr/>
          </a:p>
        </p:txBody>
      </p:sp>
      <p:sp>
        <p:nvSpPr>
          <p:cNvPr id="238" name="Google Shape;238;p2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Execute</a:t>
            </a:r>
            <a:endParaRPr b="1"/>
          </a:p>
          <a:p>
            <a:pPr marL="0" lvl="0" indent="0" algn="l" rtl="0">
              <a:spcBef>
                <a:spcPts val="0"/>
              </a:spcBef>
              <a:spcAft>
                <a:spcPts val="0"/>
              </a:spcAft>
              <a:buNone/>
            </a:pPr>
            <a:endParaRPr b="1"/>
          </a:p>
          <a:p>
            <a:pPr marL="0" lvl="0" indent="0" algn="l" rtl="0">
              <a:spcBef>
                <a:spcPts val="0"/>
              </a:spcBef>
              <a:spcAft>
                <a:spcPts val="0"/>
              </a:spcAft>
              <a:buNone/>
            </a:pPr>
            <a:r>
              <a:rPr lang="en-GB"/>
              <a:t>Control unit tells other components what they need to do.</a:t>
            </a:r>
            <a:endParaRPr/>
          </a:p>
          <a:p>
            <a:pPr marL="0" lvl="0" indent="0" algn="l" rtl="0">
              <a:spcBef>
                <a:spcPts val="1000"/>
              </a:spcBef>
              <a:spcAft>
                <a:spcPts val="0"/>
              </a:spcAft>
              <a:buNone/>
            </a:pPr>
            <a:r>
              <a:rPr lang="en-GB"/>
              <a:t>ALU performs calculations. </a:t>
            </a:r>
            <a:endParaRPr/>
          </a:p>
          <a:p>
            <a:pPr marL="0" lvl="0" indent="0" algn="l" rtl="0">
              <a:spcBef>
                <a:spcPts val="1000"/>
              </a:spcBef>
              <a:spcAft>
                <a:spcPts val="0"/>
              </a:spcAft>
              <a:buNone/>
            </a:pPr>
            <a:r>
              <a:rPr lang="en-GB"/>
              <a:t>Buses carry any data required or received from the instruction.</a:t>
            </a:r>
            <a:endParaRPr/>
          </a:p>
          <a:p>
            <a:pPr marL="0" lvl="0" indent="0" algn="l" rtl="0">
              <a:spcBef>
                <a:spcPts val="1000"/>
              </a:spcBef>
              <a:spcAft>
                <a:spcPts val="0"/>
              </a:spcAft>
              <a:buNone/>
            </a:pPr>
            <a:r>
              <a:rPr lang="en-GB"/>
              <a:t>Accumulator holds any data that is produced.</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0"/>
              </a:spcBef>
              <a:spcAft>
                <a:spcPts val="0"/>
              </a:spcAft>
              <a:buNone/>
            </a:pPr>
            <a:endParaRPr/>
          </a:p>
        </p:txBody>
      </p:sp>
      <p:pic>
        <p:nvPicPr>
          <p:cNvPr id="239" name="Google Shape;239;p27"/>
          <p:cNvPicPr preferRelativeResize="0"/>
          <p:nvPr/>
        </p:nvPicPr>
        <p:blipFill>
          <a:blip r:embed="rId3">
            <a:alphaModFix/>
          </a:blip>
          <a:stretch>
            <a:fillRect/>
          </a:stretch>
        </p:blipFill>
        <p:spPr>
          <a:xfrm>
            <a:off x="8422638" y="463863"/>
            <a:ext cx="400050" cy="409575"/>
          </a:xfrm>
          <a:prstGeom prst="rect">
            <a:avLst/>
          </a:prstGeom>
          <a:noFill/>
          <a:ln>
            <a:noFill/>
          </a:ln>
        </p:spPr>
      </p:pic>
      <p:pic>
        <p:nvPicPr>
          <p:cNvPr id="240" name="Google Shape;240;p27"/>
          <p:cNvPicPr preferRelativeResize="0"/>
          <p:nvPr/>
        </p:nvPicPr>
        <p:blipFill>
          <a:blip r:embed="rId4">
            <a:alphaModFix/>
          </a:blip>
          <a:stretch>
            <a:fillRect/>
          </a:stretch>
        </p:blipFill>
        <p:spPr>
          <a:xfrm>
            <a:off x="4736600" y="1170125"/>
            <a:ext cx="4096501" cy="23981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4"/>
        <p:cNvGrpSpPr/>
        <p:nvPr/>
      </p:nvGrpSpPr>
      <p:grpSpPr>
        <a:xfrm>
          <a:off x="0" y="0"/>
          <a:ext cx="0" cy="0"/>
          <a:chOff x="0" y="0"/>
          <a:chExt cx="0" cy="0"/>
        </a:xfrm>
      </p:grpSpPr>
      <p:sp>
        <p:nvSpPr>
          <p:cNvPr id="245" name="Google Shape;245;p28"/>
          <p:cNvSpPr txBox="1">
            <a:spLocks noGrp="1"/>
          </p:cNvSpPr>
          <p:nvPr>
            <p:ph type="body" idx="1"/>
          </p:nvPr>
        </p:nvSpPr>
        <p:spPr>
          <a:xfrm>
            <a:off x="310900" y="1170124"/>
            <a:ext cx="4096500" cy="3659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GB" b="1"/>
              <a:t>In your question log, write a question on one component you learnt about today. </a:t>
            </a:r>
            <a:endParaRPr b="1"/>
          </a:p>
          <a:p>
            <a:pPr marL="0" lvl="0" indent="0" algn="l" rtl="0">
              <a:spcBef>
                <a:spcPts val="0"/>
              </a:spcBef>
              <a:spcAft>
                <a:spcPts val="0"/>
              </a:spcAft>
              <a:buNone/>
            </a:pPr>
            <a:endParaRPr b="1"/>
          </a:p>
          <a:p>
            <a:pPr marL="0" lvl="0" indent="0" algn="l" rtl="0">
              <a:spcBef>
                <a:spcPts val="0"/>
              </a:spcBef>
              <a:spcAft>
                <a:spcPts val="0"/>
              </a:spcAft>
              <a:buNone/>
            </a:pPr>
            <a:r>
              <a:rPr lang="en-GB"/>
              <a:t>You could pick a question about something that you got wrong originally, or something you want to make sure to revise. </a:t>
            </a:r>
            <a:endParaRPr/>
          </a:p>
          <a:p>
            <a:pPr marL="0" lvl="0" indent="0" algn="l" rtl="0">
              <a:spcBef>
                <a:spcPts val="0"/>
              </a:spcBef>
              <a:spcAft>
                <a:spcPts val="0"/>
              </a:spcAft>
              <a:buNone/>
            </a:pPr>
            <a:endParaRPr/>
          </a:p>
          <a:p>
            <a:pPr marL="0" lvl="0" indent="0" algn="l" rtl="0">
              <a:spcBef>
                <a:spcPts val="0"/>
              </a:spcBef>
              <a:spcAft>
                <a:spcPts val="0"/>
              </a:spcAft>
              <a:buNone/>
            </a:pPr>
            <a:r>
              <a:rPr lang="en-GB"/>
              <a:t>Write it in your question log.</a:t>
            </a:r>
            <a:endParaRPr/>
          </a:p>
        </p:txBody>
      </p:sp>
      <p:sp>
        <p:nvSpPr>
          <p:cNvPr id="246" name="Google Shape;246;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Revision questions</a:t>
            </a:r>
            <a:endParaRPr/>
          </a:p>
        </p:txBody>
      </p:sp>
      <p:sp>
        <p:nvSpPr>
          <p:cNvPr id="247" name="Google Shape;247;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22</a:t>
            </a:fld>
            <a:endParaRPr/>
          </a:p>
        </p:txBody>
      </p:sp>
      <p:sp>
        <p:nvSpPr>
          <p:cNvPr id="248" name="Google Shape;248;p2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pic>
        <p:nvPicPr>
          <p:cNvPr id="249" name="Google Shape;249;p28"/>
          <p:cNvPicPr preferRelativeResize="0"/>
          <p:nvPr/>
        </p:nvPicPr>
        <p:blipFill>
          <a:blip r:embed="rId3">
            <a:alphaModFix/>
          </a:blip>
          <a:stretch>
            <a:fillRect/>
          </a:stretch>
        </p:blipFill>
        <p:spPr>
          <a:xfrm>
            <a:off x="4898900" y="1170100"/>
            <a:ext cx="3771900" cy="3562350"/>
          </a:xfrm>
          <a:prstGeom prst="rect">
            <a:avLst/>
          </a:prstGeom>
          <a:noFill/>
          <a:ln>
            <a:noFill/>
          </a:ln>
        </p:spPr>
      </p:pic>
      <p:pic>
        <p:nvPicPr>
          <p:cNvPr id="250" name="Google Shape;250;p28"/>
          <p:cNvPicPr preferRelativeResize="0"/>
          <p:nvPr/>
        </p:nvPicPr>
        <p:blipFill>
          <a:blip r:embed="rId4">
            <a:alphaModFix/>
          </a:blip>
          <a:stretch>
            <a:fillRect/>
          </a:stretch>
        </p:blipFill>
        <p:spPr>
          <a:xfrm>
            <a:off x="8441700" y="478138"/>
            <a:ext cx="381000" cy="381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In this lesson, you…</a:t>
            </a:r>
            <a:endParaRPr b="1"/>
          </a:p>
          <a:p>
            <a:pPr marL="0" lvl="0" indent="0" algn="l" rtl="0">
              <a:spcBef>
                <a:spcPts val="1600"/>
              </a:spcBef>
              <a:spcAft>
                <a:spcPts val="0"/>
              </a:spcAft>
              <a:buSzPts val="1800"/>
              <a:buNone/>
            </a:pPr>
            <a:r>
              <a:rPr lang="en-GB"/>
              <a:t>Learnt how the components work together in the fetch-decode-execute cycle</a:t>
            </a:r>
            <a:endParaRPr/>
          </a:p>
          <a:p>
            <a:pPr marL="0" lvl="0" indent="0" algn="l" rtl="0">
              <a:lnSpc>
                <a:spcPct val="115000"/>
              </a:lnSpc>
              <a:spcBef>
                <a:spcPts val="1600"/>
              </a:spcBef>
              <a:spcAft>
                <a:spcPts val="1600"/>
              </a:spcAft>
              <a:buSzPts val="1800"/>
              <a:buNone/>
            </a:pPr>
            <a:endParaRPr/>
          </a:p>
        </p:txBody>
      </p:sp>
      <p:sp>
        <p:nvSpPr>
          <p:cNvPr id="256" name="Google Shape;256;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Next lesson</a:t>
            </a:r>
            <a:endParaRPr/>
          </a:p>
        </p:txBody>
      </p:sp>
      <p:sp>
        <p:nvSpPr>
          <p:cNvPr id="257" name="Google Shape;257;p29"/>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23</a:t>
            </a:fld>
            <a:endParaRPr/>
          </a:p>
        </p:txBody>
      </p:sp>
      <p:sp>
        <p:nvSpPr>
          <p:cNvPr id="258" name="Google Shape;258;p29"/>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Next lesson, you will…</a:t>
            </a:r>
            <a:endParaRPr b="1"/>
          </a:p>
          <a:p>
            <a:pPr marL="0" lvl="0" indent="0" algn="l" rtl="0">
              <a:lnSpc>
                <a:spcPct val="115000"/>
              </a:lnSpc>
              <a:spcBef>
                <a:spcPts val="1600"/>
              </a:spcBef>
              <a:spcAft>
                <a:spcPts val="1600"/>
              </a:spcAft>
              <a:buSzPts val="1800"/>
              <a:buNone/>
            </a:pPr>
            <a:r>
              <a:rPr lang="en-GB"/>
              <a:t>Learn about generations of programming languages</a:t>
            </a:r>
            <a:endParaRPr/>
          </a:p>
        </p:txBody>
      </p:sp>
      <p:sp>
        <p:nvSpPr>
          <p:cNvPr id="259" name="Google Shape;259;p29"/>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
        <p:cNvGrpSpPr/>
        <p:nvPr/>
      </p:nvGrpSpPr>
      <p:grpSpPr>
        <a:xfrm>
          <a:off x="0" y="0"/>
          <a:ext cx="0" cy="0"/>
          <a:chOff x="0" y="0"/>
          <a:chExt cx="0" cy="0"/>
        </a:xfrm>
      </p:grpSpPr>
      <p:sp>
        <p:nvSpPr>
          <p:cNvPr id="71" name="Google Shape;71;p11"/>
          <p:cNvSpPr txBox="1"/>
          <p:nvPr/>
        </p:nvSpPr>
        <p:spPr>
          <a:xfrm>
            <a:off x="3272750" y="1576975"/>
            <a:ext cx="2268300" cy="4548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Buses</a:t>
            </a:r>
            <a:endParaRPr sz="1800">
              <a:solidFill>
                <a:schemeClr val="dk1"/>
              </a:solidFill>
              <a:latin typeface="Quicksand"/>
              <a:ea typeface="Quicksand"/>
              <a:cs typeface="Quicksand"/>
              <a:sym typeface="Quicksand"/>
            </a:endParaRPr>
          </a:p>
        </p:txBody>
      </p:sp>
      <p:sp>
        <p:nvSpPr>
          <p:cNvPr id="72" name="Google Shape;72;p1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3</a:t>
            </a:fld>
            <a:endParaRPr/>
          </a:p>
        </p:txBody>
      </p:sp>
      <p:sp>
        <p:nvSpPr>
          <p:cNvPr id="73" name="Google Shape;73;p11"/>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Starter activity</a:t>
            </a:r>
            <a:endParaRPr/>
          </a:p>
        </p:txBody>
      </p:sp>
      <p:sp>
        <p:nvSpPr>
          <p:cNvPr id="74" name="Google Shape;74;p1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Key components of the CPU — retrieval practise</a:t>
            </a:r>
            <a:endParaRPr/>
          </a:p>
        </p:txBody>
      </p:sp>
      <p:sp>
        <p:nvSpPr>
          <p:cNvPr id="75" name="Google Shape;75;p11"/>
          <p:cNvSpPr txBox="1"/>
          <p:nvPr/>
        </p:nvSpPr>
        <p:spPr>
          <a:xfrm>
            <a:off x="555025" y="4600200"/>
            <a:ext cx="3007200" cy="4548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ALU</a:t>
            </a:r>
            <a:endParaRPr sz="1800">
              <a:solidFill>
                <a:schemeClr val="dk1"/>
              </a:solidFill>
              <a:latin typeface="Quicksand"/>
              <a:ea typeface="Quicksand"/>
              <a:cs typeface="Quicksand"/>
              <a:sym typeface="Quicksand"/>
            </a:endParaRPr>
          </a:p>
        </p:txBody>
      </p:sp>
      <p:sp>
        <p:nvSpPr>
          <p:cNvPr id="76" name="Google Shape;76;p11"/>
          <p:cNvSpPr txBox="1"/>
          <p:nvPr/>
        </p:nvSpPr>
        <p:spPr>
          <a:xfrm>
            <a:off x="504475" y="3867600"/>
            <a:ext cx="3107400" cy="7962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Carries out mathematical operations</a:t>
            </a:r>
            <a:endParaRPr sz="1800">
              <a:solidFill>
                <a:srgbClr val="FFFFFF"/>
              </a:solidFill>
              <a:highlight>
                <a:srgbClr val="494985"/>
              </a:highlight>
              <a:latin typeface="Quicksand"/>
              <a:ea typeface="Quicksand"/>
              <a:cs typeface="Quicksand"/>
              <a:sym typeface="Quicksand"/>
            </a:endParaRPr>
          </a:p>
        </p:txBody>
      </p:sp>
      <p:sp>
        <p:nvSpPr>
          <p:cNvPr id="77" name="Google Shape;77;p11"/>
          <p:cNvSpPr txBox="1"/>
          <p:nvPr/>
        </p:nvSpPr>
        <p:spPr>
          <a:xfrm>
            <a:off x="2659250" y="1188750"/>
            <a:ext cx="3495300" cy="4548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Carries data around the CPU</a:t>
            </a:r>
            <a:endParaRPr sz="1800">
              <a:solidFill>
                <a:srgbClr val="FFFFFF"/>
              </a:solidFill>
              <a:highlight>
                <a:srgbClr val="494985"/>
              </a:highlight>
              <a:latin typeface="Quicksand"/>
              <a:ea typeface="Quicksand"/>
              <a:cs typeface="Quicksand"/>
              <a:sym typeface="Quicksand"/>
            </a:endParaRPr>
          </a:p>
        </p:txBody>
      </p:sp>
      <p:sp>
        <p:nvSpPr>
          <p:cNvPr id="78" name="Google Shape;78;p11"/>
          <p:cNvSpPr txBox="1"/>
          <p:nvPr/>
        </p:nvSpPr>
        <p:spPr>
          <a:xfrm>
            <a:off x="5906100" y="2518200"/>
            <a:ext cx="2268300" cy="454800"/>
          </a:xfrm>
          <a:prstGeom prst="rect">
            <a:avLst/>
          </a:pr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Control unit</a:t>
            </a:r>
            <a:endParaRPr sz="1800">
              <a:solidFill>
                <a:schemeClr val="dk1"/>
              </a:solidFill>
              <a:latin typeface="Quicksand"/>
              <a:ea typeface="Quicksand"/>
              <a:cs typeface="Quicksand"/>
              <a:sym typeface="Quicksand"/>
            </a:endParaRPr>
          </a:p>
        </p:txBody>
      </p:sp>
      <p:sp>
        <p:nvSpPr>
          <p:cNvPr id="79" name="Google Shape;79;p11"/>
          <p:cNvSpPr txBox="1"/>
          <p:nvPr/>
        </p:nvSpPr>
        <p:spPr>
          <a:xfrm>
            <a:off x="4985100" y="2115213"/>
            <a:ext cx="3837600" cy="4944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Instructs the other components</a:t>
            </a:r>
            <a:endParaRPr sz="1800" b="1">
              <a:solidFill>
                <a:srgbClr val="FFFFFF"/>
              </a:solidFill>
              <a:highlight>
                <a:srgbClr val="494985"/>
              </a:highlight>
              <a:latin typeface="Quicksand"/>
              <a:ea typeface="Quicksand"/>
              <a:cs typeface="Quicksand"/>
              <a:sym typeface="Quicksand"/>
            </a:endParaRPr>
          </a:p>
        </p:txBody>
      </p:sp>
      <p:sp>
        <p:nvSpPr>
          <p:cNvPr id="80" name="Google Shape;80;p11"/>
          <p:cNvSpPr txBox="1"/>
          <p:nvPr/>
        </p:nvSpPr>
        <p:spPr>
          <a:xfrm>
            <a:off x="924025" y="3039125"/>
            <a:ext cx="2268300" cy="4548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Clock</a:t>
            </a:r>
            <a:endParaRPr sz="1800">
              <a:solidFill>
                <a:schemeClr val="dk1"/>
              </a:solidFill>
              <a:latin typeface="Quicksand"/>
              <a:ea typeface="Quicksand"/>
              <a:cs typeface="Quicksand"/>
              <a:sym typeface="Quicksand"/>
            </a:endParaRPr>
          </a:p>
        </p:txBody>
      </p:sp>
      <p:sp>
        <p:nvSpPr>
          <p:cNvPr id="81" name="Google Shape;81;p11"/>
          <p:cNvSpPr txBox="1"/>
          <p:nvPr/>
        </p:nvSpPr>
        <p:spPr>
          <a:xfrm>
            <a:off x="5542900" y="4157325"/>
            <a:ext cx="2268300" cy="454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Registers</a:t>
            </a:r>
            <a:endParaRPr sz="1800">
              <a:solidFill>
                <a:schemeClr val="dk1"/>
              </a:solidFill>
              <a:latin typeface="Quicksand"/>
              <a:ea typeface="Quicksand"/>
              <a:cs typeface="Quicksand"/>
              <a:sym typeface="Quicksand"/>
            </a:endParaRPr>
          </a:p>
        </p:txBody>
      </p:sp>
      <p:sp>
        <p:nvSpPr>
          <p:cNvPr id="82" name="Google Shape;82;p11"/>
          <p:cNvSpPr txBox="1"/>
          <p:nvPr/>
        </p:nvSpPr>
        <p:spPr>
          <a:xfrm>
            <a:off x="4781500" y="3493925"/>
            <a:ext cx="3791100" cy="7434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Fast access memory locations in the CPU</a:t>
            </a:r>
            <a:endParaRPr sz="1800">
              <a:solidFill>
                <a:srgbClr val="FFFFFF"/>
              </a:solidFill>
              <a:highlight>
                <a:srgbClr val="494985"/>
              </a:highlight>
              <a:latin typeface="Quicksand"/>
              <a:ea typeface="Quicksand"/>
              <a:cs typeface="Quicksand"/>
              <a:sym typeface="Quicksand"/>
            </a:endParaRPr>
          </a:p>
        </p:txBody>
      </p:sp>
      <p:sp>
        <p:nvSpPr>
          <p:cNvPr id="83" name="Google Shape;83;p11"/>
          <p:cNvSpPr txBox="1"/>
          <p:nvPr/>
        </p:nvSpPr>
        <p:spPr>
          <a:xfrm>
            <a:off x="739525" y="2383863"/>
            <a:ext cx="2637300" cy="743400"/>
          </a:xfrm>
          <a:prstGeom prst="rect">
            <a:avLst/>
          </a:prstGeom>
          <a:solidFill>
            <a:srgbClr val="49498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highlight>
                  <a:srgbClr val="494985"/>
                </a:highlight>
                <a:latin typeface="Quicksand"/>
                <a:ea typeface="Quicksand"/>
                <a:cs typeface="Quicksand"/>
                <a:sym typeface="Quicksand"/>
              </a:rPr>
              <a:t>Regulates the cycles per second</a:t>
            </a:r>
            <a:endParaRPr sz="1800">
              <a:solidFill>
                <a:srgbClr val="FFFFFF"/>
              </a:solidFill>
              <a:highlight>
                <a:srgbClr val="494985"/>
              </a:highlight>
              <a:latin typeface="Quicksand"/>
              <a:ea typeface="Quicksand"/>
              <a:cs typeface="Quicksand"/>
              <a:sym typeface="Quicksand"/>
            </a:endParaRPr>
          </a:p>
        </p:txBody>
      </p:sp>
      <p:pic>
        <p:nvPicPr>
          <p:cNvPr id="84" name="Google Shape;84;p11"/>
          <p:cNvPicPr preferRelativeResize="0"/>
          <p:nvPr/>
        </p:nvPicPr>
        <p:blipFill>
          <a:blip r:embed="rId3">
            <a:alphaModFix/>
          </a:blip>
          <a:stretch>
            <a:fillRect/>
          </a:stretch>
        </p:blipFill>
        <p:spPr>
          <a:xfrm>
            <a:off x="8441688" y="478150"/>
            <a:ext cx="381000" cy="38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BB64-6149-45D8-AF09-20EAE202748A}"/>
              </a:ext>
            </a:extLst>
          </p:cNvPr>
          <p:cNvSpPr>
            <a:spLocks noGrp="1"/>
          </p:cNvSpPr>
          <p:nvPr>
            <p:ph type="title"/>
          </p:nvPr>
        </p:nvSpPr>
        <p:spPr>
          <a:xfrm>
            <a:off x="310900" y="319600"/>
            <a:ext cx="8521200" cy="2129924"/>
          </a:xfrm>
        </p:spPr>
        <p:txBody>
          <a:bodyPr/>
          <a:lstStyle/>
          <a:p>
            <a:r>
              <a:rPr lang="en-GB" dirty="0"/>
              <a:t>What is the role  of the  clock as part  of the CPU?  </a:t>
            </a:r>
            <a:br>
              <a:rPr lang="en-GB" dirty="0"/>
            </a:br>
            <a:br>
              <a:rPr lang="en-GB" dirty="0"/>
            </a:br>
            <a:br>
              <a:rPr lang="en-GB" dirty="0"/>
            </a:br>
            <a:endParaRPr lang="en-GB" dirty="0"/>
          </a:p>
        </p:txBody>
      </p:sp>
      <p:sp>
        <p:nvSpPr>
          <p:cNvPr id="3" name="Slide Number Placeholder 2">
            <a:extLst>
              <a:ext uri="{FF2B5EF4-FFF2-40B4-BE49-F238E27FC236}">
                <a16:creationId xmlns:a16="http://schemas.microsoft.com/office/drawing/2014/main" id="{9F2AED30-26C4-4DE2-B7F3-3DB832FAE71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4</a:t>
            </a:fld>
            <a:endParaRPr lang="en-GB"/>
          </a:p>
        </p:txBody>
      </p:sp>
      <p:sp>
        <p:nvSpPr>
          <p:cNvPr id="4" name="Subtitle 3">
            <a:extLst>
              <a:ext uri="{FF2B5EF4-FFF2-40B4-BE49-F238E27FC236}">
                <a16:creationId xmlns:a16="http://schemas.microsoft.com/office/drawing/2014/main" id="{CA7314C2-05DD-4ECA-989A-A89F84129BA2}"/>
              </a:ext>
            </a:extLst>
          </p:cNvPr>
          <p:cNvSpPr>
            <a:spLocks noGrp="1"/>
          </p:cNvSpPr>
          <p:nvPr>
            <p:ph type="subTitle" idx="1"/>
          </p:nvPr>
        </p:nvSpPr>
        <p:spPr/>
        <p:txBody>
          <a:bodyPr/>
          <a:lstStyle/>
          <a:p>
            <a:r>
              <a:rPr lang="en-GB" dirty="0"/>
              <a:t>Recall </a:t>
            </a:r>
          </a:p>
        </p:txBody>
      </p:sp>
      <p:sp>
        <p:nvSpPr>
          <p:cNvPr id="5" name="TextBox 4">
            <a:extLst>
              <a:ext uri="{FF2B5EF4-FFF2-40B4-BE49-F238E27FC236}">
                <a16:creationId xmlns:a16="http://schemas.microsoft.com/office/drawing/2014/main" id="{F6373CF6-BEDE-4E91-8194-19547A704B1E}"/>
              </a:ext>
            </a:extLst>
          </p:cNvPr>
          <p:cNvSpPr txBox="1"/>
          <p:nvPr/>
        </p:nvSpPr>
        <p:spPr>
          <a:xfrm>
            <a:off x="310900" y="2469547"/>
            <a:ext cx="8632866" cy="2523768"/>
          </a:xfrm>
          <a:prstGeom prst="rect">
            <a:avLst/>
          </a:prstGeom>
          <a:noFill/>
        </p:spPr>
        <p:txBody>
          <a:bodyPr wrap="square" rtlCol="0">
            <a:spAutoFit/>
          </a:bodyPr>
          <a:lstStyle/>
          <a:p>
            <a:r>
              <a:rPr lang="en-GB" sz="3600" dirty="0"/>
              <a:t>The CPU contains an internal clock that is used to regulate the number of cycles carried out per second, and synchronise the other components. </a:t>
            </a:r>
            <a:br>
              <a:rPr lang="en-GB" dirty="0"/>
            </a:br>
            <a:endParaRPr lang="en-GB" dirty="0"/>
          </a:p>
        </p:txBody>
      </p:sp>
    </p:spTree>
    <p:extLst>
      <p:ext uri="{BB962C8B-B14F-4D97-AF65-F5344CB8AC3E}">
        <p14:creationId xmlns:p14="http://schemas.microsoft.com/office/powerpoint/2010/main" val="81957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8"/>
        <p:cNvGrpSpPr/>
        <p:nvPr/>
      </p:nvGrpSpPr>
      <p:grpSpPr>
        <a:xfrm>
          <a:off x="0" y="0"/>
          <a:ext cx="0" cy="0"/>
          <a:chOff x="0" y="0"/>
          <a:chExt cx="0" cy="0"/>
        </a:xfrm>
      </p:grpSpPr>
      <p:sp>
        <p:nvSpPr>
          <p:cNvPr id="89" name="Google Shape;89;p12"/>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 will:</a:t>
            </a:r>
            <a:endParaRPr b="1"/>
          </a:p>
          <a:p>
            <a:pPr marL="457200" lvl="0" indent="-342900" algn="l" rtl="0">
              <a:lnSpc>
                <a:spcPct val="115000"/>
              </a:lnSpc>
              <a:spcBef>
                <a:spcPts val="1000"/>
              </a:spcBef>
              <a:spcAft>
                <a:spcPts val="0"/>
              </a:spcAft>
              <a:buSzPts val="1800"/>
              <a:buChar char="●"/>
            </a:pPr>
            <a:r>
              <a:rPr lang="en-GB"/>
              <a:t>Explain how the fetch-decode-execute cycle works by describing what happens at each stage</a:t>
            </a:r>
            <a:endParaRPr/>
          </a:p>
          <a:p>
            <a:pPr marL="457200" lvl="0" indent="-342900" algn="l" rtl="0">
              <a:lnSpc>
                <a:spcPct val="115000"/>
              </a:lnSpc>
              <a:spcBef>
                <a:spcPts val="1000"/>
              </a:spcBef>
              <a:spcAft>
                <a:spcPts val="0"/>
              </a:spcAft>
              <a:buSzPts val="1800"/>
              <a:buChar char="●"/>
            </a:pPr>
            <a:r>
              <a:rPr lang="en-GB"/>
              <a:t>Describe the role of each part of the CPU as part of fetch-decode-execute cycle</a:t>
            </a:r>
            <a:endParaRPr/>
          </a:p>
          <a:p>
            <a:pPr marL="0" lvl="0" indent="0" algn="l" rtl="0">
              <a:lnSpc>
                <a:spcPct val="115000"/>
              </a:lnSpc>
              <a:spcBef>
                <a:spcPts val="1000"/>
              </a:spcBef>
              <a:spcAft>
                <a:spcPts val="1000"/>
              </a:spcAft>
              <a:buSzPts val="1800"/>
              <a:buNone/>
            </a:pPr>
            <a:endParaRPr b="1"/>
          </a:p>
        </p:txBody>
      </p:sp>
      <p:sp>
        <p:nvSpPr>
          <p:cNvPr id="90" name="Google Shape;90;p12"/>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Lesson 3: The fetch-decode-execute cycle</a:t>
            </a:r>
            <a:endParaRPr b="1">
              <a:latin typeface="Quicksand"/>
              <a:ea typeface="Quicksand"/>
              <a:cs typeface="Quicksand"/>
              <a:sym typeface="Quicksand"/>
            </a:endParaRPr>
          </a:p>
        </p:txBody>
      </p:sp>
      <p:sp>
        <p:nvSpPr>
          <p:cNvPr id="91" name="Google Shape;91;p12"/>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5</a:t>
            </a:fld>
            <a:endParaRPr/>
          </a:p>
        </p:txBody>
      </p:sp>
      <p:sp>
        <p:nvSpPr>
          <p:cNvPr id="92" name="Google Shape;92;p12"/>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Objectives</a:t>
            </a:r>
            <a:endParaRPr/>
          </a:p>
        </p:txBody>
      </p:sp>
      <p:pic>
        <p:nvPicPr>
          <p:cNvPr id="93" name="Google Shape;93;p12"/>
          <p:cNvPicPr preferRelativeResize="0"/>
          <p:nvPr/>
        </p:nvPicPr>
        <p:blipFill>
          <a:blip r:embed="rId3">
            <a:alphaModFix/>
          </a:blip>
          <a:stretch>
            <a:fillRect/>
          </a:stretch>
        </p:blipFill>
        <p:spPr>
          <a:xfrm>
            <a:off x="8403600" y="456363"/>
            <a:ext cx="419100" cy="41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
        <p:cNvGrpSpPr/>
        <p:nvPr/>
      </p:nvGrpSpPr>
      <p:grpSpPr>
        <a:xfrm>
          <a:off x="0" y="0"/>
          <a:ext cx="0" cy="0"/>
          <a:chOff x="0" y="0"/>
          <a:chExt cx="0" cy="0"/>
        </a:xfrm>
      </p:grpSpPr>
      <p:sp>
        <p:nvSpPr>
          <p:cNvPr id="98" name="Google Shape;98;p1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6</a:t>
            </a:fld>
            <a:endParaRPr/>
          </a:p>
        </p:txBody>
      </p:sp>
      <p:sp>
        <p:nvSpPr>
          <p:cNvPr id="99" name="Google Shape;99;p13"/>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1</a:t>
            </a:r>
            <a:endParaRPr/>
          </a:p>
        </p:txBody>
      </p:sp>
      <p:sp>
        <p:nvSpPr>
          <p:cNvPr id="100" name="Google Shape;100;p1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High-level language — recall activity</a:t>
            </a:r>
            <a:endParaRPr/>
          </a:p>
        </p:txBody>
      </p:sp>
      <p:sp>
        <p:nvSpPr>
          <p:cNvPr id="101" name="Google Shape;101;p13"/>
          <p:cNvSpPr txBox="1"/>
          <p:nvPr/>
        </p:nvSpPr>
        <p:spPr>
          <a:xfrm>
            <a:off x="719550" y="1340950"/>
            <a:ext cx="5091300" cy="2070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Roboto Mono"/>
                <a:ea typeface="Roboto Mono"/>
                <a:cs typeface="Roboto Mono"/>
                <a:sym typeface="Roboto Mono"/>
              </a:rPr>
              <a:t>time &lt;- ""</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WHILE time is not equal to "dinner time"</a:t>
            </a:r>
            <a:endParaRPr>
              <a:latin typeface="Roboto Mono"/>
              <a:ea typeface="Roboto Mono"/>
              <a:cs typeface="Roboto Mono"/>
              <a:sym typeface="Roboto Mono"/>
            </a:endParaRPr>
          </a:p>
          <a:p>
            <a:pPr marL="0" lvl="0" indent="457200" algn="l" rtl="0">
              <a:spcBef>
                <a:spcPts val="0"/>
              </a:spcBef>
              <a:spcAft>
                <a:spcPts val="0"/>
              </a:spcAft>
              <a:buNone/>
            </a:pPr>
            <a:r>
              <a:rPr lang="en-GB">
                <a:latin typeface="Roboto Mono"/>
                <a:ea typeface="Roboto Mono"/>
                <a:cs typeface="Roboto Mono"/>
                <a:sym typeface="Roboto Mono"/>
              </a:rPr>
              <a:t>time &lt;- INPUT(“What is the time Mr Wolf?”)</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IF time is not equal to “dinner time” THEN</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OUTPUT (“Step forward”)</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  	ENDIF</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ENDWHILE</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OUTPUT (“RUN AWAY!”)</a:t>
            </a:r>
            <a:endParaRPr>
              <a:latin typeface="Roboto Mono"/>
              <a:ea typeface="Roboto Mono"/>
              <a:cs typeface="Roboto Mono"/>
              <a:sym typeface="Roboto Mono"/>
            </a:endParaRPr>
          </a:p>
          <a:p>
            <a:pPr marL="0" lvl="0" indent="0" algn="l" rtl="0">
              <a:spcBef>
                <a:spcPts val="0"/>
              </a:spcBef>
              <a:spcAft>
                <a:spcPts val="0"/>
              </a:spcAft>
              <a:buNone/>
            </a:pPr>
            <a:endParaRPr>
              <a:latin typeface="Roboto Mono"/>
              <a:ea typeface="Roboto Mono"/>
              <a:cs typeface="Roboto Mono"/>
              <a:sym typeface="Roboto Mono"/>
            </a:endParaRPr>
          </a:p>
        </p:txBody>
      </p:sp>
      <p:sp>
        <p:nvSpPr>
          <p:cNvPr id="102" name="Google Shape;102;p13"/>
          <p:cNvSpPr txBox="1"/>
          <p:nvPr/>
        </p:nvSpPr>
        <p:spPr>
          <a:xfrm>
            <a:off x="5864050" y="1365250"/>
            <a:ext cx="3021900" cy="34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Quicksand"/>
                <a:ea typeface="Quicksand"/>
                <a:cs typeface="Quicksand"/>
                <a:sym typeface="Quicksand"/>
              </a:rPr>
              <a:t>Questions</a:t>
            </a:r>
            <a:r>
              <a:rPr lang="en-GB">
                <a:latin typeface="Quicksand"/>
                <a:ea typeface="Quicksand"/>
                <a:cs typeface="Quicksand"/>
                <a:sym typeface="Quicksand"/>
              </a:rPr>
              <a:t>:</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What is the purpose of this program?</a:t>
            </a:r>
            <a:endParaRPr>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On which line is selection used?</a:t>
            </a:r>
            <a:endParaRPr>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What is the conditional test?</a:t>
            </a:r>
            <a:endParaRPr>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What is the operator used in the test?</a:t>
            </a:r>
            <a:endParaRPr>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On what line is variable assignment used?</a:t>
            </a:r>
            <a:endParaRPr>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What type of loop is used in this program?</a:t>
            </a:r>
            <a:endParaRPr>
              <a:solidFill>
                <a:schemeClr val="dk1"/>
              </a:solidFill>
              <a:latin typeface="Quicksand"/>
              <a:ea typeface="Quicksand"/>
              <a:cs typeface="Quicksand"/>
              <a:sym typeface="Quicksand"/>
            </a:endParaRPr>
          </a:p>
          <a:p>
            <a:pPr marL="457200" lvl="0" indent="-317500" algn="l" rtl="0">
              <a:spcBef>
                <a:spcPts val="0"/>
              </a:spcBef>
              <a:spcAft>
                <a:spcPts val="0"/>
              </a:spcAft>
              <a:buClr>
                <a:schemeClr val="dk1"/>
              </a:buClr>
              <a:buSzPts val="1400"/>
              <a:buFont typeface="Quicksand"/>
              <a:buAutoNum type="arabicPeriod"/>
            </a:pPr>
            <a:r>
              <a:rPr lang="en-GB">
                <a:solidFill>
                  <a:schemeClr val="dk1"/>
                </a:solidFill>
                <a:latin typeface="Quicksand"/>
                <a:ea typeface="Quicksand"/>
                <a:cs typeface="Quicksand"/>
                <a:sym typeface="Quicksand"/>
              </a:rPr>
              <a:t>What will output if the user types “Dinner Time”?</a:t>
            </a: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103" name="Google Shape;103;p13"/>
          <p:cNvPicPr preferRelativeResize="0"/>
          <p:nvPr/>
        </p:nvPicPr>
        <p:blipFill>
          <a:blip r:embed="rId3">
            <a:alphaModFix/>
          </a:blip>
          <a:stretch>
            <a:fillRect/>
          </a:stretch>
        </p:blipFill>
        <p:spPr>
          <a:xfrm>
            <a:off x="8485888" y="463863"/>
            <a:ext cx="400050" cy="409575"/>
          </a:xfrm>
          <a:prstGeom prst="rect">
            <a:avLst/>
          </a:prstGeom>
          <a:noFill/>
          <a:ln>
            <a:noFill/>
          </a:ln>
        </p:spPr>
      </p:pic>
      <p:pic>
        <p:nvPicPr>
          <p:cNvPr id="104" name="Google Shape;104;p13"/>
          <p:cNvPicPr preferRelativeResize="0"/>
          <p:nvPr/>
        </p:nvPicPr>
        <p:blipFill>
          <a:blip r:embed="rId4">
            <a:alphaModFix/>
          </a:blip>
          <a:stretch>
            <a:fillRect/>
          </a:stretch>
        </p:blipFill>
        <p:spPr>
          <a:xfrm>
            <a:off x="8066513" y="478163"/>
            <a:ext cx="381000" cy="381000"/>
          </a:xfrm>
          <a:prstGeom prst="rect">
            <a:avLst/>
          </a:prstGeom>
          <a:noFill/>
          <a:ln>
            <a:noFill/>
          </a:ln>
        </p:spPr>
      </p:pic>
      <p:sp>
        <p:nvSpPr>
          <p:cNvPr id="105" name="Google Shape;105;p13"/>
          <p:cNvSpPr txBox="1"/>
          <p:nvPr/>
        </p:nvSpPr>
        <p:spPr>
          <a:xfrm>
            <a:off x="407850" y="1340950"/>
            <a:ext cx="311700" cy="20703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Roboto Mono"/>
                <a:ea typeface="Roboto Mono"/>
                <a:cs typeface="Roboto Mono"/>
                <a:sym typeface="Roboto Mono"/>
              </a:rPr>
              <a:t>12</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3</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4</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5</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6</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7</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8</a:t>
            </a:r>
            <a:endParaRPr>
              <a:latin typeface="Roboto Mono"/>
              <a:ea typeface="Roboto Mono"/>
              <a:cs typeface="Roboto Mono"/>
              <a:sym typeface="Roboto Mono"/>
            </a:endParaRPr>
          </a:p>
          <a:p>
            <a:pPr marL="0" lvl="0" indent="0" algn="l" rtl="0">
              <a:spcBef>
                <a:spcPts val="0"/>
              </a:spcBef>
              <a:spcAft>
                <a:spcPts val="0"/>
              </a:spcAft>
              <a:buNone/>
            </a:pPr>
            <a:r>
              <a:rPr lang="en-GB">
                <a:latin typeface="Roboto Mono"/>
                <a:ea typeface="Roboto Mono"/>
                <a:cs typeface="Roboto Mono"/>
                <a:sym typeface="Roboto Mono"/>
              </a:rPr>
              <a:t>9</a:t>
            </a:r>
            <a:endParaRPr>
              <a:latin typeface="Roboto Mono"/>
              <a:ea typeface="Roboto Mono"/>
              <a:cs typeface="Roboto Mono"/>
              <a:sym typeface="Roboto Mo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The fetch-decode-execute cycle</a:t>
            </a:r>
            <a:endParaRPr b="0"/>
          </a:p>
        </p:txBody>
      </p:sp>
      <p:sp>
        <p:nvSpPr>
          <p:cNvPr id="111" name="Google Shape;111;p14"/>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7</a:t>
            </a:fld>
            <a:endParaRPr/>
          </a:p>
        </p:txBody>
      </p:sp>
      <p:sp>
        <p:nvSpPr>
          <p:cNvPr id="112" name="Google Shape;112;p14"/>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113" name="Google Shape;113;p1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a:t>The fetch-decode-execute cycle describes the basic operation of modern computers.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Each of the components you learnt about last lesson has a part to play in the cycle. Memory plays an important role as well.</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This is the final part of von Neumann architecture. </a:t>
            </a:r>
            <a:endParaRPr/>
          </a:p>
          <a:p>
            <a:pPr marL="0" lvl="0" indent="0" algn="l" rtl="0">
              <a:lnSpc>
                <a:spcPct val="115000"/>
              </a:lnSpc>
              <a:spcBef>
                <a:spcPts val="1600"/>
              </a:spcBef>
              <a:spcAft>
                <a:spcPts val="1600"/>
              </a:spcAft>
              <a:buSzPts val="1800"/>
              <a:buNone/>
            </a:pPr>
            <a:endParaRPr b="1"/>
          </a:p>
        </p:txBody>
      </p:sp>
      <p:pic>
        <p:nvPicPr>
          <p:cNvPr id="114" name="Google Shape;114;p14"/>
          <p:cNvPicPr preferRelativeResize="0"/>
          <p:nvPr/>
        </p:nvPicPr>
        <p:blipFill>
          <a:blip r:embed="rId3">
            <a:alphaModFix/>
          </a:blip>
          <a:stretch>
            <a:fillRect/>
          </a:stretch>
        </p:blipFill>
        <p:spPr>
          <a:xfrm>
            <a:off x="4559800" y="1170100"/>
            <a:ext cx="4431799" cy="29499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fetch-decode-execute cycle</a:t>
            </a:r>
            <a:endParaRPr b="0"/>
          </a:p>
        </p:txBody>
      </p:sp>
      <p:sp>
        <p:nvSpPr>
          <p:cNvPr id="120" name="Google Shape;120;p15"/>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8</a:t>
            </a:fld>
            <a:endParaRPr/>
          </a:p>
        </p:txBody>
      </p:sp>
      <p:sp>
        <p:nvSpPr>
          <p:cNvPr id="121" name="Google Shape;121;p15"/>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122" name="Google Shape;122;p1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dirty="0"/>
              <a:t>Fetch</a:t>
            </a:r>
            <a:endParaRPr b="1" dirty="0"/>
          </a:p>
          <a:p>
            <a:pPr marL="0" lvl="0" indent="0" algn="l" rtl="0">
              <a:lnSpc>
                <a:spcPct val="115000"/>
              </a:lnSpc>
              <a:spcBef>
                <a:spcPts val="0"/>
              </a:spcBef>
              <a:spcAft>
                <a:spcPts val="0"/>
              </a:spcAft>
              <a:buSzPts val="1800"/>
              <a:buNone/>
            </a:pPr>
            <a:endParaRPr b="1" dirty="0"/>
          </a:p>
          <a:p>
            <a:pPr marL="0" lvl="0" indent="0" algn="l" rtl="0">
              <a:lnSpc>
                <a:spcPct val="115000"/>
              </a:lnSpc>
              <a:spcBef>
                <a:spcPts val="0"/>
              </a:spcBef>
              <a:spcAft>
                <a:spcPts val="0"/>
              </a:spcAft>
              <a:buSzPts val="1800"/>
              <a:buNone/>
            </a:pPr>
            <a:r>
              <a:rPr lang="en-GB" dirty="0"/>
              <a:t>Instructions are loaded into memory (RAM) before the processor starts running the program. </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0"/>
              </a:spcBef>
              <a:spcAft>
                <a:spcPts val="0"/>
              </a:spcAft>
              <a:buSzPts val="1800"/>
              <a:buNone/>
            </a:pPr>
            <a:r>
              <a:rPr lang="en-GB"/>
              <a:t>Each instruction is then fetched from memory (in order), and put into the appropriate registers. </a:t>
            </a:r>
            <a:r>
              <a:rPr lang="en-GB" dirty="0"/>
              <a:t>The control unit can then access the instruction for the next stages.</a:t>
            </a:r>
            <a:endParaRPr dirty="0"/>
          </a:p>
          <a:p>
            <a:pPr marL="0" lvl="0" indent="0" algn="l" rtl="0">
              <a:lnSpc>
                <a:spcPct val="115000"/>
              </a:lnSpc>
              <a:spcBef>
                <a:spcPts val="1600"/>
              </a:spcBef>
              <a:spcAft>
                <a:spcPts val="1600"/>
              </a:spcAft>
              <a:buSzPts val="1800"/>
              <a:buNone/>
            </a:pPr>
            <a:endParaRPr b="1" dirty="0"/>
          </a:p>
        </p:txBody>
      </p:sp>
      <p:pic>
        <p:nvPicPr>
          <p:cNvPr id="123" name="Google Shape;123;p15"/>
          <p:cNvPicPr preferRelativeResize="0"/>
          <p:nvPr/>
        </p:nvPicPr>
        <p:blipFill>
          <a:blip r:embed="rId3">
            <a:alphaModFix/>
          </a:blip>
          <a:stretch>
            <a:fillRect/>
          </a:stretch>
        </p:blipFill>
        <p:spPr>
          <a:xfrm>
            <a:off x="4559800" y="1170100"/>
            <a:ext cx="4431799" cy="29499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The fetch-decode-execute cycle</a:t>
            </a:r>
            <a:endParaRPr b="0"/>
          </a:p>
        </p:txBody>
      </p:sp>
      <p:sp>
        <p:nvSpPr>
          <p:cNvPr id="129" name="Google Shape;129;p16"/>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800"/>
              <a:buNone/>
            </a:pPr>
            <a:fld id="{00000000-1234-1234-1234-123412341234}" type="slidenum">
              <a:rPr lang="en-GB"/>
              <a:t>9</a:t>
            </a:fld>
            <a:endParaRPr/>
          </a:p>
        </p:txBody>
      </p:sp>
      <p:sp>
        <p:nvSpPr>
          <p:cNvPr id="130" name="Google Shape;130;p16"/>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131" name="Google Shape;131;p16"/>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Decode</a:t>
            </a:r>
            <a:endParaRPr b="1"/>
          </a:p>
          <a:p>
            <a:pPr marL="0" lvl="0" indent="0" algn="l" rtl="0">
              <a:lnSpc>
                <a:spcPct val="115000"/>
              </a:lnSpc>
              <a:spcBef>
                <a:spcPts val="0"/>
              </a:spcBef>
              <a:spcAft>
                <a:spcPts val="0"/>
              </a:spcAft>
              <a:buSzPts val="1800"/>
              <a:buNone/>
            </a:pPr>
            <a:endParaRPr b="1"/>
          </a:p>
          <a:p>
            <a:pPr marL="0" lvl="0" indent="0" algn="l" rtl="0">
              <a:lnSpc>
                <a:spcPct val="115000"/>
              </a:lnSpc>
              <a:spcBef>
                <a:spcPts val="0"/>
              </a:spcBef>
              <a:spcAft>
                <a:spcPts val="0"/>
              </a:spcAft>
              <a:buSzPts val="1800"/>
              <a:buNone/>
            </a:pPr>
            <a:r>
              <a:rPr lang="en-GB"/>
              <a:t>The binary representation of an instruction needs to be decoded before it can be run. This is the process the control unit uses to work out what the other components need to do.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a:t>Each processor will have slightly different encodings for instructions.</a:t>
            </a:r>
            <a:endParaRPr/>
          </a:p>
          <a:p>
            <a:pPr marL="0" lvl="0" indent="0" algn="l" rtl="0">
              <a:lnSpc>
                <a:spcPct val="115000"/>
              </a:lnSpc>
              <a:spcBef>
                <a:spcPts val="1600"/>
              </a:spcBef>
              <a:spcAft>
                <a:spcPts val="1600"/>
              </a:spcAft>
              <a:buSzPts val="1800"/>
              <a:buNone/>
            </a:pPr>
            <a:endParaRPr b="1"/>
          </a:p>
        </p:txBody>
      </p:sp>
      <p:pic>
        <p:nvPicPr>
          <p:cNvPr id="132" name="Google Shape;132;p16"/>
          <p:cNvPicPr preferRelativeResize="0"/>
          <p:nvPr/>
        </p:nvPicPr>
        <p:blipFill>
          <a:blip r:embed="rId3">
            <a:alphaModFix/>
          </a:blip>
          <a:stretch>
            <a:fillRect/>
          </a:stretch>
        </p:blipFill>
        <p:spPr>
          <a:xfrm>
            <a:off x="4559800" y="1170100"/>
            <a:ext cx="4431799" cy="2949916"/>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1263</Words>
  <Application>Microsoft Office PowerPoint</Application>
  <PresentationFormat>On-screen Show (16:9)</PresentationFormat>
  <Paragraphs>235</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Roboto Mono</vt:lpstr>
      <vt:lpstr>Quicksand Light</vt:lpstr>
      <vt:lpstr>Quicksand</vt:lpstr>
      <vt:lpstr>Arial</vt:lpstr>
      <vt:lpstr>NCCE Slides</vt:lpstr>
      <vt:lpstr> The FDE cycle</vt:lpstr>
      <vt:lpstr>Key components of the CPU — retrieval practise</vt:lpstr>
      <vt:lpstr>Key components of the CPU — retrieval practise</vt:lpstr>
      <vt:lpstr>What is the role  of the  clock as part  of the CPU?     </vt:lpstr>
      <vt:lpstr>Lesson 3: The fetch-decode-execute cycle</vt:lpstr>
      <vt:lpstr>High-level language — recall activity</vt:lpstr>
      <vt:lpstr>The fetch-decode-execute cycle</vt:lpstr>
      <vt:lpstr>The fetch-decode-execute cycle</vt:lpstr>
      <vt:lpstr>The fetch-decode-execute cycle</vt:lpstr>
      <vt:lpstr>The fetch-decode-execute cycle</vt:lpstr>
      <vt:lpstr>The fetch-decode-execute cycle jumble!</vt:lpstr>
      <vt:lpstr>The fetch-decode-execute cycle jumble!</vt:lpstr>
      <vt:lpstr>The fetch-decode-execute cycle jumble!</vt:lpstr>
      <vt:lpstr>The FDE cycle in action</vt:lpstr>
      <vt:lpstr>The FDE cycle in action</vt:lpstr>
      <vt:lpstr>The FDE cycle in action</vt:lpstr>
      <vt:lpstr>The FDE cycle in action</vt:lpstr>
      <vt:lpstr>The FDE cycle inside the CPU</vt:lpstr>
      <vt:lpstr>The FDE cycle inside the CPU</vt:lpstr>
      <vt:lpstr>The FDE cycle inside the CPU</vt:lpstr>
      <vt:lpstr>The FDE cycle inside the CPU</vt:lpstr>
      <vt:lpstr>Revision questions</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The FDE cycle</dc:title>
  <cp:lastModifiedBy>Keith McPherson</cp:lastModifiedBy>
  <cp:revision>8</cp:revision>
  <dcterms:modified xsi:type="dcterms:W3CDTF">2024-04-29T11:13:12Z</dcterms:modified>
</cp:coreProperties>
</file>