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Montserrat SemiBold"/>
      <p:regular r:id="rId34"/>
      <p:bold r:id="rId35"/>
      <p:italic r:id="rId36"/>
      <p:boldItalic r:id="rId37"/>
    </p:embeddedFont>
    <p:embeddedFont>
      <p:font typeface="Montserrat Light"/>
      <p:regular r:id="rId38"/>
      <p:bold r:id="rId39"/>
      <p:italic r:id="rId40"/>
      <p:boldItalic r:id="rId41"/>
    </p:embeddedFont>
    <p:embeddedFont>
      <p:font typeface="Quicksand"/>
      <p:regular r:id="rId42"/>
      <p:bold r:id="rId43"/>
    </p:embeddedFont>
    <p:embeddedFont>
      <p:font typeface="Roboto Mono"/>
      <p:regular r:id="rId44"/>
      <p:bold r:id="rId45"/>
      <p:italic r:id="rId46"/>
      <p:boldItalic r:id="rId47"/>
    </p:embeddedFont>
    <p:embeddedFont>
      <p:font typeface="Quicksand Light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italic.fntdata"/><Relationship Id="rId42" Type="http://schemas.openxmlformats.org/officeDocument/2006/relationships/font" Target="fonts/Quicksand-regular.fntdata"/><Relationship Id="rId41" Type="http://schemas.openxmlformats.org/officeDocument/2006/relationships/font" Target="fonts/MontserratLight-boldItalic.fntdata"/><Relationship Id="rId44" Type="http://schemas.openxmlformats.org/officeDocument/2006/relationships/font" Target="fonts/RobotoMono-regular.fntdata"/><Relationship Id="rId43" Type="http://schemas.openxmlformats.org/officeDocument/2006/relationships/font" Target="fonts/Quicksand-bold.fntdata"/><Relationship Id="rId46" Type="http://schemas.openxmlformats.org/officeDocument/2006/relationships/font" Target="fonts/RobotoMono-italic.fntdata"/><Relationship Id="rId45" Type="http://schemas.openxmlformats.org/officeDocument/2006/relationships/font" Target="fonts/RobotoMon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QuicksandLight-regular.fntdata"/><Relationship Id="rId47" Type="http://schemas.openxmlformats.org/officeDocument/2006/relationships/font" Target="fonts/RobotoMono-boldItalic.fntdata"/><Relationship Id="rId49" Type="http://schemas.openxmlformats.org/officeDocument/2006/relationships/font" Target="fonts/Quicksand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MontserratSemiBold-bold.fntdata"/><Relationship Id="rId34" Type="http://schemas.openxmlformats.org/officeDocument/2006/relationships/font" Target="fonts/MontserratSemiBold-regular.fntdata"/><Relationship Id="rId37" Type="http://schemas.openxmlformats.org/officeDocument/2006/relationships/font" Target="fonts/MontserratSemiBold-boldItalic.fntdata"/><Relationship Id="rId36" Type="http://schemas.openxmlformats.org/officeDocument/2006/relationships/font" Target="fonts/MontserratSemiBold-italic.fntdata"/><Relationship Id="rId39" Type="http://schemas.openxmlformats.org/officeDocument/2006/relationships/font" Target="fonts/MontserratLight-bold.fntdata"/><Relationship Id="rId38" Type="http://schemas.openxmlformats.org/officeDocument/2006/relationships/font" Target="fonts/MontserratLight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algo-4-s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domainvectors.org/en/free-clipart/Plastic-cup-vector-drawing/8998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07-08-20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ncce.io/algo-4-s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regularly — 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71ab077a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71ab077a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7a781889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7a781889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71ab077a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71ab077a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7a781889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7a781889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71ab077a6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71ab077a6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7a781889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77a781889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71ab077a6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71ab077a6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7a781889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77a781889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71ab077a6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771ab077a6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7a781889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77a781889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3a51381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3a51381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7a781889b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7a781889b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7157e928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7157e928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771ab077a6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771ab077a6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771ab077a6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771ab077a6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84161acd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784161acd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784161acd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784161acd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784161acd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784161acd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784161acd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784161ac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8d2849e8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8d2849e8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7516b1dd8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7516b1dd8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3a513817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3a513817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7157e92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7157e92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47e725d3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47e725d3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157e928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157e928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1ab077a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1ab077a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1ab077a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1ab077a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a781889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7a78188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ZZ6p9hHGFzQvVWDxyt-ZYuTEClWYlbjnQTyu0GYhEk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1" Type="http://schemas.openxmlformats.org/officeDocument/2006/relationships/image" Target="../media/image19.png"/><Relationship Id="rId10" Type="http://schemas.openxmlformats.org/officeDocument/2006/relationships/image" Target="../media/image9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Lesson 4</a:t>
            </a:r>
            <a:r>
              <a:rPr lang="en-GB" sz="5400"/>
              <a:t>: 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Linear search</a:t>
            </a:r>
            <a:endParaRPr sz="5400"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Algorithms</a:t>
            </a:r>
            <a:endParaRPr/>
          </a:p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217" name="Google Shape;217;p18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218" name="Google Shape;218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18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20" name="Google Shape;220;p18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it is not the item you are searching for, go to the next item in the list.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1263442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0" name="Google Shape;2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 txBox="1"/>
          <p:nvPr/>
        </p:nvSpPr>
        <p:spPr>
          <a:xfrm>
            <a:off x="1263742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47" name="Google Shape;2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255" name="Google Shape;255;p19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256" name="Google Shape;256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7" name="Google Shape;257;p1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58" name="Google Shape;258;p19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Compare the item at the current position to the search item.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77" name="Google Shape;2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/>
          <p:nvPr/>
        </p:nvSpPr>
        <p:spPr>
          <a:xfrm>
            <a:off x="1263442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1263742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87" name="Google Shape;2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263700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293" name="Google Shape;293;p2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294" name="Google Shape;294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5" name="Google Shape;295;p2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96" name="Google Shape;296;p20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it is not the item you are searching for, go to the next item in the list.</a:t>
            </a:r>
            <a:endParaRPr/>
          </a:p>
        </p:txBody>
      </p:sp>
      <p:sp>
        <p:nvSpPr>
          <p:cNvPr id="297" name="Google Shape;297;p20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8" name="Google Shape;298;p20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9" name="Google Shape;299;p20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1" name="Google Shape;301;p20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2216234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2216534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17" name="Google Shape;3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331" name="Google Shape;331;p2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332" name="Google Shape;332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3" name="Google Shape;333;p2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34" name="Google Shape;334;p21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Compare the item at the current position to the search item.</a:t>
            </a:r>
            <a:endParaRPr/>
          </a:p>
        </p:txBody>
      </p:sp>
      <p:sp>
        <p:nvSpPr>
          <p:cNvPr id="335" name="Google Shape;335;p21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3" name="Google Shape;343;p21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4" name="Google Shape;344;p21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6" name="Google Shape;346;p21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7" name="Google Shape;347;p21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53" name="Google Shape;3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1"/>
          <p:cNvSpPr/>
          <p:nvPr/>
        </p:nvSpPr>
        <p:spPr>
          <a:xfrm>
            <a:off x="2216234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1"/>
          <p:cNvSpPr txBox="1"/>
          <p:nvPr/>
        </p:nvSpPr>
        <p:spPr>
          <a:xfrm>
            <a:off x="2216534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216537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369" name="Google Shape;369;p22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370" name="Google Shape;370;p2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1" name="Google Shape;371;p2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72" name="Google Shape;372;p22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it is not the item you are searching for, go to the next item in the list.</a:t>
            </a:r>
            <a:endParaRPr/>
          </a:p>
        </p:txBody>
      </p:sp>
      <p:sp>
        <p:nvSpPr>
          <p:cNvPr id="373" name="Google Shape;373;p22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7" name="Google Shape;377;p22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0" name="Google Shape;380;p22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1" name="Google Shape;381;p22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3169027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2"/>
          <p:cNvSpPr txBox="1"/>
          <p:nvPr/>
        </p:nvSpPr>
        <p:spPr>
          <a:xfrm>
            <a:off x="3169327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4" name="Google Shape;384;p22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7" name="Google Shape;387;p22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9" name="Google Shape;389;p22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1" name="Google Shape;391;p22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2" name="Google Shape;392;p22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93" name="Google Shape;3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407" name="Google Shape;407;p2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408" name="Google Shape;408;p2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9" name="Google Shape;409;p2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410" name="Google Shape;410;p23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Compare the item at the current position to the search item.</a:t>
            </a:r>
            <a:endParaRPr/>
          </a:p>
        </p:txBody>
      </p:sp>
      <p:sp>
        <p:nvSpPr>
          <p:cNvPr id="411" name="Google Shape;411;p23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2" name="Google Shape;412;p23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3" name="Google Shape;413;p23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4" name="Google Shape;414;p23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5" name="Google Shape;415;p23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6" name="Google Shape;416;p23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9" name="Google Shape;419;p23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29" name="Google Shape;4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3"/>
          <p:cNvSpPr/>
          <p:nvPr/>
        </p:nvSpPr>
        <p:spPr>
          <a:xfrm>
            <a:off x="3169027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3"/>
          <p:cNvSpPr txBox="1"/>
          <p:nvPr/>
        </p:nvSpPr>
        <p:spPr>
          <a:xfrm>
            <a:off x="3169327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39" name="Google Shape;4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169262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4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445" name="Google Shape;445;p24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446" name="Google Shape;446;p2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7" name="Google Shape;447;p2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448" name="Google Shape;448;p24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it is not the item you are searching for, go to the next item in the list.</a:t>
            </a:r>
            <a:endParaRPr/>
          </a:p>
        </p:txBody>
      </p:sp>
      <p:sp>
        <p:nvSpPr>
          <p:cNvPr id="449" name="Google Shape;449;p24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0" name="Google Shape;450;p24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3" name="Google Shape;453;p24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4" name="Google Shape;454;p24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5" name="Google Shape;455;p24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6" name="Google Shape;456;p24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7" name="Google Shape;457;p24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58" name="Google Shape;458;p24"/>
          <p:cNvGrpSpPr/>
          <p:nvPr/>
        </p:nvGrpSpPr>
        <p:grpSpPr>
          <a:xfrm>
            <a:off x="4121819" y="2239075"/>
            <a:ext cx="958200" cy="1436400"/>
            <a:chOff x="310900" y="2239075"/>
            <a:chExt cx="958200" cy="1436400"/>
          </a:xfrm>
        </p:grpSpPr>
        <p:sp>
          <p:nvSpPr>
            <p:cNvPr id="459" name="Google Shape;459;p24"/>
            <p:cNvSpPr/>
            <p:nvPr/>
          </p:nvSpPr>
          <p:spPr>
            <a:xfrm>
              <a:off x="310900" y="2239075"/>
              <a:ext cx="958200" cy="1436400"/>
            </a:xfrm>
            <a:prstGeom prst="roundRect">
              <a:avLst>
                <a:gd fmla="val 5365" name="adj"/>
              </a:avLst>
            </a:prstGeom>
            <a:noFill/>
            <a:ln cap="flat" cmpd="sng" w="9525">
              <a:solidFill>
                <a:srgbClr val="5B5BA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310950" y="3285325"/>
              <a:ext cx="957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461" name="Google Shape;461;p24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2" name="Google Shape;462;p24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3" name="Google Shape;463;p24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4" name="Google Shape;464;p24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70" name="Google Shape;4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484" name="Google Shape;484;p25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485" name="Google Shape;485;p2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6" name="Google Shape;486;p2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487" name="Google Shape;487;p25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Compare the item at the current position to the search item.</a:t>
            </a:r>
            <a:endParaRPr/>
          </a:p>
        </p:txBody>
      </p:sp>
      <p:sp>
        <p:nvSpPr>
          <p:cNvPr id="488" name="Google Shape;488;p25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9" name="Google Shape;489;p25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0" name="Google Shape;490;p25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1" name="Google Shape;491;p25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2" name="Google Shape;492;p25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3" name="Google Shape;493;p25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4" name="Google Shape;494;p25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5" name="Google Shape;495;p25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6" name="Google Shape;496;p25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7" name="Google Shape;497;p25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8" name="Google Shape;498;p25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9" name="Google Shape;499;p25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0" name="Google Shape;500;p25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1" name="Google Shape;501;p25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2" name="Google Shape;502;p25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3" name="Google Shape;503;p25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4" name="Google Shape;504;p25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5" name="Google Shape;505;p25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06" name="Google Shape;5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4" name="Google Shape;514;p25"/>
          <p:cNvGrpSpPr/>
          <p:nvPr/>
        </p:nvGrpSpPr>
        <p:grpSpPr>
          <a:xfrm>
            <a:off x="4121819" y="2239075"/>
            <a:ext cx="958200" cy="1436400"/>
            <a:chOff x="310900" y="2239075"/>
            <a:chExt cx="958200" cy="1436400"/>
          </a:xfrm>
        </p:grpSpPr>
        <p:sp>
          <p:nvSpPr>
            <p:cNvPr id="515" name="Google Shape;515;p25"/>
            <p:cNvSpPr/>
            <p:nvPr/>
          </p:nvSpPr>
          <p:spPr>
            <a:xfrm>
              <a:off x="310900" y="2239075"/>
              <a:ext cx="958200" cy="1436400"/>
            </a:xfrm>
            <a:prstGeom prst="roundRect">
              <a:avLst>
                <a:gd fmla="val 5365" name="adj"/>
              </a:avLst>
            </a:prstGeom>
            <a:noFill/>
            <a:ln cap="flat" cmpd="sng" w="9525">
              <a:solidFill>
                <a:srgbClr val="5B5BA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5"/>
            <p:cNvSpPr txBox="1"/>
            <p:nvPr/>
          </p:nvSpPr>
          <p:spPr>
            <a:xfrm>
              <a:off x="310950" y="3285325"/>
              <a:ext cx="957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pic>
        <p:nvPicPr>
          <p:cNvPr id="517" name="Google Shape;5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22112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6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523" name="Google Shape;523;p26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524" name="Google Shape;524;p2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5" name="Google Shape;525;p2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526" name="Google Shape;526;p26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it is not the item you are searching for, go to the next item in the list.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7" name="Google Shape;527;p26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8" name="Google Shape;528;p26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0" name="Google Shape;530;p26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1" name="Google Shape;531;p26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2" name="Google Shape;532;p26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3" name="Google Shape;533;p26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4" name="Google Shape;534;p26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5" name="Google Shape;535;p26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6" name="Google Shape;536;p26"/>
          <p:cNvSpPr/>
          <p:nvPr/>
        </p:nvSpPr>
        <p:spPr>
          <a:xfrm>
            <a:off x="5074611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6"/>
          <p:cNvSpPr txBox="1"/>
          <p:nvPr/>
        </p:nvSpPr>
        <p:spPr>
          <a:xfrm>
            <a:off x="5074911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8" name="Google Shape;538;p26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9" name="Google Shape;539;p26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0" name="Google Shape;540;p26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1" name="Google Shape;541;p26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2" name="Google Shape;542;p26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3" name="Google Shape;543;p26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4" name="Google Shape;544;p26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5" name="Google Shape;545;p26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6" name="Google Shape;546;p26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47" name="Google Shape;5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7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561" name="Google Shape;561;p27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562" name="Google Shape;562;p2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3" name="Google Shape;563;p27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564" name="Google Shape;564;p27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Compare the item at the current position to the search item.</a:t>
            </a:r>
            <a:endParaRPr/>
          </a:p>
        </p:txBody>
      </p:sp>
      <p:sp>
        <p:nvSpPr>
          <p:cNvPr id="565" name="Google Shape;565;p27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6" name="Google Shape;566;p27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7" name="Google Shape;567;p27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8" name="Google Shape;568;p27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9" name="Google Shape;569;p27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0" name="Google Shape;570;p27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1" name="Google Shape;571;p27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2" name="Google Shape;572;p27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3" name="Google Shape;573;p27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4" name="Google Shape;574;p27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5" name="Google Shape;575;p27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6" name="Google Shape;576;p27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7" name="Google Shape;577;p27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8" name="Google Shape;578;p27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9" name="Google Shape;579;p27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80" name="Google Shape;580;p27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81" name="Google Shape;581;p27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82" name="Google Shape;582;p27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83" name="Google Shape;5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7"/>
          <p:cNvSpPr/>
          <p:nvPr/>
        </p:nvSpPr>
        <p:spPr>
          <a:xfrm>
            <a:off x="5074611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7"/>
          <p:cNvSpPr txBox="1"/>
          <p:nvPr/>
        </p:nvSpPr>
        <p:spPr>
          <a:xfrm>
            <a:off x="5074911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93" name="Google Shape;59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07487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Searching for a book</a:t>
            </a:r>
            <a:endParaRPr/>
          </a:p>
        </p:txBody>
      </p:sp>
      <p:sp>
        <p:nvSpPr>
          <p:cNvPr id="59" name="Google Shape;59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 about how you would instruct someone to find a book: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 a randomly ordered bookcase in someone’s bedroom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the fiction section at a library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Question:</a:t>
            </a:r>
            <a:br>
              <a:rPr b="1" lang="en-GB"/>
            </a:br>
            <a:r>
              <a:rPr lang="en-GB"/>
              <a:t>Would the instructions be the same in both cases?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Think, write, pair, share.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1125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8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599" name="Google Shape;599;p28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600" name="Google Shape;600;p2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1" name="Google Shape;601;p28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602" name="Google Shape;602;p28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If the item at the current position is equal to the search item, then stop searching.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3" name="Google Shape;603;p28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4" name="Google Shape;604;p28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5" name="Google Shape;605;p28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6" name="Google Shape;606;p28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7" name="Google Shape;607;p28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8" name="Google Shape;608;p28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9" name="Google Shape;609;p28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0" name="Google Shape;610;p28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1" name="Google Shape;611;p28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2" name="Google Shape;612;p28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3" name="Google Shape;613;p28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4" name="Google Shape;614;p28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5" name="Google Shape;615;p28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6" name="Google Shape;616;p28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7" name="Google Shape;617;p28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8" name="Google Shape;618;p28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9" name="Google Shape;619;p28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20" name="Google Shape;620;p28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21" name="Google Shape;6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28"/>
          <p:cNvSpPr/>
          <p:nvPr/>
        </p:nvSpPr>
        <p:spPr>
          <a:xfrm>
            <a:off x="5074611" y="2239075"/>
            <a:ext cx="958200" cy="1436400"/>
          </a:xfrm>
          <a:prstGeom prst="roundRect">
            <a:avLst>
              <a:gd fmla="val 5365" name="adj"/>
            </a:avLst>
          </a:prstGeom>
          <a:noFill/>
          <a:ln cap="flat" cmpd="sng" w="9525">
            <a:solidFill>
              <a:srgbClr val="5B5BA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8"/>
          <p:cNvSpPr txBox="1"/>
          <p:nvPr/>
        </p:nvSpPr>
        <p:spPr>
          <a:xfrm>
            <a:off x="5074911" y="3285325"/>
            <a:ext cx="9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31" name="Google Shape;6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07487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9"/>
          <p:cNvSpPr txBox="1"/>
          <p:nvPr>
            <p:ph idx="1" type="body"/>
          </p:nvPr>
        </p:nvSpPr>
        <p:spPr>
          <a:xfrm>
            <a:off x="310900" y="1017725"/>
            <a:ext cx="85119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instructions for performing a linear search can be written as: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Take a list of data and an item that is being searched for (the search item)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Repeat steps a-c starting from the first item in the list, until you find the search item or until the end of the list is reached: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Compare the item at the current position to the search item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If the item at the current position is </a:t>
            </a:r>
            <a:r>
              <a:rPr b="1" lang="en-GB" sz="1800"/>
              <a:t>equal to</a:t>
            </a:r>
            <a:r>
              <a:rPr lang="en-GB" sz="1800"/>
              <a:t> the search item, then stop searching.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Otherwise, go to the next item in the list.</a:t>
            </a:r>
            <a:endParaRPr/>
          </a:p>
        </p:txBody>
      </p:sp>
      <p:sp>
        <p:nvSpPr>
          <p:cNvPr id="637" name="Google Shape;637;p29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 for l</a:t>
            </a:r>
            <a:r>
              <a:rPr lang="en-GB"/>
              <a:t>inear search</a:t>
            </a:r>
            <a:endParaRPr/>
          </a:p>
        </p:txBody>
      </p:sp>
      <p:sp>
        <p:nvSpPr>
          <p:cNvPr id="638" name="Google Shape;638;p2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9" name="Google Shape;639;p2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perform a linear search on a set of cards: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Take 10 cards and choose a card to search for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Shuffle the cards thoroughly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Place 6 of the 10 cards face down in a single row without looking at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Perform a linear search for your chosen card and fill in the table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Rules:</a:t>
            </a:r>
            <a:r>
              <a:rPr lang="en-GB"/>
              <a:t> you can only turn over </a:t>
            </a:r>
            <a:r>
              <a:rPr b="1" lang="en-GB"/>
              <a:t>one</a:t>
            </a:r>
            <a:r>
              <a:rPr lang="en-GB"/>
              <a:t> card at a time. You must turn it back over after each comparison.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/>
              <a:t>Follow</a:t>
            </a:r>
            <a:r>
              <a:rPr lang="en-GB"/>
              <a:t> the instructions in groups of 2 or 3 and </a:t>
            </a:r>
            <a:r>
              <a:rPr b="1" lang="en-GB"/>
              <a:t>answer</a:t>
            </a:r>
            <a:r>
              <a:rPr lang="en-GB"/>
              <a:t> the questions on the </a:t>
            </a:r>
            <a:r>
              <a:rPr b="1" lang="en-GB"/>
              <a:t>Activity 3 worksheet</a:t>
            </a:r>
            <a:r>
              <a:rPr lang="en-GB"/>
              <a:t>.</a:t>
            </a:r>
            <a:endParaRPr/>
          </a:p>
        </p:txBody>
      </p:sp>
      <p:sp>
        <p:nvSpPr>
          <p:cNvPr id="645" name="Google Shape;645;p3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Searching </a:t>
            </a:r>
            <a:r>
              <a:rPr lang="en-GB"/>
              <a:t>shuffled</a:t>
            </a:r>
            <a:r>
              <a:rPr lang="en-GB"/>
              <a:t> cards</a:t>
            </a:r>
            <a:endParaRPr/>
          </a:p>
        </p:txBody>
      </p:sp>
      <p:sp>
        <p:nvSpPr>
          <p:cNvPr id="646" name="Google Shape;646;p3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7" name="Google Shape;647;p3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648" name="Google Shape;6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625" y="480175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4950" y="4277125"/>
            <a:ext cx="270000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1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the last activity, you may have noticed that the amount of cards you had to compare to your search card wasn’t always the same. 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In computer science, it is useful to know how long an algorithm may take to complete under different scenarios.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The number of steps an algorithm needs to perform depending on the input data can be expressed as the </a:t>
            </a:r>
            <a:r>
              <a:rPr b="1" lang="en-GB"/>
              <a:t>best</a:t>
            </a:r>
            <a:r>
              <a:rPr lang="en-GB"/>
              <a:t> and </a:t>
            </a:r>
            <a:r>
              <a:rPr b="1" lang="en-GB"/>
              <a:t>worst-case scenario</a:t>
            </a:r>
            <a:r>
              <a:rPr lang="en-GB"/>
              <a:t>.</a:t>
            </a:r>
            <a:endParaRPr/>
          </a:p>
        </p:txBody>
      </p:sp>
      <p:sp>
        <p:nvSpPr>
          <p:cNvPr id="655" name="Google Shape;655;p3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Performance of an algorithm</a:t>
            </a:r>
            <a:endParaRPr/>
          </a:p>
        </p:txBody>
      </p:sp>
      <p:sp>
        <p:nvSpPr>
          <p:cNvPr id="656" name="Google Shape;656;p3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7" name="Google Shape;657;p3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2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</a:t>
            </a:r>
            <a:r>
              <a:rPr lang="en-GB"/>
              <a:t> </a:t>
            </a:r>
            <a:r>
              <a:rPr b="1" lang="en-GB"/>
              <a:t>best-case scenario </a:t>
            </a:r>
            <a:r>
              <a:rPr lang="en-GB"/>
              <a:t>occurs when the item you are looking for results in the </a:t>
            </a:r>
            <a:r>
              <a:rPr b="1" lang="en-GB"/>
              <a:t>smallest possible number of</a:t>
            </a:r>
            <a:r>
              <a:rPr b="1" lang="en-GB"/>
              <a:t> steps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the case of linear search, this happens when the item you are looking for is the very first one in the list.</a:t>
            </a:r>
            <a:endParaRPr/>
          </a:p>
        </p:txBody>
      </p:sp>
      <p:sp>
        <p:nvSpPr>
          <p:cNvPr id="663" name="Google Shape;663;p32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Best-case scenario</a:t>
            </a:r>
            <a:endParaRPr/>
          </a:p>
        </p:txBody>
      </p:sp>
      <p:sp>
        <p:nvSpPr>
          <p:cNvPr id="664" name="Google Shape;664;p3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5" name="Google Shape;665;p3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666" name="Google Shape;6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191" y="2862275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193" y="2862275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2697" y="2862275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9689" y="2862275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7157" y="2862275"/>
            <a:ext cx="667056" cy="93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5675" y="2862278"/>
            <a:ext cx="667056" cy="93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32"/>
          <p:cNvSpPr txBox="1"/>
          <p:nvPr/>
        </p:nvSpPr>
        <p:spPr>
          <a:xfrm>
            <a:off x="1373025" y="3926975"/>
            <a:ext cx="13404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Best-case</a:t>
            </a:r>
            <a:endParaRPr b="1"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3" name="Google Shape;673;p32"/>
          <p:cNvSpPr/>
          <p:nvPr/>
        </p:nvSpPr>
        <p:spPr>
          <a:xfrm>
            <a:off x="1563225" y="2735975"/>
            <a:ext cx="960000" cy="119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</a:t>
            </a:r>
            <a:r>
              <a:rPr b="1" lang="en-GB"/>
              <a:t>worst-case</a:t>
            </a:r>
            <a:r>
              <a:rPr b="1" lang="en-GB"/>
              <a:t> scenario</a:t>
            </a:r>
            <a:r>
              <a:rPr lang="en-GB"/>
              <a:t> takes place when the item you are looking for results in the </a:t>
            </a:r>
            <a:r>
              <a:rPr b="1" lang="en-GB"/>
              <a:t>greatest possible number of steps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With linear search, this happens when the item you are looking for is the very last one in the list or it isn’t in the list at all.</a:t>
            </a:r>
            <a:endParaRPr/>
          </a:p>
        </p:txBody>
      </p:sp>
      <p:sp>
        <p:nvSpPr>
          <p:cNvPr id="679" name="Google Shape;679;p3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</a:t>
            </a:r>
            <a:r>
              <a:rPr lang="en-GB"/>
              <a:t>orst-case scenario</a:t>
            </a:r>
            <a:endParaRPr/>
          </a:p>
        </p:txBody>
      </p:sp>
      <p:sp>
        <p:nvSpPr>
          <p:cNvPr id="680" name="Google Shape;680;p3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1" name="Google Shape;681;p3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682" name="Google Shape;6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191" y="2862275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193" y="2862275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2697" y="2862275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9689" y="2862275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7157" y="2862275"/>
            <a:ext cx="667056" cy="93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5675" y="2862278"/>
            <a:ext cx="667056" cy="93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3"/>
          <p:cNvSpPr txBox="1"/>
          <p:nvPr/>
        </p:nvSpPr>
        <p:spPr>
          <a:xfrm>
            <a:off x="6430475" y="3926975"/>
            <a:ext cx="13404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Worst</a:t>
            </a:r>
            <a:r>
              <a:rPr b="1" lang="en-GB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-case</a:t>
            </a:r>
            <a:endParaRPr b="1"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9" name="Google Shape;689;p33"/>
          <p:cNvSpPr/>
          <p:nvPr/>
        </p:nvSpPr>
        <p:spPr>
          <a:xfrm>
            <a:off x="6620675" y="2735975"/>
            <a:ext cx="960000" cy="119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4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Complete</a:t>
            </a:r>
            <a:r>
              <a:rPr lang="en-GB"/>
              <a:t> the tasks on the </a:t>
            </a:r>
            <a:r>
              <a:rPr b="1" lang="en-GB"/>
              <a:t>Activity 4 worksheet</a:t>
            </a:r>
            <a:r>
              <a:rPr lang="en-GB"/>
              <a:t> for performing a linear search.</a:t>
            </a:r>
            <a:endParaRPr/>
          </a:p>
        </p:txBody>
      </p:sp>
      <p:sp>
        <p:nvSpPr>
          <p:cNvPr id="695" name="Google Shape;695;p3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Carrying out a linear search</a:t>
            </a:r>
            <a:endParaRPr/>
          </a:p>
        </p:txBody>
      </p:sp>
      <p:sp>
        <p:nvSpPr>
          <p:cNvPr id="696" name="Google Shape;696;p3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7" name="Google Shape;697;p3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698" name="Google Shape;6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202" y="1289301"/>
            <a:ext cx="4096499" cy="366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5"/>
          <p:cNvSpPr txBox="1"/>
          <p:nvPr>
            <p:ph idx="1" type="body"/>
          </p:nvPr>
        </p:nvSpPr>
        <p:spPr>
          <a:xfrm>
            <a:off x="310900" y="1017725"/>
            <a:ext cx="85119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 the questions below when performing a linear search on these cards: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What card would you need to search for the best-case scenario to occur?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</a:t>
            </a:r>
            <a:r>
              <a:rPr lang="en-GB"/>
              <a:t>hat card would give you the worst-case scenario?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How many comparisons would it take to work out that a card wasn’t in the set of cards?</a:t>
            </a:r>
            <a:endParaRPr/>
          </a:p>
        </p:txBody>
      </p:sp>
      <p:sp>
        <p:nvSpPr>
          <p:cNvPr id="705" name="Google Shape;705;p35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Best and worst-case scenario</a:t>
            </a:r>
            <a:endParaRPr/>
          </a:p>
        </p:txBody>
      </p:sp>
      <p:sp>
        <p:nvSpPr>
          <p:cNvPr id="706" name="Google Shape;706;p3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7" name="Google Shape;707;p3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708" name="Google Shape;7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40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204" y="1542050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1530" y="1542050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6857" y="1542050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2184" y="1542050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0877" y="1542050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35550" y="1542038"/>
            <a:ext cx="667066" cy="9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0244" y="1542050"/>
            <a:ext cx="667056" cy="93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07488" y="1542053"/>
            <a:ext cx="667056" cy="93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Create</a:t>
            </a:r>
            <a:r>
              <a:rPr lang="en-GB"/>
              <a:t> a flowchart for a linear search using the instructions in the homework sheet as a guide.</a:t>
            </a:r>
            <a:endParaRPr/>
          </a:p>
        </p:txBody>
      </p:sp>
      <p:sp>
        <p:nvSpPr>
          <p:cNvPr id="722" name="Google Shape;722;p3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Homework: Linear search flowchart</a:t>
            </a:r>
            <a:endParaRPr/>
          </a:p>
        </p:txBody>
      </p:sp>
      <p:sp>
        <p:nvSpPr>
          <p:cNvPr id="723" name="Google Shape;723;p3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4" name="Google Shape;724;p3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</a:t>
            </a:r>
            <a:endParaRPr/>
          </a:p>
        </p:txBody>
      </p:sp>
      <p:sp>
        <p:nvSpPr>
          <p:cNvPr id="725" name="Google Shape;725;p36"/>
          <p:cNvSpPr txBox="1"/>
          <p:nvPr/>
        </p:nvSpPr>
        <p:spPr>
          <a:xfrm>
            <a:off x="310900" y="4114800"/>
            <a:ext cx="3564900" cy="698100"/>
          </a:xfrm>
          <a:prstGeom prst="rect">
            <a:avLst/>
          </a:prstGeom>
          <a:solidFill>
            <a:srgbClr val="49498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Due: Next lesson</a:t>
            </a:r>
            <a:endParaRPr sz="1600">
              <a:solidFill>
                <a:srgbClr val="FA9FD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726" name="Google Shape;7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300"/>
            <a:ext cx="4096500" cy="206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Identified why computers often need to search data.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Described how linear search is used for finding the position of an item in a list of items.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Performed a linear search to find the position of an item in a list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733" name="Google Shape;733;p3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4" name="Google Shape;734;p3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Investigate another searching algorithm called binary search.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 will: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 why computers often need to search data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Describe how linear search is used for finding the position of an item in a list of items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GB"/>
              <a:t>Perform a linear search to find the position of an item in a list</a:t>
            </a:r>
            <a:endParaRPr/>
          </a:p>
        </p:txBody>
      </p:sp>
      <p:sp>
        <p:nvSpPr>
          <p:cNvPr id="68" name="Google Shape;68;p1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4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Linear search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Whenever there are lots of items, it’s important to be able to find the one you need.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For instance, you might need to</a:t>
            </a:r>
            <a:r>
              <a:rPr lang="en-GB"/>
              <a:t> look through a clothing rail to find an item in your size or search through a pack of cards for a particular card.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Searching for an item</a:t>
            </a:r>
            <a:endParaRPr/>
          </a:p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300"/>
            <a:ext cx="4096501" cy="273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Computers need to search through sequences of data all the time, such as trying to find</a:t>
            </a:r>
            <a:r>
              <a:rPr lang="en-GB"/>
              <a:t> </a:t>
            </a:r>
            <a:r>
              <a:rPr lang="en-GB"/>
              <a:t>a file with a particular name on your computer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Another example is using a search </a:t>
            </a:r>
            <a:r>
              <a:rPr lang="en-GB"/>
              <a:t>engine</a:t>
            </a:r>
            <a:r>
              <a:rPr lang="en-GB"/>
              <a:t> to find websites on the internet that match certain keywords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When faced with a </a:t>
            </a:r>
            <a:r>
              <a:rPr lang="en-GB"/>
              <a:t>search problem</a:t>
            </a:r>
            <a:r>
              <a:rPr lang="en-GB"/>
              <a:t>, you will either have to deal with </a:t>
            </a:r>
            <a:r>
              <a:rPr b="1" lang="en-GB"/>
              <a:t>ordered</a:t>
            </a:r>
            <a:r>
              <a:rPr lang="en-GB"/>
              <a:t> or </a:t>
            </a:r>
            <a:r>
              <a:rPr b="1" lang="en-GB"/>
              <a:t>unordered</a:t>
            </a:r>
            <a:r>
              <a:rPr lang="en-GB"/>
              <a:t> sequences of data.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Searching for an item</a:t>
            </a:r>
            <a:endParaRPr/>
          </a:p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Linear search</a:t>
            </a:r>
            <a:r>
              <a:rPr lang="en-GB"/>
              <a:t> is an algorithm that involves checking each item in a list or sequence of data one at a time (hence “linear”) to see if it’s the </a:t>
            </a:r>
            <a:r>
              <a:rPr lang="en-GB"/>
              <a:t>right </a:t>
            </a:r>
            <a:r>
              <a:rPr lang="en-GB"/>
              <a:t>item.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If you have a list that is not in order, a linear search is the only reasonable way to search through 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the next slides, you will see an example of how to perform a linear search.</a:t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475" y="451588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</a:t>
            </a:r>
            <a:r>
              <a:rPr lang="en-GB"/>
              <a:t>From the cups, t</a:t>
            </a:r>
            <a:r>
              <a:rPr lang="en-GB"/>
              <a:t>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Take a list of data and an item that is being searched for (the search item).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139" name="Google Shape;139;p16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1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42" name="Google Shape;142;p16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Start from the first item in the list.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52" name="Google Shape;152;p16"/>
          <p:cNvGrpSpPr/>
          <p:nvPr/>
        </p:nvGrpSpPr>
        <p:grpSpPr>
          <a:xfrm>
            <a:off x="310900" y="2239075"/>
            <a:ext cx="958200" cy="1436400"/>
            <a:chOff x="310900" y="2239075"/>
            <a:chExt cx="958200" cy="1436400"/>
          </a:xfrm>
        </p:grpSpPr>
        <p:sp>
          <p:nvSpPr>
            <p:cNvPr id="153" name="Google Shape;153;p16"/>
            <p:cNvSpPr/>
            <p:nvPr/>
          </p:nvSpPr>
          <p:spPr>
            <a:xfrm>
              <a:off x="310900" y="2239075"/>
              <a:ext cx="958200" cy="1436400"/>
            </a:xfrm>
            <a:prstGeom prst="roundRect">
              <a:avLst>
                <a:gd fmla="val 5365" name="adj"/>
              </a:avLst>
            </a:prstGeom>
            <a:noFill/>
            <a:ln cap="flat" cmpd="sng" w="9525">
              <a:solidFill>
                <a:srgbClr val="5B5BA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310950" y="3285325"/>
              <a:ext cx="957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155" name="Google Shape;155;p16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/>
        </p:nvSpPr>
        <p:spPr>
          <a:xfrm>
            <a:off x="29326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1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are arranged in a </a:t>
            </a:r>
            <a:r>
              <a:rPr b="1" lang="en-GB"/>
              <a:t>random order</a:t>
            </a:r>
            <a:r>
              <a:rPr lang="en-GB"/>
              <a:t>. From the cups, the number to find is </a:t>
            </a:r>
            <a:r>
              <a:rPr b="1" lang="en-GB"/>
              <a:t>126</a:t>
            </a:r>
            <a:r>
              <a:rPr lang="en-GB"/>
              <a:t>.</a:t>
            </a:r>
            <a:endParaRPr/>
          </a:p>
        </p:txBody>
      </p:sp>
      <p:sp>
        <p:nvSpPr>
          <p:cNvPr id="179" name="Google Shape;179;p17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search</a:t>
            </a:r>
            <a:endParaRPr/>
          </a:p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17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82" name="Google Shape;182;p17"/>
          <p:cNvSpPr txBox="1"/>
          <p:nvPr>
            <p:ph idx="1" type="body"/>
          </p:nvPr>
        </p:nvSpPr>
        <p:spPr>
          <a:xfrm>
            <a:off x="310900" y="3768400"/>
            <a:ext cx="8522100" cy="12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Compare</a:t>
            </a:r>
            <a:r>
              <a:rPr lang="en-GB"/>
              <a:t> </a:t>
            </a:r>
            <a:r>
              <a:rPr lang="en-GB"/>
              <a:t>the item at the current position</a:t>
            </a:r>
            <a:r>
              <a:rPr lang="en-GB"/>
              <a:t> to the search item.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310950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27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1263742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358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2216534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3169327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9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4122119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412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5074911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126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6027703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6980495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175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7933288" y="2735450"/>
            <a:ext cx="957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408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2201507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3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3155626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4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4109744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5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5063863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6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6017982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7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6972101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8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7926219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9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1247388" y="1915133"/>
            <a:ext cx="9579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Cup 2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17"/>
          <p:cNvGrpSpPr/>
          <p:nvPr/>
        </p:nvGrpSpPr>
        <p:grpSpPr>
          <a:xfrm>
            <a:off x="310900" y="2239075"/>
            <a:ext cx="958200" cy="1436400"/>
            <a:chOff x="310900" y="2239075"/>
            <a:chExt cx="958200" cy="1436400"/>
          </a:xfrm>
        </p:grpSpPr>
        <p:sp>
          <p:nvSpPr>
            <p:cNvPr id="209" name="Google Shape;209;p17"/>
            <p:cNvSpPr/>
            <p:nvPr/>
          </p:nvSpPr>
          <p:spPr>
            <a:xfrm>
              <a:off x="310900" y="2239075"/>
              <a:ext cx="958200" cy="1436400"/>
            </a:xfrm>
            <a:prstGeom prst="roundRect">
              <a:avLst>
                <a:gd fmla="val 5365" name="adj"/>
              </a:avLst>
            </a:prstGeom>
            <a:noFill/>
            <a:ln cap="flat" cmpd="sng" w="9525">
              <a:solidFill>
                <a:srgbClr val="5B5BA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310950" y="3285325"/>
              <a:ext cx="957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pic>
        <p:nvPicPr>
          <p:cNvPr id="211" name="Google Shape;2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1097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