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Quicksand" panose="020B0604020202020204" charset="0"/>
      <p:regular r:id="rId34"/>
      <p:bold r:id="rId35"/>
    </p:embeddedFont>
    <p:embeddedFont>
      <p:font typeface="Quicksand Light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94DE4B-2B56-4A57-B2C6-CDB58ED78996}">
  <a:tblStyle styleId="{4594DE4B-2B56-4A57-B2C6-CDB58ED78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cpst-4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ouple-cowboy-boy-girl-love-man-1456936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money-cash-dollars-pennies-coins-29047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volunteer-hands-help-colors-2055010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volunteer-hands-help-colors-2055010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omputer-memory-chips-technology-85709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ncce.io/cpst-4-s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639dbae7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8639dbae7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639dbae7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8639dbae7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639dbae7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8639dbae7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64b46376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764b46376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39dbae7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8639dbae7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639dbae7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8639dbae7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39dbae7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8639dbae7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639dbae7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8639dbae7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39dbae7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639dbae7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a781c3e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8a781c3e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8f97974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88f97974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Source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https://pixabay.com/illustrations/couple-cowboy-boy-girl-love-man-1456936/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Source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https://pixabay.com/vectors/money-cash-dollars-pennies-coins-29047/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8f979740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88f979740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https://pixabay.com/illustrations/volunteer-hands-help-colors-2055010/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8f979740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88f979740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8f979740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88f979740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https://pixabay.com/illustrations/volunteer-hands-help-colors-2055010/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8f979740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88f979740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8f979740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88f979740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8f979740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88f979740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8f979740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88f979740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4897fdc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764897fdc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8f979740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88f979740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8f979740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88f979740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4897fdc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764897fdc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64b46376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64b46376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39dbae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8639dbae7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639dbae7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8639dbae7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https://pixabay.com/photos/computer-memory-chips-technology-857098/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2" t="14371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4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qEYvZts8TdwafPfd84cJieB5EE5K6dqmjApP9F2VtGY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 Main memory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32750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/>
              <a:t>KS4 – Computer systems</a:t>
            </a:r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Save a copy</a:t>
            </a:r>
            <a:endParaRPr sz="12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18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ROM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 only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RAM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 and write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19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Stores instructions and data ready for a CPU to execute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Stores permanent instructions that tell a computer how to ‘boot up’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p20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RAM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Stores instructions and data ready for a CPU to execute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ROM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Stores permanent instructions that tell a computer how to ‘boot up’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310900" y="1017700"/>
            <a:ext cx="4095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If a computer system does not have enough RAM, it will run slowly.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As a program executes, the instructions are loaded into RAM from secondary storage.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The CPU then takes the instructions from RAM and executes them. 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310900" y="1017700"/>
            <a:ext cx="4095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Volatile</a:t>
            </a:r>
            <a:r>
              <a:rPr lang="en-GB"/>
              <a:t> is a term that means ‘data is lost when the power is switched off’.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 b="1"/>
              <a:t>Non-volatile</a:t>
            </a:r>
            <a:r>
              <a:rPr lang="en-GB"/>
              <a:t> means the opposite it ‘does not lose memory when the power is switched off’.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23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Volatile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Non-volatile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p24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RAM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Volatile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ROM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Non-volatile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216" name="Google Shape;216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" name="Google Shape;220;p25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6–8MB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1–256GB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1" name="Google Shape;2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227" name="Google Shape;227;p2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Google Shape;231;p26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ROM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6–8MB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RAM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1–256GB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310900" y="1017700"/>
            <a:ext cx="40959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 computer system may also use </a:t>
            </a:r>
            <a:r>
              <a:rPr lang="en-GB" b="1"/>
              <a:t>virtual memory. 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If a program needs more memory than is available, the operating system will reserve some in </a:t>
            </a:r>
            <a:r>
              <a:rPr lang="en-GB" b="1"/>
              <a:t>secondary storage</a:t>
            </a:r>
            <a:r>
              <a:rPr lang="en-GB"/>
              <a:t> that acts as an </a:t>
            </a:r>
            <a:r>
              <a:rPr lang="en-GB" b="1"/>
              <a:t>extension</a:t>
            </a:r>
            <a:r>
              <a:rPr lang="en-GB"/>
              <a:t> of main memory.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Retrieval practise: the CPU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components of the CPU are key to this unit. Let’s check your understanding to start this lesson.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Use the worksheet to select an answer to the multiple choice questions.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400" y="1170125"/>
            <a:ext cx="3564899" cy="356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400" b="1">
                <a:latin typeface="Quicksand"/>
                <a:ea typeface="Quicksand"/>
                <a:cs typeface="Quicksand"/>
                <a:sym typeface="Quicksand"/>
              </a:rPr>
              <a:t>Main</a:t>
            </a:r>
            <a:r>
              <a:rPr lang="en-GB"/>
              <a:t> </a:t>
            </a:r>
            <a:r>
              <a:rPr lang="en-GB" sz="2400" b="1">
                <a:latin typeface="Quicksand"/>
                <a:ea typeface="Quicksand"/>
                <a:cs typeface="Quicksand"/>
                <a:sym typeface="Quicksand"/>
              </a:rPr>
              <a:t>memory</a:t>
            </a:r>
            <a:r>
              <a:rPr lang="en-GB"/>
              <a:t> — </a:t>
            </a:r>
            <a:r>
              <a:rPr lang="en-GB" sz="2400" b="1">
                <a:latin typeface="Quicksand"/>
                <a:ea typeface="Quicksand"/>
                <a:cs typeface="Quicksand"/>
                <a:sym typeface="Quicksand"/>
              </a:rPr>
              <a:t>showdown</a:t>
            </a:r>
            <a:endParaRPr b="0"/>
          </a:p>
        </p:txBody>
      </p:sp>
      <p:sp>
        <p:nvSpPr>
          <p:cNvPr id="250" name="Google Shape;250;p2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4294967295"/>
          </p:nvPr>
        </p:nvSpPr>
        <p:spPr>
          <a:xfrm>
            <a:off x="310900" y="1067000"/>
            <a:ext cx="4074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If we already have two types of main memory, why does a computer system need a form of secondary memory, such as a hard disk drive?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Why do computers perform better with more RAM?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650" y="1170100"/>
            <a:ext cx="4477949" cy="295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Meet cache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250" y="1708975"/>
            <a:ext cx="4267201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one other type of main memory called </a:t>
            </a:r>
            <a:r>
              <a:rPr lang="en-GB" b="1"/>
              <a:t>cache</a:t>
            </a:r>
            <a:r>
              <a:rPr lang="en-GB"/>
              <a:t> (pronounced cash).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memory plays an important role in improving the performance of a computer system by saving frequently used instructions and data, so they are quickly available for the CPU to retrieve.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310900" y="1170125"/>
            <a:ext cx="45534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There are three levels of cache. Draw a triangle in your notes and add the following facts: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Level one cache is usually part of the CPU.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The closer the cache is to the CPU, the faster it is at reading and writing data. But it is also the smaller it is (can store less).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Even though level three is the slowest cache, it is still twice as fast as RAM!</a:t>
            </a:r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Meet cache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cxnSp>
        <p:nvCxnSpPr>
          <p:cNvPr id="272" name="Google Shape;272;p30"/>
          <p:cNvCxnSpPr/>
          <p:nvPr/>
        </p:nvCxnSpPr>
        <p:spPr>
          <a:xfrm>
            <a:off x="6761550" y="2636050"/>
            <a:ext cx="825000" cy="1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30"/>
          <p:cNvCxnSpPr/>
          <p:nvPr/>
        </p:nvCxnSpPr>
        <p:spPr>
          <a:xfrm>
            <a:off x="6451425" y="3402825"/>
            <a:ext cx="1466700" cy="6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4" name="Google Shape;274;p30"/>
          <p:cNvGrpSpPr/>
          <p:nvPr/>
        </p:nvGrpSpPr>
        <p:grpSpPr>
          <a:xfrm>
            <a:off x="5286550" y="1170125"/>
            <a:ext cx="3507400" cy="3387250"/>
            <a:chOff x="5373950" y="1170775"/>
            <a:chExt cx="3507400" cy="3387250"/>
          </a:xfrm>
        </p:grpSpPr>
        <p:sp>
          <p:nvSpPr>
            <p:cNvPr id="275" name="Google Shape;275;p30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80" name="Google Shape;280;p30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281" name="Google Shape;281;p30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282" name="Google Shape;282;p30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283" name="Google Shape;283;p30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84" name="Google Shape;284;p30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Cache is there to help speed up the process of fetching instructions from RAM.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I need: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2 X CPUs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2 X Buses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2 X RAM</a:t>
            </a:r>
            <a:endParaRPr b="1" dirty="0"/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098" y="1170103"/>
            <a:ext cx="4096499" cy="282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 I call out instruction numbers, the CPU will send a request along the bus for an instruction from RAM.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bus will return an instruction to the CPU, who will write it on the board.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3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315" name="Google Shape;315;p33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3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18" name="Google Shape;318;p33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19" name="Google Shape;319;p33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20" name="Google Shape;320;p33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321" name="Google Shape;321;p33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22" name="Google Shape;322;p33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323" name="Google Shape;323;p33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24" name="Google Shape;324;p33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332" name="Google Shape;332;p34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Both the CPUs made it through the program, but it could have been quicker.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I need another volunteer to be </a:t>
            </a:r>
            <a:r>
              <a:rPr lang="en-GB" b="1"/>
              <a:t>cache.</a:t>
            </a:r>
            <a:endParaRPr b="1"/>
          </a:p>
        </p:txBody>
      </p:sp>
      <p:pic>
        <p:nvPicPr>
          <p:cNvPr id="333" name="Google Shape;3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098" y="1170103"/>
            <a:ext cx="4096499" cy="282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time the cache will save the instructions that CPU 1 executes.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see what happens. </a:t>
            </a:r>
            <a:endParaRPr/>
          </a:p>
        </p:txBody>
      </p:sp>
      <p:pic>
        <p:nvPicPr>
          <p:cNvPr id="343" name="Google Shape;3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35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345" name="Google Shape;345;p35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48" name="Google Shape;348;p35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49" name="Google Shape;349;p35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50" name="Google Shape;350;p35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351" name="Google Shape;351;p35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52" name="Google Shape;352;p35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353" name="Google Shape;353;p35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54" name="Google Shape;354;p35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61" name="Google Shape;361;p3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CPU 1 was faster!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was that — what did we cut out of the process?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would happen if I were to run the program again without resetting?</a:t>
            </a:r>
            <a:endParaRPr/>
          </a:p>
        </p:txBody>
      </p:sp>
      <p:pic>
        <p:nvPicPr>
          <p:cNvPr id="363" name="Google Shape;3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36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365" name="Google Shape;365;p36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68" name="Google Shape;368;p36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69" name="Google Shape;369;p36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70" name="Google Shape;370;p36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371" name="Google Shape;371;p36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72" name="Google Shape;372;p36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373" name="Google Shape;373;p36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74" name="Google Shape;374;p36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81" name="Google Shape;381;p3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382" name="Google Shape;382;p3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was that — what did we cut out of the process?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There was less fetching from RAM.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would happen if I were to run the program again without resetting?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CPU 1 would be even faster.</a:t>
            </a:r>
            <a:endParaRPr b="1"/>
          </a:p>
        </p:txBody>
      </p:sp>
      <p:pic>
        <p:nvPicPr>
          <p:cNvPr id="383" name="Google Shape;3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37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385" name="Google Shape;385;p37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88" name="Google Shape;388;p37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89" name="Google Shape;389;p37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90" name="Google Shape;390;p37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391" name="Google Shape;391;p37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392" name="Google Shape;392;p37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393" name="Google Shape;393;p37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394" name="Google Shape;394;p37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400" name="Google Shape;400;p38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try it again with a more complex program.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8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405" name="Google Shape;405;p38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08" name="Google Shape;408;p38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09" name="Google Shape;409;p38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10" name="Google Shape;410;p38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11" name="Google Shape;411;p38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412" name="Google Shape;412;p38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413" name="Google Shape;413;p38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14" name="Google Shape;414;p38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686925" y="1357850"/>
            <a:ext cx="30927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1: What is a register?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location to store attendance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A small, fast access memory location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location to store status quickly</a:t>
            </a:r>
            <a:endParaRPr sz="140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5257800" y="1357850"/>
            <a:ext cx="30927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2: What is a clock?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clock records the number of cycles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clock times how long a processor has been running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A clock synchronises the cycles per second</a:t>
            </a:r>
            <a:endParaRPr sz="1400" b="1"/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688" y="4781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Retrieval practise: the CPU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420" name="Google Shape;420;p3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21" name="Google Shape;421;p3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422" name="Google Shape;422;p3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cannot hold instructions in cache permanently — eventually they will be written over for newer instructions.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Out of the three levels of cache — which would hold the most used commands and why?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39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425" name="Google Shape;425;p39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28" name="Google Shape;428;p39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29" name="Google Shape;429;p39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30" name="Google Shape;430;p39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31" name="Google Shape;431;p39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432" name="Google Shape;432;p39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433" name="Google Shape;433;p39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34" name="Google Shape;434;p39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440" name="Google Shape;440;p4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41" name="Google Shape;441;p4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How does cache speed up a computer?</a:t>
            </a:r>
            <a:endParaRPr/>
          </a:p>
        </p:txBody>
      </p:sp>
      <p:sp>
        <p:nvSpPr>
          <p:cNvPr id="442" name="Google Shape;442;p4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Out of the 3 levels of cache — which would hold the most used commands and why?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L1 would hold the most used instructions and data.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L3 would hold least frequently used instructions and data.</a:t>
            </a:r>
            <a:endParaRPr/>
          </a:p>
        </p:txBody>
      </p:sp>
      <p:pic>
        <p:nvPicPr>
          <p:cNvPr id="443" name="Google Shape;4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40"/>
          <p:cNvGrpSpPr/>
          <p:nvPr/>
        </p:nvGrpSpPr>
        <p:grpSpPr>
          <a:xfrm>
            <a:off x="5031150" y="1170125"/>
            <a:ext cx="3507400" cy="3387250"/>
            <a:chOff x="5373950" y="1170775"/>
            <a:chExt cx="3507400" cy="3387250"/>
          </a:xfrm>
        </p:grpSpPr>
        <p:sp>
          <p:nvSpPr>
            <p:cNvPr id="445" name="Google Shape;445;p40"/>
            <p:cNvSpPr txBox="1"/>
            <p:nvPr/>
          </p:nvSpPr>
          <p:spPr>
            <a:xfrm>
              <a:off x="6547200" y="1170775"/>
              <a:ext cx="1264500" cy="1457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CPU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6193650" y="1625675"/>
              <a:ext cx="1971600" cy="2489100"/>
            </a:xfrm>
            <a:prstGeom prst="triangle">
              <a:avLst>
                <a:gd name="adj" fmla="val 4991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 txBox="1"/>
            <p:nvPr/>
          </p:nvSpPr>
          <p:spPr>
            <a:xfrm>
              <a:off x="6992025" y="2110963"/>
              <a:ext cx="3855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L1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48" name="Google Shape;448;p40"/>
            <p:cNvSpPr txBox="1"/>
            <p:nvPr/>
          </p:nvSpPr>
          <p:spPr>
            <a:xfrm>
              <a:off x="6970425" y="2867798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L2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49" name="Google Shape;449;p40"/>
            <p:cNvSpPr txBox="1"/>
            <p:nvPr/>
          </p:nvSpPr>
          <p:spPr>
            <a:xfrm>
              <a:off x="6959700" y="3634072"/>
              <a:ext cx="4287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L3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50" name="Google Shape;450;p40"/>
            <p:cNvSpPr txBox="1"/>
            <p:nvPr/>
          </p:nvSpPr>
          <p:spPr>
            <a:xfrm>
              <a:off x="6552525" y="4172525"/>
              <a:ext cx="1264500" cy="385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RAM</a:t>
              </a: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cxnSp>
          <p:nvCxnSpPr>
            <p:cNvPr id="451" name="Google Shape;451;p40"/>
            <p:cNvCxnSpPr/>
            <p:nvPr/>
          </p:nvCxnSpPr>
          <p:spPr>
            <a:xfrm rot="10800000">
              <a:off x="5861550" y="1803900"/>
              <a:ext cx="1500" cy="2264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cxnSp>
          <p:nvCxnSpPr>
            <p:cNvPr id="452" name="Google Shape;452;p40"/>
            <p:cNvCxnSpPr/>
            <p:nvPr/>
          </p:nvCxnSpPr>
          <p:spPr>
            <a:xfrm>
              <a:off x="8414150" y="1804004"/>
              <a:ext cx="0" cy="222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sm" len="sm"/>
            </a:ln>
          </p:spPr>
        </p:cxnSp>
        <p:sp>
          <p:nvSpPr>
            <p:cNvPr id="453" name="Google Shape;453;p40"/>
            <p:cNvSpPr txBox="1"/>
            <p:nvPr/>
          </p:nvSpPr>
          <p:spPr>
            <a:xfrm rot="-5400000">
              <a:off x="5011100" y="2885724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Speed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54" name="Google Shape;454;p40"/>
            <p:cNvSpPr txBox="1"/>
            <p:nvPr/>
          </p:nvSpPr>
          <p:spPr>
            <a:xfrm rot="5400000">
              <a:off x="8133000" y="2885719"/>
              <a:ext cx="1111200" cy="3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Size</a:t>
              </a: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686925" y="1357850"/>
            <a:ext cx="30927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3: What does ALU stand for?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Arithmetic logic unit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Arithmetic link unit 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Algorithm logic unit</a:t>
            </a:r>
            <a:endParaRPr sz="140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686925" y="2632575"/>
            <a:ext cx="30927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5: What is a control unit?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unit that regulates the speed of the system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unit that executes instructions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A unit that tells the other components how to respond to instructions</a:t>
            </a:r>
            <a:endParaRPr sz="1400"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759575" y="1400550"/>
            <a:ext cx="35649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4: What is a bus?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single wire that transfers data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A set of wires that transfer data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A set of wires that transmit data</a:t>
            </a:r>
            <a:endParaRPr sz="1400"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759579" y="2632575"/>
            <a:ext cx="40632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400" b="1"/>
              <a:t>6: What is the role of the ALU?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 b="1"/>
              <a:t>The ALU carries out logical and mathematical operations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The ALU helps to save to memory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 sz="1400"/>
              <a:t>The ALU controls the bus system</a:t>
            </a:r>
            <a:endParaRPr sz="1400"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688" y="47815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Retrieval practise: the CPU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 will: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Describe the characteristics of RAM and ROM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Explain the role main memory as part of a computer system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Define cache memory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Describe the role of cache memory in a computer system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dirty="0"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dirty="0"/>
              <a:t>Memory and computer systems</a:t>
            </a:r>
            <a:endParaRPr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224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Think, pair, share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What do the terms RAM and ROM mean in a computer system?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RAM: </a:t>
            </a:r>
            <a:r>
              <a:rPr lang="en-GB"/>
              <a:t>Random access memory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ROM:</a:t>
            </a:r>
            <a:r>
              <a:rPr lang="en-GB"/>
              <a:t> - Read-only memory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Annotate your graphic organiser with the full names of main memory.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RAM</a:t>
            </a:r>
            <a:r>
              <a:rPr lang="en-GB" dirty="0"/>
              <a:t> and </a:t>
            </a:r>
            <a:r>
              <a:rPr lang="en-GB" b="1" dirty="0"/>
              <a:t>ROM</a:t>
            </a:r>
            <a:r>
              <a:rPr lang="en-GB" dirty="0"/>
              <a:t> are both types of </a:t>
            </a:r>
            <a:r>
              <a:rPr lang="en-GB" b="1" dirty="0"/>
              <a:t>main memory.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This means that they are directly accessible by the CPU.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Memory </a:t>
            </a:r>
            <a:r>
              <a:rPr lang="en-GB" dirty="0"/>
              <a:t>is used to store instructions for the CPU to execute.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 dirty="0"/>
              <a:t>They are </a:t>
            </a:r>
            <a:r>
              <a:rPr lang="en-GB" b="1" dirty="0"/>
              <a:t>much</a:t>
            </a:r>
            <a:r>
              <a:rPr lang="en-GB" dirty="0"/>
              <a:t> faster to access </a:t>
            </a:r>
            <a:r>
              <a:rPr lang="en-GB"/>
              <a:t>than secondary storage </a:t>
            </a:r>
            <a:r>
              <a:rPr lang="en-GB" dirty="0"/>
              <a:t>— i.e. a hard drive.</a:t>
            </a:r>
            <a:endParaRPr dirty="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Main memory</a:t>
            </a:r>
            <a:endParaRPr b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b="1"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289050"/>
            <a:ext cx="4096501" cy="298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7"/>
          <p:cNvGraphicFramePr/>
          <p:nvPr/>
        </p:nvGraphicFramePr>
        <p:xfrm>
          <a:off x="310900" y="1289050"/>
          <a:ext cx="4096500" cy="3540250"/>
        </p:xfrm>
        <a:graphic>
          <a:graphicData uri="http://schemas.openxmlformats.org/drawingml/2006/table">
            <a:tbl>
              <a:tblPr>
                <a:noFill/>
                <a:tableStyleId>{4594DE4B-2B56-4A57-B2C6-CDB58ED78996}</a:tableStyleId>
              </a:tblPr>
              <a:tblGrid>
                <a:gridCol w="20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 only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?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Read and write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638" y="463863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1523</Words>
  <Application>Microsoft Office PowerPoint</Application>
  <PresentationFormat>On-screen Show (16:9)</PresentationFormat>
  <Paragraphs>390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Quicksand Light</vt:lpstr>
      <vt:lpstr>Quicksand</vt:lpstr>
      <vt:lpstr>Arial</vt:lpstr>
      <vt:lpstr>NCCE Slides</vt:lpstr>
      <vt:lpstr> Main memory</vt:lpstr>
      <vt:lpstr>Retrieval practise: the CPU</vt:lpstr>
      <vt:lpstr>Retrieval practise: the CPU</vt:lpstr>
      <vt:lpstr>Retrieval practise: the CPU</vt:lpstr>
      <vt:lpstr> Memory and computer systems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</vt:lpstr>
      <vt:lpstr>Main memory — showdown</vt:lpstr>
      <vt:lpstr>Meet cache</vt:lpstr>
      <vt:lpstr>Meet cache</vt:lpstr>
      <vt:lpstr>How does cache speed up a computer?</vt:lpstr>
      <vt:lpstr>How does cache speed up a computer?</vt:lpstr>
      <vt:lpstr>How does cache speed up a computer?</vt:lpstr>
      <vt:lpstr>How does cache speed up a computer?</vt:lpstr>
      <vt:lpstr>How does cache speed up a computer?</vt:lpstr>
      <vt:lpstr>How does cache speed up a computer?</vt:lpstr>
      <vt:lpstr>How does cache speed up a computer?</vt:lpstr>
      <vt:lpstr>How does cache speed up a computer?</vt:lpstr>
      <vt:lpstr>How does cache speed up a computer?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Main memory</dc:title>
  <cp:lastModifiedBy>Keith McPherson</cp:lastModifiedBy>
  <cp:revision>2</cp:revision>
  <dcterms:modified xsi:type="dcterms:W3CDTF">2023-09-21T14:09:17Z</dcterms:modified>
</cp:coreProperties>
</file>