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55"/>
  </p:notes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9144000" cy="5143500" type="screen16x9"/>
  <p:notesSz cx="6858000" cy="9144000"/>
  <p:embeddedFontLst>
    <p:embeddedFont>
      <p:font typeface="Quicksand" panose="020B0604020202020204" charset="0"/>
      <p:regular r:id="rId56"/>
      <p:bold r:id="rId57"/>
    </p:embeddedFont>
    <p:embeddedFont>
      <p:font typeface="Quicksand Light" panose="020B0604020202020204" charset="0"/>
      <p:regular r:id="rId58"/>
      <p:bold r:id="rId59"/>
    </p:embeddedFont>
    <p:embeddedFont>
      <p:font typeface="Roboto Mono" panose="020B060402020202020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40875-4E23-46C8-B333-96F714A6495B}">
  <a:tblStyle styleId="{6A540875-4E23-46C8-B333-96F714A649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algo-7-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cce.io/ogl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Plastic-cup-vector-drawing/8998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07-08-20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ncce.io/algo-7-s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62313604c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62313604c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62313604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62313604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62313604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62313604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62313604c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62313604c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2313604c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2313604c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62313604c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62313604c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62313604c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62313604c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62313604c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62313604c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62313604c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62313604c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62313604c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862313604c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3a51381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3a51381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62313604c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862313604c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62313604c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62313604c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862313604c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862313604c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62313604c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62313604c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862313604c_0_1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862313604c_0_1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862313604c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862313604c_0_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862313604c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862313604c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862313604c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862313604c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862313604c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862313604c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862313604c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862313604c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3a513817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3a513817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862313604c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862313604c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862313604c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862313604c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862313604c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862313604c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862313604c_0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862313604c_0_1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862313604c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862313604c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862313604c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862313604c_0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862313604c_0_1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862313604c_0_1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862313604c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862313604c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862313604c_0_1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862313604c_0_1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62313604c_0_1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862313604c_0_1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7157e928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7157e928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862313604c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862313604c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862313604c_0_1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862313604c_0_1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8a2563cec3_1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8a2563cec3_1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862313604c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862313604c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88e510a08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88e510a08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862313604c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862313604c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88442a9c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88442a9c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8a2563cec3_1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8a2563cec3_1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862313604c_0_1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862313604c_0_1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88e510a0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88e510a0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2313604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2313604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Example: when you are going on holiday and want to choose a hotel, you might want to sort the options in lots of different ways, such as price, proximity to the beach, or the ratings of other customers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88442a9c2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88442a9c24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862313604c_0_1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862313604c_0_1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7516b1dd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7516b1dd8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2313604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2313604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62313604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62313604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a2563cec3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a2563cec3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a2563ce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a2563ce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https://publicdomainvectors.org/en/free-clipart/Plastic-cup-vector-drawing/8998.html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4223" t="14372" r="15015" b="14825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EH3CJp4n-heFYbDQNqLDXHAJYtA7-hY_ZXQQllruXbg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/>
              <a:t>Lesson 7: </a:t>
            </a:r>
            <a:endParaRPr sz="5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/>
              <a:t>Bubble sort </a:t>
            </a:r>
            <a:endParaRPr sz="5400"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Algorithms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Here is the initial order of the cups. However, when you are executing a bubble sort you will only be comparing two items at a time.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75" name="Google Shape;175;p17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77" name="Google Shape;177;p17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178" name="Google Shape;178;p17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pic>
        <p:nvPicPr>
          <p:cNvPr id="182" name="Google Shape;1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462" y="17805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225" y="17805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12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825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12" y="17805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00" y="17803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625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425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00" y="17805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97" name="Google Shape;197;p18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99" name="Google Shape;199;p18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1"/>
          </p:nvPr>
        </p:nvSpPr>
        <p:spPr>
          <a:xfrm>
            <a:off x="310950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5" name="Google Shape;205;p18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Start from the first item 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310900" y="2239075"/>
            <a:ext cx="9582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211" name="Google Shape;211;p18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213" name="Google Shape;213;p18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215" name="Google Shape;215;p18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216" name="Google Shape;216;p18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217" name="Google Shape;217;p18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pic>
        <p:nvPicPr>
          <p:cNvPr id="219" name="Google Shape;2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235" name="Google Shape;235;p19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236" name="Google Shape;236;p19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239" name="Google Shape;239;p19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241" name="Google Shape;241;p19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242" name="Google Shape;242;p19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Compare the item at the current position to the one next to it.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6" name="Google Shape;246;p19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247" name="Google Shape;247;p19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248" name="Google Shape;248;p19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249" name="Google Shape;249;p19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250" name="Google Shape;250;p19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251" name="Google Shape;251;p19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pic>
        <p:nvPicPr>
          <p:cNvPr id="255" name="Google Shape;2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/>
          <p:nvPr/>
        </p:nvSpPr>
        <p:spPr>
          <a:xfrm>
            <a:off x="310900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body" idx="1"/>
          </p:nvPr>
        </p:nvSpPr>
        <p:spPr>
          <a:xfrm>
            <a:off x="310950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6" name="Google Shape;266;p19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272" name="Google Shape;272;p20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274" name="Google Shape;274;p20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276" name="Google Shape;276;p20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277" name="Google Shape;277;p20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278" name="Google Shape;278;p20"/>
          <p:cNvSpPr/>
          <p:nvPr/>
        </p:nvSpPr>
        <p:spPr>
          <a:xfrm>
            <a:off x="310900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280" name="Google Shape;280;p2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82" name="Google Shape;282;p20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781550" y="3829200"/>
            <a:ext cx="7107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247388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2</a:t>
            </a:r>
            <a:endParaRPr sz="1400" b="1"/>
          </a:p>
        </p:txBody>
      </p:sp>
      <p:sp>
        <p:nvSpPr>
          <p:cNvPr id="286" name="Google Shape;286;p20"/>
          <p:cNvSpPr txBox="1">
            <a:spLocks noGrp="1"/>
          </p:cNvSpPr>
          <p:nvPr>
            <p:ph type="body" idx="1"/>
          </p:nvPr>
        </p:nvSpPr>
        <p:spPr>
          <a:xfrm>
            <a:off x="293269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1</a:t>
            </a:r>
            <a:endParaRPr sz="1400" b="1"/>
          </a:p>
        </p:txBody>
      </p:sp>
      <p:sp>
        <p:nvSpPr>
          <p:cNvPr id="287" name="Google Shape;287;p20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288" name="Google Shape;288;p20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289" name="Google Shape;289;p20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290" name="Google Shape;290;p20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291" name="Google Shape;291;p20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292" name="Google Shape;292;p20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293" name="Google Shape;293;p20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294" name="Google Shape;294;p20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pic>
        <p:nvPicPr>
          <p:cNvPr id="295" name="Google Shape;2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0"/>
          <p:cNvSpPr txBox="1">
            <a:spLocks noGrp="1"/>
          </p:cNvSpPr>
          <p:nvPr>
            <p:ph type="body" idx="1"/>
          </p:nvPr>
        </p:nvSpPr>
        <p:spPr>
          <a:xfrm>
            <a:off x="310950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1780463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311" name="Google Shape;311;p21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312" name="Google Shape;312;p21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313" name="Google Shape;313;p21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315" name="Google Shape;315;p21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316" name="Google Shape;316;p21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317" name="Google Shape;317;p2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318" name="Google Shape;318;p2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cxnSp>
        <p:nvCxnSpPr>
          <p:cNvPr id="320" name="Google Shape;320;p21"/>
          <p:cNvCxnSpPr/>
          <p:nvPr/>
        </p:nvCxnSpPr>
        <p:spPr>
          <a:xfrm>
            <a:off x="1041850" y="2971375"/>
            <a:ext cx="443700" cy="0"/>
          </a:xfrm>
          <a:prstGeom prst="straightConnector1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stealth" w="sm" len="sm"/>
            <a:tailEnd type="stealth" w="sm" len="sm"/>
          </a:ln>
        </p:spPr>
      </p:cxnSp>
      <p:sp>
        <p:nvSpPr>
          <p:cNvPr id="321" name="Google Shape;321;p21"/>
          <p:cNvSpPr/>
          <p:nvPr/>
        </p:nvSpPr>
        <p:spPr>
          <a:xfrm>
            <a:off x="310900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323" name="Google Shape;323;p21"/>
          <p:cNvSpPr txBox="1">
            <a:spLocks noGrp="1"/>
          </p:cNvSpPr>
          <p:nvPr>
            <p:ph type="body" idx="1"/>
          </p:nvPr>
        </p:nvSpPr>
        <p:spPr>
          <a:xfrm>
            <a:off x="1247388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2</a:t>
            </a:r>
            <a:endParaRPr sz="1400" b="1"/>
          </a:p>
        </p:txBody>
      </p:sp>
      <p:sp>
        <p:nvSpPr>
          <p:cNvPr id="324" name="Google Shape;324;p21"/>
          <p:cNvSpPr txBox="1">
            <a:spLocks noGrp="1"/>
          </p:cNvSpPr>
          <p:nvPr>
            <p:ph type="body" idx="1"/>
          </p:nvPr>
        </p:nvSpPr>
        <p:spPr>
          <a:xfrm>
            <a:off x="293269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1</a:t>
            </a:r>
            <a:endParaRPr sz="1400" b="1"/>
          </a:p>
        </p:txBody>
      </p:sp>
      <p:sp>
        <p:nvSpPr>
          <p:cNvPr id="325" name="Google Shape;325;p21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326" name="Google Shape;326;p21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327" name="Google Shape;327;p21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328" name="Google Shape;328;p21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329" name="Google Shape;329;p21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331" name="Google Shape;331;p21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332" name="Google Shape;332;p21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pic>
        <p:nvPicPr>
          <p:cNvPr id="333" name="Google Shape;3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1"/>
          <p:cNvSpPr txBox="1">
            <a:spLocks noGrp="1"/>
          </p:cNvSpPr>
          <p:nvPr>
            <p:ph type="body" idx="1"/>
          </p:nvPr>
        </p:nvSpPr>
        <p:spPr>
          <a:xfrm>
            <a:off x="310950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41" name="Google Shape;3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1780463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344" name="Google Shape;344;p21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781550" y="4147950"/>
            <a:ext cx="3204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351" name="Google Shape;351;p22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352" name="Google Shape;352;p22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353" name="Google Shape;353;p22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354" name="Google Shape;354;p22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355" name="Google Shape;355;p22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356" name="Google Shape;356;p22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357" name="Google Shape;357;p22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358" name="Google Shape;358;p22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359" name="Google Shape;359;p22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360" name="Google Shape;360;p2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62" name="Google Shape;362;p22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Go to the next item 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63" name="Google Shape;3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2"/>
          <p:cNvSpPr txBox="1">
            <a:spLocks noGrp="1"/>
          </p:cNvSpPr>
          <p:nvPr>
            <p:ph type="body" idx="1"/>
          </p:nvPr>
        </p:nvSpPr>
        <p:spPr>
          <a:xfrm>
            <a:off x="1266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1266222" y="2239075"/>
            <a:ext cx="9582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2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380" name="Google Shape;380;p23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381" name="Google Shape;381;p23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382" name="Google Shape;382;p23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383" name="Google Shape;383;p23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384" name="Google Shape;384;p23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385" name="Google Shape;385;p23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386" name="Google Shape;386;p23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387" name="Google Shape;387;p23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388" name="Google Shape;388;p2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389" name="Google Shape;389;p2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390" name="Google Shape;390;p2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1266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3"/>
          <p:cNvSpPr txBox="1">
            <a:spLocks noGrp="1"/>
          </p:cNvSpPr>
          <p:nvPr>
            <p:ph type="body" idx="1"/>
          </p:nvPr>
        </p:nvSpPr>
        <p:spPr>
          <a:xfrm>
            <a:off x="1266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93" name="Google Shape;3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403" name="Google Shape;403;p23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Compare the item at the current position to the one next to it.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409" name="Google Shape;409;p24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410" name="Google Shape;410;p24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411" name="Google Shape;411;p24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412" name="Google Shape;412;p24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413" name="Google Shape;413;p24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414" name="Google Shape;414;p24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416" name="Google Shape;416;p24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417" name="Google Shape;417;p2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420" name="Google Shape;420;p24"/>
          <p:cNvSpPr/>
          <p:nvPr/>
        </p:nvSpPr>
        <p:spPr>
          <a:xfrm>
            <a:off x="1266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4"/>
          <p:cNvSpPr txBox="1">
            <a:spLocks noGrp="1"/>
          </p:cNvSpPr>
          <p:nvPr>
            <p:ph type="body" idx="1"/>
          </p:nvPr>
        </p:nvSpPr>
        <p:spPr>
          <a:xfrm>
            <a:off x="1266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22" name="Google Shape;4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4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432" name="Google Shape;432;p24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3" name="Google Shape;433;p24"/>
          <p:cNvSpPr/>
          <p:nvPr/>
        </p:nvSpPr>
        <p:spPr>
          <a:xfrm>
            <a:off x="781550" y="3829200"/>
            <a:ext cx="7107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5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439" name="Google Shape;439;p25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440" name="Google Shape;440;p25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441" name="Google Shape;441;p25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442" name="Google Shape;442;p25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443" name="Google Shape;443;p25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444" name="Google Shape;444;p25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445" name="Google Shape;445;p25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446" name="Google Shape;446;p2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447" name="Google Shape;447;p2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448" name="Google Shape;448;p25"/>
          <p:cNvSpPr/>
          <p:nvPr/>
        </p:nvSpPr>
        <p:spPr>
          <a:xfrm>
            <a:off x="1266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5"/>
          <p:cNvSpPr txBox="1">
            <a:spLocks noGrp="1"/>
          </p:cNvSpPr>
          <p:nvPr>
            <p:ph type="body" idx="1"/>
          </p:nvPr>
        </p:nvSpPr>
        <p:spPr>
          <a:xfrm>
            <a:off x="1266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50" name="Google Shape;4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5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458" name="Google Shape;458;p25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cxnSp>
        <p:nvCxnSpPr>
          <p:cNvPr id="459" name="Google Shape;459;p25"/>
          <p:cNvCxnSpPr/>
          <p:nvPr/>
        </p:nvCxnSpPr>
        <p:spPr>
          <a:xfrm>
            <a:off x="1977159" y="2971375"/>
            <a:ext cx="443700" cy="0"/>
          </a:xfrm>
          <a:prstGeom prst="straightConnector1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stealth" w="sm" len="sm"/>
            <a:tailEnd type="stealth" w="sm" len="sm"/>
          </a:ln>
        </p:spPr>
      </p:cxnSp>
      <p:pic>
        <p:nvPicPr>
          <p:cNvPr id="460" name="Google Shape;4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463" name="Google Shape;463;p25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4" name="Google Shape;464;p25"/>
          <p:cNvSpPr/>
          <p:nvPr/>
        </p:nvSpPr>
        <p:spPr>
          <a:xfrm>
            <a:off x="781550" y="4147950"/>
            <a:ext cx="3204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470" name="Google Shape;470;p26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471" name="Google Shape;471;p26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472" name="Google Shape;472;p26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473" name="Google Shape;473;p26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474" name="Google Shape;474;p26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475" name="Google Shape;475;p26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476" name="Google Shape;476;p26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477" name="Google Shape;477;p26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478" name="Google Shape;478;p2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479" name="Google Shape;479;p2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480" name="Google Shape;480;p2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481" name="Google Shape;481;p26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Go to the next item in the list.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82" name="Google Shape;482;p26"/>
          <p:cNvSpPr txBox="1">
            <a:spLocks noGrp="1"/>
          </p:cNvSpPr>
          <p:nvPr>
            <p:ph type="body" idx="1"/>
          </p:nvPr>
        </p:nvSpPr>
        <p:spPr>
          <a:xfrm>
            <a:off x="2215950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3" name="Google Shape;483;p26"/>
          <p:cNvSpPr/>
          <p:nvPr/>
        </p:nvSpPr>
        <p:spPr>
          <a:xfrm>
            <a:off x="2215900" y="2239075"/>
            <a:ext cx="9582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4" name="Google Shape;4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6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9C1B-E0F8-4545-990E-0F6230F6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7E382-99D6-43D2-ADAE-6A0B1F9F5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725" y="1835473"/>
            <a:ext cx="8095800" cy="3023527"/>
          </a:xfrm>
        </p:spPr>
        <p:txBody>
          <a:bodyPr/>
          <a:lstStyle/>
          <a:p>
            <a:pPr>
              <a:buAutoNum type="arabicPeriod"/>
            </a:pPr>
            <a:r>
              <a:rPr lang="en-GB" dirty="0"/>
              <a:t>Define the  term Iteration.</a:t>
            </a:r>
          </a:p>
          <a:p>
            <a:pPr>
              <a:buAutoNum type="arabicPeriod"/>
            </a:pPr>
            <a:endParaRPr lang="en-GB" dirty="0"/>
          </a:p>
          <a:p>
            <a:pPr marL="114300" indent="0"/>
            <a:r>
              <a:rPr lang="en-GB" sz="2000" dirty="0">
                <a:solidFill>
                  <a:srgbClr val="FF0000"/>
                </a:solidFill>
              </a:rPr>
              <a:t>The process of  looping through every item in a data structure.</a:t>
            </a:r>
          </a:p>
          <a:p>
            <a:pPr>
              <a:buAutoNum type="arabicPeriod"/>
            </a:pPr>
            <a:endParaRPr lang="en-GB" dirty="0"/>
          </a:p>
          <a:p>
            <a:pPr marL="114300" indent="0"/>
            <a:r>
              <a:rPr lang="en-GB" dirty="0"/>
              <a:t>2. State two features of a flow chart that indicates  iteration is used.</a:t>
            </a:r>
          </a:p>
          <a:p>
            <a:pPr marL="114300" indent="0"/>
            <a:endParaRPr lang="en-GB" dirty="0"/>
          </a:p>
          <a:p>
            <a:pPr marL="114300" indent="0"/>
            <a:r>
              <a:rPr lang="en-GB" dirty="0">
                <a:solidFill>
                  <a:srgbClr val="FF0000"/>
                </a:solidFill>
              </a:rPr>
              <a:t>A backward pointing arrow to a  selection/if symbol.   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456E9DD-51EC-449B-AD0E-318C522D75A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7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499" name="Google Shape;499;p27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500" name="Google Shape;500;p27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501" name="Google Shape;501;p27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502" name="Google Shape;502;p27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503" name="Google Shape;503;p27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504" name="Google Shape;504;p27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505" name="Google Shape;505;p27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506" name="Google Shape;506;p27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507" name="Google Shape;507;p27"/>
          <p:cNvSpPr/>
          <p:nvPr/>
        </p:nvSpPr>
        <p:spPr>
          <a:xfrm>
            <a:off x="2215900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7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509" name="Google Shape;509;p2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510" name="Google Shape;510;p27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511" name="Google Shape;511;p27"/>
          <p:cNvSpPr txBox="1">
            <a:spLocks noGrp="1"/>
          </p:cNvSpPr>
          <p:nvPr>
            <p:ph type="body" idx="1"/>
          </p:nvPr>
        </p:nvSpPr>
        <p:spPr>
          <a:xfrm>
            <a:off x="2215950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12" name="Google Shape;5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522" name="Google Shape;522;p27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Compare the item at the current position to the one next to it.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528" name="Google Shape;528;p28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529" name="Google Shape;529;p28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530" name="Google Shape;530;p28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531" name="Google Shape;531;p28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532" name="Google Shape;532;p28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533" name="Google Shape;533;p28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534" name="Google Shape;534;p28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535" name="Google Shape;535;p28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536" name="Google Shape;536;p28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539" name="Google Shape;539;p28"/>
          <p:cNvSpPr/>
          <p:nvPr/>
        </p:nvSpPr>
        <p:spPr>
          <a:xfrm>
            <a:off x="2215900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body" idx="1"/>
          </p:nvPr>
        </p:nvSpPr>
        <p:spPr>
          <a:xfrm>
            <a:off x="2215950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41" name="Google Shape;5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62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37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8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551" name="Google Shape;551;p28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52" name="Google Shape;552;p28"/>
          <p:cNvSpPr/>
          <p:nvPr/>
        </p:nvSpPr>
        <p:spPr>
          <a:xfrm>
            <a:off x="781550" y="3829200"/>
            <a:ext cx="7107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558" name="Google Shape;558;p29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559" name="Google Shape;559;p29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560" name="Google Shape;560;p29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561" name="Google Shape;561;p29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562" name="Google Shape;562;p29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563" name="Google Shape;563;p29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564" name="Google Shape;564;p29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565" name="Google Shape;565;p29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566" name="Google Shape;566;p29"/>
          <p:cNvSpPr/>
          <p:nvPr/>
        </p:nvSpPr>
        <p:spPr>
          <a:xfrm>
            <a:off x="3157111" y="2239075"/>
            <a:ext cx="9582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568" name="Google Shape;568;p2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569" name="Google Shape;569;p2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570" name="Google Shape;570;p29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Go to the next item in the list.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1" name="Google Shape;571;p29"/>
          <p:cNvSpPr txBox="1">
            <a:spLocks noGrp="1"/>
          </p:cNvSpPr>
          <p:nvPr>
            <p:ph type="body" idx="1"/>
          </p:nvPr>
        </p:nvSpPr>
        <p:spPr>
          <a:xfrm>
            <a:off x="3157161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72" name="Google Shape;5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0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587" name="Google Shape;587;p30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588" name="Google Shape;588;p30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589" name="Google Shape;589;p30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590" name="Google Shape;590;p30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591" name="Google Shape;591;p30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592" name="Google Shape;592;p30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593" name="Google Shape;593;p30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594" name="Google Shape;594;p30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595" name="Google Shape;595;p30"/>
          <p:cNvSpPr/>
          <p:nvPr/>
        </p:nvSpPr>
        <p:spPr>
          <a:xfrm>
            <a:off x="3157111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597" name="Google Shape;597;p3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598" name="Google Shape;598;p3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599" name="Google Shape;599;p30"/>
          <p:cNvSpPr txBox="1">
            <a:spLocks noGrp="1"/>
          </p:cNvSpPr>
          <p:nvPr>
            <p:ph type="body" idx="1"/>
          </p:nvPr>
        </p:nvSpPr>
        <p:spPr>
          <a:xfrm>
            <a:off x="3157161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00" name="Google Shape;6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3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610" name="Google Shape;610;p30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Compare the item at the current position to the one next to it.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1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616" name="Google Shape;616;p31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617" name="Google Shape;617;p31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618" name="Google Shape;618;p31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619" name="Google Shape;619;p31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620" name="Google Shape;620;p31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621" name="Google Shape;621;p31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622" name="Google Shape;622;p31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623" name="Google Shape;623;p31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624" name="Google Shape;624;p3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625" name="Google Shape;625;p3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627" name="Google Shape;627;p31"/>
          <p:cNvSpPr/>
          <p:nvPr/>
        </p:nvSpPr>
        <p:spPr>
          <a:xfrm>
            <a:off x="3157111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body" idx="1"/>
          </p:nvPr>
        </p:nvSpPr>
        <p:spPr>
          <a:xfrm>
            <a:off x="3157161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29" name="Google Shape;6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12" y="17805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125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3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639" name="Google Shape;639;p31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40" name="Google Shape;640;p31"/>
          <p:cNvSpPr/>
          <p:nvPr/>
        </p:nvSpPr>
        <p:spPr>
          <a:xfrm>
            <a:off x="781550" y="3829200"/>
            <a:ext cx="7107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2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646" name="Google Shape;646;p32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647" name="Google Shape;647;p32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648" name="Google Shape;648;p32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649" name="Google Shape;649;p32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650" name="Google Shape;650;p32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651" name="Google Shape;651;p32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652" name="Google Shape;652;p32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653" name="Google Shape;653;p32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654" name="Google Shape;654;p32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655" name="Google Shape;655;p3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656" name="Google Shape;656;p3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657" name="Google Shape;657;p32"/>
          <p:cNvSpPr/>
          <p:nvPr/>
        </p:nvSpPr>
        <p:spPr>
          <a:xfrm>
            <a:off x="3157111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 txBox="1">
            <a:spLocks noGrp="1"/>
          </p:cNvSpPr>
          <p:nvPr>
            <p:ph type="body" idx="1"/>
          </p:nvPr>
        </p:nvSpPr>
        <p:spPr>
          <a:xfrm>
            <a:off x="3157161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59" name="Google Shape;6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32"/>
          <p:cNvCxnSpPr/>
          <p:nvPr/>
        </p:nvCxnSpPr>
        <p:spPr>
          <a:xfrm>
            <a:off x="3875189" y="2971375"/>
            <a:ext cx="443700" cy="0"/>
          </a:xfrm>
          <a:prstGeom prst="straightConnector1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stealth" w="sm" len="sm"/>
            <a:tailEnd type="stealth" w="sm" len="sm"/>
          </a:ln>
        </p:spPr>
      </p:cxnSp>
      <p:pic>
        <p:nvPicPr>
          <p:cNvPr id="667" name="Google Shape;6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12" y="17805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125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2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670" name="Google Shape;670;p32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1" name="Google Shape;671;p32"/>
          <p:cNvSpPr/>
          <p:nvPr/>
        </p:nvSpPr>
        <p:spPr>
          <a:xfrm>
            <a:off x="781550" y="4147950"/>
            <a:ext cx="3204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3"/>
          <p:cNvSpPr/>
          <p:nvPr/>
        </p:nvSpPr>
        <p:spPr>
          <a:xfrm>
            <a:off x="4113844" y="2239075"/>
            <a:ext cx="9582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678" name="Google Shape;678;p3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679" name="Google Shape;679;p3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680" name="Google Shape;680;p33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Go to the next item in the list.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1" name="Google Shape;681;p33"/>
          <p:cNvSpPr txBox="1">
            <a:spLocks noGrp="1"/>
          </p:cNvSpPr>
          <p:nvPr>
            <p:ph type="body" idx="1"/>
          </p:nvPr>
        </p:nvSpPr>
        <p:spPr>
          <a:xfrm>
            <a:off x="4113894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82" name="Google Shape;6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3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4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697" name="Google Shape;697;p34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698" name="Google Shape;698;p34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699" name="Google Shape;699;p34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700" name="Google Shape;700;p34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701" name="Google Shape;701;p34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702" name="Google Shape;702;p34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703" name="Google Shape;703;p34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704" name="Google Shape;704;p34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705" name="Google Shape;705;p34"/>
          <p:cNvSpPr/>
          <p:nvPr/>
        </p:nvSpPr>
        <p:spPr>
          <a:xfrm>
            <a:off x="4113844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707" name="Google Shape;707;p3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08" name="Google Shape;708;p3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709" name="Google Shape;709;p34"/>
          <p:cNvSpPr txBox="1">
            <a:spLocks noGrp="1"/>
          </p:cNvSpPr>
          <p:nvPr>
            <p:ph type="body" idx="1"/>
          </p:nvPr>
        </p:nvSpPr>
        <p:spPr>
          <a:xfrm>
            <a:off x="4113894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10" name="Google Shape;7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34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720" name="Google Shape;720;p34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Compare the item at the current position to the one next to it.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5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726" name="Google Shape;726;p35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727" name="Google Shape;727;p35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728" name="Google Shape;728;p35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729" name="Google Shape;729;p35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730" name="Google Shape;730;p35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731" name="Google Shape;731;p35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732" name="Google Shape;732;p35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733" name="Google Shape;733;p35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734" name="Google Shape;734;p35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36" name="Google Shape;736;p3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737" name="Google Shape;737;p35"/>
          <p:cNvSpPr/>
          <p:nvPr/>
        </p:nvSpPr>
        <p:spPr>
          <a:xfrm>
            <a:off x="4113844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5"/>
          <p:cNvSpPr txBox="1">
            <a:spLocks noGrp="1"/>
          </p:cNvSpPr>
          <p:nvPr>
            <p:ph type="body" idx="1"/>
          </p:nvPr>
        </p:nvSpPr>
        <p:spPr>
          <a:xfrm>
            <a:off x="4113894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39" name="Google Shape;7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125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862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3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749" name="Google Shape;749;p35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0" name="Google Shape;750;p35"/>
          <p:cNvSpPr/>
          <p:nvPr/>
        </p:nvSpPr>
        <p:spPr>
          <a:xfrm>
            <a:off x="781550" y="3829200"/>
            <a:ext cx="7107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6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756" name="Google Shape;756;p36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757" name="Google Shape;757;p36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758" name="Google Shape;758;p36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759" name="Google Shape;759;p36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761" name="Google Shape;761;p36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762" name="Google Shape;762;p36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763" name="Google Shape;763;p36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764" name="Google Shape;764;p36"/>
          <p:cNvSpPr/>
          <p:nvPr/>
        </p:nvSpPr>
        <p:spPr>
          <a:xfrm>
            <a:off x="5076222" y="2239075"/>
            <a:ext cx="9582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67" name="Google Shape;767;p3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768" name="Google Shape;768;p36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Go to the next item in the list.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9" name="Google Shape;769;p36"/>
          <p:cNvSpPr txBox="1">
            <a:spLocks noGrp="1"/>
          </p:cNvSpPr>
          <p:nvPr>
            <p:ph type="body" idx="1"/>
          </p:nvPr>
        </p:nvSpPr>
        <p:spPr>
          <a:xfrm>
            <a:off x="5076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70" name="Google Shape;7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36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Finding a surname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Given the two lists above, which list do you think it would be easier to find a surname in? Why do you think that?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Think, write, pair, share.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1125"/>
            <a:ext cx="400050" cy="409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" name="Google Shape;63;p10"/>
          <p:cNvGraphicFramePr/>
          <p:nvPr/>
        </p:nvGraphicFramePr>
        <p:xfrm>
          <a:off x="311000" y="1177600"/>
          <a:ext cx="8521975" cy="396210"/>
        </p:xfrm>
        <a:graphic>
          <a:graphicData uri="http://schemas.openxmlformats.org/drawingml/2006/table">
            <a:tbl>
              <a:tblPr>
                <a:noFill/>
                <a:tableStyleId>{6A540875-4E23-46C8-B333-96F714A6495B}</a:tableStyleId>
              </a:tblPr>
              <a:tblGrid>
                <a:gridCol w="7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List 1: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Jones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Davies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Wilson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Khan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Taylor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James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Smith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Ali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Brown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Patel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Google Shape;64;p10"/>
          <p:cNvGraphicFramePr/>
          <p:nvPr/>
        </p:nvGraphicFramePr>
        <p:xfrm>
          <a:off x="311013" y="1804950"/>
          <a:ext cx="8521975" cy="396210"/>
        </p:xfrm>
        <a:graphic>
          <a:graphicData uri="http://schemas.openxmlformats.org/drawingml/2006/table">
            <a:tbl>
              <a:tblPr>
                <a:noFill/>
                <a:tableStyleId>{6A540875-4E23-46C8-B333-96F714A6495B}</a:tableStyleId>
              </a:tblPr>
              <a:tblGrid>
                <a:gridCol w="7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4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List 2:</a:t>
                      </a:r>
                      <a:endParaRPr b="1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Ali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Brown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Davies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James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Jones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Khan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Patel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Smith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Taylor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Wilson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7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785" name="Google Shape;785;p37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786" name="Google Shape;786;p37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787" name="Google Shape;787;p37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788" name="Google Shape;788;p37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789" name="Google Shape;789;p37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790" name="Google Shape;790;p37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791" name="Google Shape;791;p37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792" name="Google Shape;792;p37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793" name="Google Shape;793;p37"/>
          <p:cNvSpPr/>
          <p:nvPr/>
        </p:nvSpPr>
        <p:spPr>
          <a:xfrm>
            <a:off x="5076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7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795" name="Google Shape;795;p3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96" name="Google Shape;796;p37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797" name="Google Shape;797;p37"/>
          <p:cNvSpPr txBox="1">
            <a:spLocks noGrp="1"/>
          </p:cNvSpPr>
          <p:nvPr>
            <p:ph type="body" idx="1"/>
          </p:nvPr>
        </p:nvSpPr>
        <p:spPr>
          <a:xfrm>
            <a:off x="5076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98" name="Google Shape;7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7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808" name="Google Shape;808;p37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Compare the item at the current position to the one next to it.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8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814" name="Google Shape;814;p38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815" name="Google Shape;815;p38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816" name="Google Shape;816;p38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817" name="Google Shape;817;p38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818" name="Google Shape;818;p38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819" name="Google Shape;819;p38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820" name="Google Shape;820;p38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821" name="Google Shape;821;p38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822" name="Google Shape;822;p38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823" name="Google Shape;823;p3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824" name="Google Shape;824;p3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825" name="Google Shape;825;p38"/>
          <p:cNvSpPr/>
          <p:nvPr/>
        </p:nvSpPr>
        <p:spPr>
          <a:xfrm>
            <a:off x="5076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8"/>
          <p:cNvSpPr txBox="1">
            <a:spLocks noGrp="1"/>
          </p:cNvSpPr>
          <p:nvPr>
            <p:ph type="body" idx="1"/>
          </p:nvPr>
        </p:nvSpPr>
        <p:spPr>
          <a:xfrm>
            <a:off x="5076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27" name="Google Shape;8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12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72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38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837" name="Google Shape;837;p38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38" name="Google Shape;838;p38"/>
          <p:cNvSpPr/>
          <p:nvPr/>
        </p:nvSpPr>
        <p:spPr>
          <a:xfrm>
            <a:off x="781550" y="3829200"/>
            <a:ext cx="7107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9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844" name="Google Shape;844;p39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845" name="Google Shape;845;p39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846" name="Google Shape;846;p39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847" name="Google Shape;847;p39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848" name="Google Shape;848;p39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849" name="Google Shape;849;p39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850" name="Google Shape;850;p39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851" name="Google Shape;851;p39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852" name="Google Shape;852;p39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853" name="Google Shape;853;p3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854" name="Google Shape;854;p3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855" name="Google Shape;855;p39"/>
          <p:cNvSpPr/>
          <p:nvPr/>
        </p:nvSpPr>
        <p:spPr>
          <a:xfrm>
            <a:off x="5076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9"/>
          <p:cNvSpPr txBox="1">
            <a:spLocks noGrp="1"/>
          </p:cNvSpPr>
          <p:nvPr>
            <p:ph type="body" idx="1"/>
          </p:nvPr>
        </p:nvSpPr>
        <p:spPr>
          <a:xfrm>
            <a:off x="5076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57" name="Google Shape;8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39"/>
          <p:cNvCxnSpPr/>
          <p:nvPr/>
        </p:nvCxnSpPr>
        <p:spPr>
          <a:xfrm>
            <a:off x="5801098" y="2971375"/>
            <a:ext cx="443700" cy="0"/>
          </a:xfrm>
          <a:prstGeom prst="straightConnector1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stealth" w="sm" len="sm"/>
            <a:tailEnd type="stealth" w="sm" len="sm"/>
          </a:ln>
        </p:spPr>
      </p:cxnSp>
      <p:pic>
        <p:nvPicPr>
          <p:cNvPr id="865" name="Google Shape;8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12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72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39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868" name="Google Shape;868;p39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9" name="Google Shape;869;p39"/>
          <p:cNvSpPr/>
          <p:nvPr/>
        </p:nvSpPr>
        <p:spPr>
          <a:xfrm>
            <a:off x="781550" y="4147950"/>
            <a:ext cx="3204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0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875" name="Google Shape;875;p40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876" name="Google Shape;876;p40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877" name="Google Shape;877;p40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878" name="Google Shape;878;p40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879" name="Google Shape;879;p40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880" name="Google Shape;880;p40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881" name="Google Shape;881;p40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882" name="Google Shape;882;p40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883" name="Google Shape;883;p40"/>
          <p:cNvSpPr/>
          <p:nvPr/>
        </p:nvSpPr>
        <p:spPr>
          <a:xfrm>
            <a:off x="6011789" y="2239075"/>
            <a:ext cx="9582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4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885" name="Google Shape;885;p4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886" name="Google Shape;886;p4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887" name="Google Shape;887;p40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Go to the next item in the list.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8" name="Google Shape;888;p40"/>
          <p:cNvSpPr txBox="1">
            <a:spLocks noGrp="1"/>
          </p:cNvSpPr>
          <p:nvPr>
            <p:ph type="body" idx="1"/>
          </p:nvPr>
        </p:nvSpPr>
        <p:spPr>
          <a:xfrm>
            <a:off x="6011839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89" name="Google Shape;88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4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1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904" name="Google Shape;904;p41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905" name="Google Shape;905;p41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906" name="Google Shape;906;p41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907" name="Google Shape;907;p41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908" name="Google Shape;908;p41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909" name="Google Shape;909;p41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910" name="Google Shape;910;p41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911" name="Google Shape;911;p41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912" name="Google Shape;912;p41"/>
          <p:cNvSpPr/>
          <p:nvPr/>
        </p:nvSpPr>
        <p:spPr>
          <a:xfrm>
            <a:off x="6011789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914" name="Google Shape;914;p4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sp>
        <p:nvSpPr>
          <p:cNvPr id="915" name="Google Shape;915;p41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916" name="Google Shape;916;p41"/>
          <p:cNvSpPr txBox="1">
            <a:spLocks noGrp="1"/>
          </p:cNvSpPr>
          <p:nvPr>
            <p:ph type="body" idx="1"/>
          </p:nvPr>
        </p:nvSpPr>
        <p:spPr>
          <a:xfrm>
            <a:off x="6011839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17" name="Google Shape;9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4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927" name="Google Shape;927;p41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Compare the item at the current position to the one next to it.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2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933" name="Google Shape;933;p42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934" name="Google Shape;934;p42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935" name="Google Shape;935;p42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936" name="Google Shape;936;p42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937" name="Google Shape;937;p42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938" name="Google Shape;938;p42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939" name="Google Shape;939;p42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940" name="Google Shape;940;p42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941" name="Google Shape;941;p42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942" name="Google Shape;942;p4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sp>
        <p:nvSpPr>
          <p:cNvPr id="943" name="Google Shape;943;p4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944" name="Google Shape;944;p42"/>
          <p:cNvSpPr/>
          <p:nvPr/>
        </p:nvSpPr>
        <p:spPr>
          <a:xfrm>
            <a:off x="6011789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42"/>
          <p:cNvSpPr txBox="1">
            <a:spLocks noGrp="1"/>
          </p:cNvSpPr>
          <p:nvPr>
            <p:ph type="body" idx="1"/>
          </p:nvPr>
        </p:nvSpPr>
        <p:spPr>
          <a:xfrm>
            <a:off x="6011839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46" name="Google Shape;9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72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2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42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956" name="Google Shape;956;p42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7" name="Google Shape;957;p42"/>
          <p:cNvSpPr/>
          <p:nvPr/>
        </p:nvSpPr>
        <p:spPr>
          <a:xfrm>
            <a:off x="781550" y="3829200"/>
            <a:ext cx="7107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43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963" name="Google Shape;963;p43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964" name="Google Shape;964;p43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965" name="Google Shape;965;p43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966" name="Google Shape;966;p43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967" name="Google Shape;967;p43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968" name="Google Shape;968;p43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969" name="Google Shape;969;p43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970" name="Google Shape;970;p43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971" name="Google Shape;971;p4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972" name="Google Shape;972;p4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sp>
        <p:nvSpPr>
          <p:cNvPr id="973" name="Google Shape;973;p4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974" name="Google Shape;974;p43"/>
          <p:cNvSpPr/>
          <p:nvPr/>
        </p:nvSpPr>
        <p:spPr>
          <a:xfrm>
            <a:off x="6011789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43"/>
          <p:cNvSpPr txBox="1">
            <a:spLocks noGrp="1"/>
          </p:cNvSpPr>
          <p:nvPr>
            <p:ph type="body" idx="1"/>
          </p:nvPr>
        </p:nvSpPr>
        <p:spPr>
          <a:xfrm>
            <a:off x="6011839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76" name="Google Shape;97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43"/>
          <p:cNvCxnSpPr/>
          <p:nvPr/>
        </p:nvCxnSpPr>
        <p:spPr>
          <a:xfrm>
            <a:off x="6770789" y="2971375"/>
            <a:ext cx="443700" cy="0"/>
          </a:xfrm>
          <a:prstGeom prst="straightConnector1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stealth" w="sm" len="sm"/>
            <a:tailEnd type="stealth" w="sm" len="sm"/>
          </a:ln>
        </p:spPr>
      </p:cxnSp>
      <p:pic>
        <p:nvPicPr>
          <p:cNvPr id="984" name="Google Shape;9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72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25" y="178047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4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987" name="Google Shape;987;p43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88" name="Google Shape;988;p43"/>
          <p:cNvSpPr/>
          <p:nvPr/>
        </p:nvSpPr>
        <p:spPr>
          <a:xfrm>
            <a:off x="781550" y="4147950"/>
            <a:ext cx="3204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4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994" name="Google Shape;994;p44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995" name="Google Shape;995;p44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996" name="Google Shape;996;p44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997" name="Google Shape;997;p44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998" name="Google Shape;998;p44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999" name="Google Shape;999;p44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000" name="Google Shape;1000;p44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001" name="Google Shape;1001;p44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002" name="Google Shape;1002;p44"/>
          <p:cNvSpPr/>
          <p:nvPr/>
        </p:nvSpPr>
        <p:spPr>
          <a:xfrm>
            <a:off x="6981222" y="2239075"/>
            <a:ext cx="9582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1004" name="Google Shape;1004;p4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sp>
        <p:nvSpPr>
          <p:cNvPr id="1005" name="Google Shape;1005;p4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006" name="Google Shape;1006;p44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Go to the next item in the list.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07" name="Google Shape;1007;p44"/>
          <p:cNvSpPr txBox="1">
            <a:spLocks noGrp="1"/>
          </p:cNvSpPr>
          <p:nvPr>
            <p:ph type="body" idx="1"/>
          </p:nvPr>
        </p:nvSpPr>
        <p:spPr>
          <a:xfrm>
            <a:off x="6981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08" name="Google Shape;10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44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45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1023" name="Google Shape;1023;p45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1024" name="Google Shape;1024;p45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1025" name="Google Shape;1025;p45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026" name="Google Shape;1026;p45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1027" name="Google Shape;1027;p45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1028" name="Google Shape;1028;p45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029" name="Google Shape;1029;p45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030" name="Google Shape;1030;p45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031" name="Google Shape;1031;p45"/>
          <p:cNvSpPr/>
          <p:nvPr/>
        </p:nvSpPr>
        <p:spPr>
          <a:xfrm>
            <a:off x="6981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5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1033" name="Google Shape;1033;p4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1034" name="Google Shape;1034;p4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035" name="Google Shape;103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25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45"/>
          <p:cNvSpPr txBox="1">
            <a:spLocks noGrp="1"/>
          </p:cNvSpPr>
          <p:nvPr>
            <p:ph type="body" idx="1"/>
          </p:nvPr>
        </p:nvSpPr>
        <p:spPr>
          <a:xfrm>
            <a:off x="6981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38" name="Google Shape;10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4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1046" name="Google Shape;1046;p45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Compare the item at the current position to the one next to it.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6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1052" name="Google Shape;1052;p46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1053" name="Google Shape;1053;p46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1054" name="Google Shape;1054;p46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055" name="Google Shape;1055;p46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1056" name="Google Shape;1056;p46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1057" name="Google Shape;1057;p46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058" name="Google Shape;1058;p46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059" name="Google Shape;1059;p46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060" name="Google Shape;1060;p4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1061" name="Google Shape;1061;p4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1062" name="Google Shape;1062;p4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063" name="Google Shape;1063;p46"/>
          <p:cNvSpPr/>
          <p:nvPr/>
        </p:nvSpPr>
        <p:spPr>
          <a:xfrm>
            <a:off x="6981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6"/>
          <p:cNvSpPr txBox="1">
            <a:spLocks noGrp="1"/>
          </p:cNvSpPr>
          <p:nvPr>
            <p:ph type="body" idx="1"/>
          </p:nvPr>
        </p:nvSpPr>
        <p:spPr>
          <a:xfrm>
            <a:off x="6981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65" name="Google Shape;106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400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150" y="17805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46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1075" name="Google Shape;1075;p46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6" name="Google Shape;1076;p46"/>
          <p:cNvSpPr/>
          <p:nvPr/>
        </p:nvSpPr>
        <p:spPr>
          <a:xfrm>
            <a:off x="781550" y="3829200"/>
            <a:ext cx="7107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this lesson, you will:</a:t>
            </a:r>
            <a:endParaRPr b="1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 why computers often need to sort data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Traverse a list of items, swapping the items that are out of order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-GB"/>
              <a:t>Perform a bubble sort to order a list containing sample data</a:t>
            </a:r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7</a:t>
            </a: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Bubble sort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47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1082" name="Google Shape;1082;p47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1083" name="Google Shape;1083;p47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1084" name="Google Shape;1084;p47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1085" name="Google Shape;1085;p47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086" name="Google Shape;1086;p47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1087" name="Google Shape;1087;p47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088" name="Google Shape;1088;p47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089" name="Google Shape;1089;p47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090" name="Google Shape;1090;p47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1091" name="Google Shape;1091;p4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sp>
        <p:nvSpPr>
          <p:cNvPr id="1092" name="Google Shape;1092;p47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093" name="Google Shape;1093;p47"/>
          <p:cNvSpPr/>
          <p:nvPr/>
        </p:nvSpPr>
        <p:spPr>
          <a:xfrm>
            <a:off x="6981222" y="2239075"/>
            <a:ext cx="1905600" cy="1436400"/>
          </a:xfrm>
          <a:prstGeom prst="roundRect">
            <a:avLst>
              <a:gd name="adj" fmla="val 5365"/>
            </a:avLst>
          </a:prstGeom>
          <a:noFill/>
          <a:ln w="9525" cap="flat" cmpd="sng">
            <a:solidFill>
              <a:srgbClr val="5B5BA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18000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7"/>
          <p:cNvSpPr txBox="1">
            <a:spLocks noGrp="1"/>
          </p:cNvSpPr>
          <p:nvPr>
            <p:ph type="body" idx="1"/>
          </p:nvPr>
        </p:nvSpPr>
        <p:spPr>
          <a:xfrm>
            <a:off x="6981272" y="3285325"/>
            <a:ext cx="9579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latin typeface="Roboto Mono"/>
                <a:ea typeface="Roboto Mono"/>
                <a:cs typeface="Roboto Mono"/>
                <a:sym typeface="Roboto Mono"/>
              </a:rPr>
              <a:t>current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95" name="Google Shape;109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47"/>
          <p:cNvCxnSpPr/>
          <p:nvPr/>
        </p:nvCxnSpPr>
        <p:spPr>
          <a:xfrm>
            <a:off x="7712602" y="2971375"/>
            <a:ext cx="443700" cy="0"/>
          </a:xfrm>
          <a:prstGeom prst="straightConnector1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stealth" w="sm" len="sm"/>
            <a:tailEnd type="stealth" w="sm" len="sm"/>
          </a:ln>
        </p:spPr>
      </p:cxnSp>
      <p:pic>
        <p:nvPicPr>
          <p:cNvPr id="1103" name="Google Shape;110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400" y="17804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150" y="1780550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47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1106" name="Google Shape;1106;p47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If the item at the current position is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greater than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one next to it,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swap the items within the list.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7" name="Google Shape;1107;p47"/>
          <p:cNvSpPr/>
          <p:nvPr/>
        </p:nvSpPr>
        <p:spPr>
          <a:xfrm>
            <a:off x="781550" y="4147950"/>
            <a:ext cx="3204900" cy="3477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8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1113" name="Google Shape;1113;p4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sp>
        <p:nvSpPr>
          <p:cNvPr id="1114" name="Google Shape;1114;p4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115" name="Google Shape;1115;p48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One pass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has now been completed. If any swaps were made in this pass then keep passing through the list until no swaps are made.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16" name="Google Shape;11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87" y="1780563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12" y="17805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50" y="178042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62" y="178042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137" y="17805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887" y="17805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737" y="178042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412" y="1780375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162" y="1780525"/>
            <a:ext cx="958050" cy="12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48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126" name="Google Shape;1126;p48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127" name="Google Shape;1127;p48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128" name="Google Shape;1128;p48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1129" name="Google Shape;1129;p48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130" name="Google Shape;1130;p48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1131" name="Google Shape;1131;p48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1132" name="Google Shape;1132;p48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1133" name="Google Shape;1133;p48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1134" name="Google Shape;1134;p48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49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</a:t>
            </a:r>
            <a:endParaRPr/>
          </a:p>
        </p:txBody>
      </p:sp>
      <p:sp>
        <p:nvSpPr>
          <p:cNvPr id="1140" name="Google Shape;1140;p4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sp>
        <p:nvSpPr>
          <p:cNvPr id="1141" name="Google Shape;1141;p4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142" name="Google Shape;1142;p49"/>
          <p:cNvSpPr txBox="1"/>
          <p:nvPr/>
        </p:nvSpPr>
        <p:spPr>
          <a:xfrm>
            <a:off x="310900" y="2955675"/>
            <a:ext cx="85221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 single pass results in the largest element reaching its final position at the end of the list, since it will always be greater than the element it is next to.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This means that the next pass doesn’t need to check the final pair of elements as you know the largest element is in the right place. 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43" name="Google Shape;1143;p49"/>
          <p:cNvSpPr txBox="1">
            <a:spLocks noGrp="1"/>
          </p:cNvSpPr>
          <p:nvPr>
            <p:ph type="body" idx="1"/>
          </p:nvPr>
        </p:nvSpPr>
        <p:spPr>
          <a:xfrm>
            <a:off x="281875" y="21721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144" name="Google Shape;1144;p49"/>
          <p:cNvSpPr txBox="1">
            <a:spLocks noGrp="1"/>
          </p:cNvSpPr>
          <p:nvPr>
            <p:ph type="body" idx="1"/>
          </p:nvPr>
        </p:nvSpPr>
        <p:spPr>
          <a:xfrm>
            <a:off x="1234700" y="21721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b="1"/>
          </a:p>
        </p:txBody>
      </p:sp>
      <p:sp>
        <p:nvSpPr>
          <p:cNvPr id="1145" name="Google Shape;1145;p49"/>
          <p:cNvSpPr txBox="1">
            <a:spLocks noGrp="1"/>
          </p:cNvSpPr>
          <p:nvPr>
            <p:ph type="body" idx="1"/>
          </p:nvPr>
        </p:nvSpPr>
        <p:spPr>
          <a:xfrm>
            <a:off x="2187550" y="21721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b="1"/>
          </a:p>
        </p:txBody>
      </p:sp>
      <p:sp>
        <p:nvSpPr>
          <p:cNvPr id="1146" name="Google Shape;1146;p49"/>
          <p:cNvSpPr txBox="1">
            <a:spLocks noGrp="1"/>
          </p:cNvSpPr>
          <p:nvPr>
            <p:ph type="body" idx="1"/>
          </p:nvPr>
        </p:nvSpPr>
        <p:spPr>
          <a:xfrm>
            <a:off x="3140300" y="21721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b="1"/>
          </a:p>
        </p:txBody>
      </p:sp>
      <p:sp>
        <p:nvSpPr>
          <p:cNvPr id="1147" name="Google Shape;1147;p49"/>
          <p:cNvSpPr txBox="1">
            <a:spLocks noGrp="1"/>
          </p:cNvSpPr>
          <p:nvPr>
            <p:ph type="body" idx="1"/>
          </p:nvPr>
        </p:nvSpPr>
        <p:spPr>
          <a:xfrm>
            <a:off x="4093075" y="21721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b="1"/>
          </a:p>
        </p:txBody>
      </p:sp>
      <p:sp>
        <p:nvSpPr>
          <p:cNvPr id="1148" name="Google Shape;1148;p49"/>
          <p:cNvSpPr txBox="1">
            <a:spLocks noGrp="1"/>
          </p:cNvSpPr>
          <p:nvPr>
            <p:ph type="body" idx="1"/>
          </p:nvPr>
        </p:nvSpPr>
        <p:spPr>
          <a:xfrm>
            <a:off x="5045900" y="21721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b="1"/>
          </a:p>
        </p:txBody>
      </p:sp>
      <p:sp>
        <p:nvSpPr>
          <p:cNvPr id="1149" name="Google Shape;1149;p49"/>
          <p:cNvSpPr txBox="1">
            <a:spLocks noGrp="1"/>
          </p:cNvSpPr>
          <p:nvPr>
            <p:ph type="body" idx="1"/>
          </p:nvPr>
        </p:nvSpPr>
        <p:spPr>
          <a:xfrm>
            <a:off x="5998650" y="21723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b="1"/>
          </a:p>
        </p:txBody>
      </p:sp>
      <p:sp>
        <p:nvSpPr>
          <p:cNvPr id="1150" name="Google Shape;1150;p49"/>
          <p:cNvSpPr txBox="1">
            <a:spLocks noGrp="1"/>
          </p:cNvSpPr>
          <p:nvPr>
            <p:ph type="body" idx="1"/>
          </p:nvPr>
        </p:nvSpPr>
        <p:spPr>
          <a:xfrm>
            <a:off x="6951425" y="21721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b="1"/>
          </a:p>
        </p:txBody>
      </p:sp>
      <p:sp>
        <p:nvSpPr>
          <p:cNvPr id="1151" name="Google Shape;1151;p49"/>
          <p:cNvSpPr txBox="1">
            <a:spLocks noGrp="1"/>
          </p:cNvSpPr>
          <p:nvPr>
            <p:ph type="body" idx="1"/>
          </p:nvPr>
        </p:nvSpPr>
        <p:spPr>
          <a:xfrm>
            <a:off x="7904200" y="21723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/>
          </a:p>
        </p:txBody>
      </p:sp>
      <p:sp>
        <p:nvSpPr>
          <p:cNvPr id="1152" name="Google Shape;1152;p49"/>
          <p:cNvSpPr txBox="1">
            <a:spLocks noGrp="1"/>
          </p:cNvSpPr>
          <p:nvPr>
            <p:ph type="body" idx="1"/>
          </p:nvPr>
        </p:nvSpPr>
        <p:spPr>
          <a:xfrm>
            <a:off x="281863" y="13292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153" name="Google Shape;1153;p49"/>
          <p:cNvSpPr txBox="1">
            <a:spLocks noGrp="1"/>
          </p:cNvSpPr>
          <p:nvPr>
            <p:ph type="body" idx="1"/>
          </p:nvPr>
        </p:nvSpPr>
        <p:spPr>
          <a:xfrm>
            <a:off x="1234688" y="13292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b="1"/>
          </a:p>
        </p:txBody>
      </p:sp>
      <p:sp>
        <p:nvSpPr>
          <p:cNvPr id="1154" name="Google Shape;1154;p49"/>
          <p:cNvSpPr txBox="1">
            <a:spLocks noGrp="1"/>
          </p:cNvSpPr>
          <p:nvPr>
            <p:ph type="body" idx="1"/>
          </p:nvPr>
        </p:nvSpPr>
        <p:spPr>
          <a:xfrm>
            <a:off x="2187538" y="13292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b="1"/>
          </a:p>
        </p:txBody>
      </p:sp>
      <p:sp>
        <p:nvSpPr>
          <p:cNvPr id="1155" name="Google Shape;1155;p49"/>
          <p:cNvSpPr txBox="1">
            <a:spLocks noGrp="1"/>
          </p:cNvSpPr>
          <p:nvPr>
            <p:ph type="body" idx="1"/>
          </p:nvPr>
        </p:nvSpPr>
        <p:spPr>
          <a:xfrm>
            <a:off x="3140288" y="13292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b="1"/>
          </a:p>
        </p:txBody>
      </p:sp>
      <p:sp>
        <p:nvSpPr>
          <p:cNvPr id="1156" name="Google Shape;1156;p49"/>
          <p:cNvSpPr txBox="1">
            <a:spLocks noGrp="1"/>
          </p:cNvSpPr>
          <p:nvPr>
            <p:ph type="body" idx="1"/>
          </p:nvPr>
        </p:nvSpPr>
        <p:spPr>
          <a:xfrm>
            <a:off x="4093063" y="13292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b="1"/>
          </a:p>
        </p:txBody>
      </p:sp>
      <p:sp>
        <p:nvSpPr>
          <p:cNvPr id="1157" name="Google Shape;1157;p49"/>
          <p:cNvSpPr txBox="1">
            <a:spLocks noGrp="1"/>
          </p:cNvSpPr>
          <p:nvPr>
            <p:ph type="body" idx="1"/>
          </p:nvPr>
        </p:nvSpPr>
        <p:spPr>
          <a:xfrm>
            <a:off x="5045888" y="13292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b="1"/>
          </a:p>
        </p:txBody>
      </p:sp>
      <p:sp>
        <p:nvSpPr>
          <p:cNvPr id="1158" name="Google Shape;1158;p49"/>
          <p:cNvSpPr txBox="1">
            <a:spLocks noGrp="1"/>
          </p:cNvSpPr>
          <p:nvPr>
            <p:ph type="body" idx="1"/>
          </p:nvPr>
        </p:nvSpPr>
        <p:spPr>
          <a:xfrm>
            <a:off x="5998638" y="13293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b="1"/>
          </a:p>
        </p:txBody>
      </p:sp>
      <p:sp>
        <p:nvSpPr>
          <p:cNvPr id="1159" name="Google Shape;1159;p49"/>
          <p:cNvSpPr txBox="1">
            <a:spLocks noGrp="1"/>
          </p:cNvSpPr>
          <p:nvPr>
            <p:ph type="body" idx="1"/>
          </p:nvPr>
        </p:nvSpPr>
        <p:spPr>
          <a:xfrm>
            <a:off x="6951413" y="132922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b="1"/>
          </a:p>
        </p:txBody>
      </p:sp>
      <p:sp>
        <p:nvSpPr>
          <p:cNvPr id="1160" name="Google Shape;1160;p49"/>
          <p:cNvSpPr txBox="1">
            <a:spLocks noGrp="1"/>
          </p:cNvSpPr>
          <p:nvPr>
            <p:ph type="body" idx="1"/>
          </p:nvPr>
        </p:nvSpPr>
        <p:spPr>
          <a:xfrm>
            <a:off x="7904188" y="1329375"/>
            <a:ext cx="957900" cy="4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/>
          </a:p>
        </p:txBody>
      </p:sp>
      <p:sp>
        <p:nvSpPr>
          <p:cNvPr id="1161" name="Google Shape;1161;p49"/>
          <p:cNvSpPr/>
          <p:nvPr/>
        </p:nvSpPr>
        <p:spPr>
          <a:xfrm>
            <a:off x="381575" y="1283275"/>
            <a:ext cx="8395200" cy="55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49"/>
          <p:cNvSpPr/>
          <p:nvPr/>
        </p:nvSpPr>
        <p:spPr>
          <a:xfrm>
            <a:off x="381525" y="2119475"/>
            <a:ext cx="8395200" cy="55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9"/>
          <p:cNvSpPr txBox="1">
            <a:spLocks noGrp="1"/>
          </p:cNvSpPr>
          <p:nvPr>
            <p:ph type="body" idx="1"/>
          </p:nvPr>
        </p:nvSpPr>
        <p:spPr>
          <a:xfrm>
            <a:off x="476625" y="1152925"/>
            <a:ext cx="1279200" cy="241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000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b="1"/>
              <a:t>Original list</a:t>
            </a:r>
            <a:endParaRPr sz="1400" b="1"/>
          </a:p>
        </p:txBody>
      </p:sp>
      <p:sp>
        <p:nvSpPr>
          <p:cNvPr id="1164" name="Google Shape;1164;p49"/>
          <p:cNvSpPr txBox="1">
            <a:spLocks noGrp="1"/>
          </p:cNvSpPr>
          <p:nvPr>
            <p:ph type="body" idx="1"/>
          </p:nvPr>
        </p:nvSpPr>
        <p:spPr>
          <a:xfrm>
            <a:off x="476575" y="1989125"/>
            <a:ext cx="1910400" cy="241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000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b="1"/>
              <a:t>List after one pass</a:t>
            </a:r>
            <a:endParaRPr sz="1400" b="1"/>
          </a:p>
        </p:txBody>
      </p:sp>
      <p:pic>
        <p:nvPicPr>
          <p:cNvPr id="1165" name="Google Shape;116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475" y="451588"/>
            <a:ext cx="4286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49"/>
          <p:cNvSpPr/>
          <p:nvPr/>
        </p:nvSpPr>
        <p:spPr>
          <a:xfrm>
            <a:off x="7974000" y="2119475"/>
            <a:ext cx="795300" cy="554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50"/>
          <p:cNvSpPr/>
          <p:nvPr/>
        </p:nvSpPr>
        <p:spPr>
          <a:xfrm>
            <a:off x="771101" y="1911500"/>
            <a:ext cx="8051700" cy="166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50"/>
          <p:cNvSpPr txBox="1">
            <a:spLocks noGrp="1"/>
          </p:cNvSpPr>
          <p:nvPr>
            <p:ph type="body" idx="1"/>
          </p:nvPr>
        </p:nvSpPr>
        <p:spPr>
          <a:xfrm>
            <a:off x="316050" y="1017700"/>
            <a:ext cx="85119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instructions for performing </a:t>
            </a:r>
            <a:r>
              <a:rPr lang="en-GB" b="1"/>
              <a:t>one pass</a:t>
            </a:r>
            <a:r>
              <a:rPr lang="en-GB"/>
              <a:t> of a bubble sort can be written as: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Take a list of data to be sorted.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Repeat steps a-c for all the items in the list, starting from the first one: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Compare the item at the current position to the one next to it.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If the item at the current position is </a:t>
            </a:r>
            <a:r>
              <a:rPr lang="en-GB" sz="1800" b="1"/>
              <a:t>greater than</a:t>
            </a:r>
            <a:r>
              <a:rPr lang="en-GB" sz="1800"/>
              <a:t> the one next to it, swap the items within the list.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Go to the next item in the list.</a:t>
            </a:r>
            <a:endParaRPr sz="1800"/>
          </a:p>
        </p:txBody>
      </p:sp>
      <p:sp>
        <p:nvSpPr>
          <p:cNvPr id="1173" name="Google Shape;1173;p5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 for one pass of a bubble sort</a:t>
            </a:r>
            <a:endParaRPr/>
          </a:p>
        </p:txBody>
      </p:sp>
      <p:sp>
        <p:nvSpPr>
          <p:cNvPr id="1174" name="Google Shape;1174;p5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sp>
        <p:nvSpPr>
          <p:cNvPr id="1175" name="Google Shape;1175;p5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176" name="Google Shape;1176;p50"/>
          <p:cNvSpPr txBox="1">
            <a:spLocks noGrp="1"/>
          </p:cNvSpPr>
          <p:nvPr>
            <p:ph type="body" idx="1"/>
          </p:nvPr>
        </p:nvSpPr>
        <p:spPr>
          <a:xfrm>
            <a:off x="8089366" y="1735835"/>
            <a:ext cx="671100" cy="241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000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b="1"/>
              <a:t>Pass</a:t>
            </a:r>
            <a:endParaRPr sz="1400"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1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now going to perform </a:t>
            </a:r>
            <a:r>
              <a:rPr lang="en-GB" b="1"/>
              <a:t>one pass</a:t>
            </a:r>
            <a:r>
              <a:rPr lang="en-GB"/>
              <a:t> of a bubble sort on a list of cards.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Fill in the table on the </a:t>
            </a:r>
            <a:r>
              <a:rPr lang="en-GB" b="1"/>
              <a:t>Activity 3 worksheet</a:t>
            </a:r>
            <a:r>
              <a:rPr lang="en-GB"/>
              <a:t> to show the order of the cards after each comparison.</a:t>
            </a:r>
            <a:endParaRPr/>
          </a:p>
        </p:txBody>
      </p:sp>
      <p:sp>
        <p:nvSpPr>
          <p:cNvPr id="1182" name="Google Shape;1182;p5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pass of a bubble sort</a:t>
            </a:r>
            <a:endParaRPr/>
          </a:p>
        </p:txBody>
      </p:sp>
      <p:sp>
        <p:nvSpPr>
          <p:cNvPr id="1183" name="Google Shape;1183;p5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1184" name="Google Shape;1184;p5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1185" name="Google Shape;118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51"/>
          <p:cNvPicPr preferRelativeResize="0"/>
          <p:nvPr/>
        </p:nvPicPr>
        <p:blipFill rotWithShape="1">
          <a:blip r:embed="rId4">
            <a:alphaModFix/>
          </a:blip>
          <a:srcRect b="11016"/>
          <a:stretch/>
        </p:blipFill>
        <p:spPr>
          <a:xfrm>
            <a:off x="4736600" y="1289300"/>
            <a:ext cx="4084749" cy="340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pass of a bubble sort - Solution</a:t>
            </a:r>
            <a:endParaRPr/>
          </a:p>
        </p:txBody>
      </p:sp>
      <p:sp>
        <p:nvSpPr>
          <p:cNvPr id="1192" name="Google Shape;1192;p5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sp>
        <p:nvSpPr>
          <p:cNvPr id="1193" name="Google Shape;1193;p5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1194" name="Google Shape;119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6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00" y="1017725"/>
            <a:ext cx="3104993" cy="38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5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the last activity, your cards should have been in this order after one pass: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It should have taken you 7 comparisons to pass over these 8 cards.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01" name="Google Shape;1201;p5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Comparing elements with bubble sort</a:t>
            </a:r>
            <a:endParaRPr/>
          </a:p>
        </p:txBody>
      </p:sp>
      <p:sp>
        <p:nvSpPr>
          <p:cNvPr id="1202" name="Google Shape;1202;p5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1203" name="Google Shape;1203;p5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1204" name="Google Shape;120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796" y="1662700"/>
            <a:ext cx="504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0293" y="1662700"/>
            <a:ext cx="504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789" y="1662700"/>
            <a:ext cx="504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9286" y="1662700"/>
            <a:ext cx="504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8782" y="1662700"/>
            <a:ext cx="504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68279" y="1662700"/>
            <a:ext cx="504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47775" y="1662700"/>
            <a:ext cx="504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91300" y="1662700"/>
            <a:ext cx="504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26953" y="3081493"/>
            <a:ext cx="2700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53"/>
          <p:cNvSpPr txBox="1">
            <a:spLocks noGrp="1"/>
          </p:cNvSpPr>
          <p:nvPr>
            <p:ph type="body" idx="1"/>
          </p:nvPr>
        </p:nvSpPr>
        <p:spPr>
          <a:xfrm>
            <a:off x="310900" y="3081500"/>
            <a:ext cx="7884900" cy="80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The number of comparisons made in a single pass is </a:t>
            </a:r>
            <a:r>
              <a:rPr lang="en-GB" b="1">
                <a:solidFill>
                  <a:srgbClr val="FFFFFF"/>
                </a:solidFill>
              </a:rPr>
              <a:t>always</a:t>
            </a:r>
            <a:r>
              <a:rPr lang="en-GB">
                <a:solidFill>
                  <a:srgbClr val="FFFFFF"/>
                </a:solidFill>
              </a:rPr>
              <a:t> equal to the number of </a:t>
            </a:r>
            <a:r>
              <a:rPr lang="en-GB" b="1">
                <a:solidFill>
                  <a:srgbClr val="FFFFFF"/>
                </a:solidFill>
              </a:rPr>
              <a:t>pairs</a:t>
            </a:r>
            <a:r>
              <a:rPr lang="en-GB">
                <a:solidFill>
                  <a:srgbClr val="FFFFFF"/>
                </a:solidFill>
              </a:rPr>
              <a:t> you pass over i.e. the number of elements - 1.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5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fully execute a bubble sort, you need to keep passing through the list until all the elements are in order.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How do you know that the list has been sorted after you’ve finished a pass?</a:t>
            </a:r>
            <a:endParaRPr/>
          </a:p>
        </p:txBody>
      </p:sp>
      <p:sp>
        <p:nvSpPr>
          <p:cNvPr id="1219" name="Google Shape;1219;p54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Comparing elements with bubble sort</a:t>
            </a:r>
            <a:endParaRPr/>
          </a:p>
        </p:txBody>
      </p:sp>
      <p:sp>
        <p:nvSpPr>
          <p:cNvPr id="1220" name="Google Shape;1220;p5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sp>
        <p:nvSpPr>
          <p:cNvPr id="1221" name="Google Shape;1221;p5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pic>
        <p:nvPicPr>
          <p:cNvPr id="1222" name="Google Shape;122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1125"/>
            <a:ext cx="40005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2703" y="2470343"/>
            <a:ext cx="2700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54"/>
          <p:cNvSpPr txBox="1">
            <a:spLocks noGrp="1"/>
          </p:cNvSpPr>
          <p:nvPr>
            <p:ph type="body" idx="1"/>
          </p:nvPr>
        </p:nvSpPr>
        <p:spPr>
          <a:xfrm>
            <a:off x="310950" y="2470350"/>
            <a:ext cx="8111700" cy="80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If </a:t>
            </a:r>
            <a:r>
              <a:rPr lang="en-GB" b="1">
                <a:solidFill>
                  <a:srgbClr val="FFFFFF"/>
                </a:solidFill>
              </a:rPr>
              <a:t>no swaps</a:t>
            </a:r>
            <a:r>
              <a:rPr lang="en-GB">
                <a:solidFill>
                  <a:srgbClr val="FFFFFF"/>
                </a:solidFill>
              </a:rPr>
              <a:t> were made during a </a:t>
            </a:r>
            <a:r>
              <a:rPr lang="en-GB" b="1">
                <a:solidFill>
                  <a:srgbClr val="FFFFFF"/>
                </a:solidFill>
              </a:rPr>
              <a:t>single pass</a:t>
            </a:r>
            <a:r>
              <a:rPr lang="en-GB">
                <a:solidFill>
                  <a:srgbClr val="FFFFFF"/>
                </a:solidFill>
              </a:rPr>
              <a:t>, that means that none of the elements are out of order and the algorithm can stop executing.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5"/>
          <p:cNvSpPr txBox="1">
            <a:spLocks noGrp="1"/>
          </p:cNvSpPr>
          <p:nvPr>
            <p:ph type="body" idx="1"/>
          </p:nvPr>
        </p:nvSpPr>
        <p:spPr>
          <a:xfrm>
            <a:off x="316050" y="1017700"/>
            <a:ext cx="85119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instructions for executing a bubble sort in full can be written as: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romanUcPeriod"/>
            </a:pPr>
            <a:r>
              <a:rPr lang="en-GB"/>
              <a:t>Take a list of data to be sorted.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-GB"/>
              <a:t>Repeat step 1 (the pass) until no swaps are made: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Repeat steps a-c for all the items in the list, starting from the first one: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Compare the item at the current position to the one next to it.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If the item at the current position is </a:t>
            </a:r>
            <a:r>
              <a:rPr lang="en-GB" sz="1800" b="1"/>
              <a:t>greater than</a:t>
            </a:r>
            <a:r>
              <a:rPr lang="en-GB" sz="1800"/>
              <a:t> the one next to it, swap the items within the list.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Go to the next item in the list.</a:t>
            </a:r>
            <a:endParaRPr sz="1800"/>
          </a:p>
        </p:txBody>
      </p:sp>
      <p:sp>
        <p:nvSpPr>
          <p:cNvPr id="1230" name="Google Shape;1230;p5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Algorithm for a complete bubble sort</a:t>
            </a:r>
            <a:endParaRPr/>
          </a:p>
        </p:txBody>
      </p:sp>
      <p:sp>
        <p:nvSpPr>
          <p:cNvPr id="1231" name="Google Shape;1231;p55"/>
          <p:cNvSpPr/>
          <p:nvPr/>
        </p:nvSpPr>
        <p:spPr>
          <a:xfrm>
            <a:off x="1235725" y="2230250"/>
            <a:ext cx="7557600" cy="166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5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sp>
        <p:nvSpPr>
          <p:cNvPr id="1233" name="Google Shape;1233;p5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  <p:sp>
        <p:nvSpPr>
          <p:cNvPr id="1234" name="Google Shape;1234;p55"/>
          <p:cNvSpPr txBox="1">
            <a:spLocks noGrp="1"/>
          </p:cNvSpPr>
          <p:nvPr>
            <p:ph type="body" idx="1"/>
          </p:nvPr>
        </p:nvSpPr>
        <p:spPr>
          <a:xfrm>
            <a:off x="8076583" y="2056211"/>
            <a:ext cx="671100" cy="241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000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b="1"/>
              <a:t>Pass</a:t>
            </a:r>
            <a:endParaRPr sz="1400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6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Complete</a:t>
            </a:r>
            <a:r>
              <a:rPr lang="en-GB"/>
              <a:t> the tasks on the </a:t>
            </a:r>
            <a:r>
              <a:rPr lang="en-GB" b="1"/>
              <a:t>Activity 5 worksheet</a:t>
            </a:r>
            <a:r>
              <a:rPr lang="en-GB"/>
              <a:t> for executing a bubble sort.</a:t>
            </a:r>
            <a:endParaRPr/>
          </a:p>
        </p:txBody>
      </p:sp>
      <p:sp>
        <p:nvSpPr>
          <p:cNvPr id="1240" name="Google Shape;1240;p5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Executing a bubble sort</a:t>
            </a:r>
            <a:endParaRPr/>
          </a:p>
        </p:txBody>
      </p:sp>
      <p:sp>
        <p:nvSpPr>
          <p:cNvPr id="1241" name="Google Shape;1241;p5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1242" name="Google Shape;1242;p5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5</a:t>
            </a:r>
            <a:endParaRPr/>
          </a:p>
        </p:txBody>
      </p:sp>
      <p:pic>
        <p:nvPicPr>
          <p:cNvPr id="1243" name="Google Shape;124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2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56"/>
          <p:cNvPicPr preferRelativeResize="0"/>
          <p:nvPr/>
        </p:nvPicPr>
        <p:blipFill rotWithShape="1">
          <a:blip r:embed="rId4">
            <a:alphaModFix/>
          </a:blip>
          <a:srcRect b="3670"/>
          <a:stretch/>
        </p:blipFill>
        <p:spPr>
          <a:xfrm>
            <a:off x="4736600" y="1289300"/>
            <a:ext cx="4096501" cy="353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27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Humans like to categorise and order things, to greater or lesser degrees.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In supermarkets, the fresh vegetables and fruit will have been placed together, bakery goods somewhere else in the shop, tinned goods in another aisle.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Think about any list of names: they will often be presented alphabetically to make it easier to find an individual.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is sorting important?</a:t>
            </a:r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965" y="2473168"/>
            <a:ext cx="2700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310900" y="2373876"/>
            <a:ext cx="5390100" cy="472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Sorting is usually done to make searching faster.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57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Below is the</a:t>
            </a:r>
            <a:r>
              <a:rPr lang="en-GB" b="1"/>
              <a:t> solution</a:t>
            </a:r>
            <a:r>
              <a:rPr lang="en-GB"/>
              <a:t> for each pass of the bubble sort in the first task:</a:t>
            </a:r>
            <a:endParaRPr/>
          </a:p>
        </p:txBody>
      </p:sp>
      <p:sp>
        <p:nvSpPr>
          <p:cNvPr id="1250" name="Google Shape;1250;p57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Executing a bubble sort - Task 1 Solution</a:t>
            </a:r>
            <a:endParaRPr/>
          </a:p>
        </p:txBody>
      </p:sp>
      <p:sp>
        <p:nvSpPr>
          <p:cNvPr id="1251" name="Google Shape;1251;p5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50</a:t>
            </a:fld>
            <a:endParaRPr/>
          </a:p>
        </p:txBody>
      </p:sp>
      <p:sp>
        <p:nvSpPr>
          <p:cNvPr id="1252" name="Google Shape;1252;p57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5</a:t>
            </a:r>
            <a:endParaRPr/>
          </a:p>
        </p:txBody>
      </p:sp>
      <p:pic>
        <p:nvPicPr>
          <p:cNvPr id="1253" name="Google Shape;125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625" y="482913"/>
            <a:ext cx="3714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57"/>
          <p:cNvPicPr preferRelativeResize="0"/>
          <p:nvPr/>
        </p:nvPicPr>
        <p:blipFill rotWithShape="1">
          <a:blip r:embed="rId4">
            <a:alphaModFix/>
          </a:blip>
          <a:srcRect t="1536"/>
          <a:stretch/>
        </p:blipFill>
        <p:spPr>
          <a:xfrm>
            <a:off x="316100" y="1647600"/>
            <a:ext cx="8511800" cy="28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8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may have noticed in the last activity that after each pass, the next largest value is in its proper place.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This means that you would never need to check the largest value again once a pass has completed.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60" name="Google Shape;1260;p58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Executing a bubble sort</a:t>
            </a:r>
            <a:endParaRPr/>
          </a:p>
        </p:txBody>
      </p:sp>
      <p:sp>
        <p:nvSpPr>
          <p:cNvPr id="1261" name="Google Shape;1261;p5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51</a:t>
            </a:fld>
            <a:endParaRPr/>
          </a:p>
        </p:txBody>
      </p:sp>
      <p:sp>
        <p:nvSpPr>
          <p:cNvPr id="1262" name="Google Shape;1262;p5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5</a:t>
            </a:r>
            <a:endParaRPr/>
          </a:p>
        </p:txBody>
      </p:sp>
      <p:pic>
        <p:nvPicPr>
          <p:cNvPr id="1263" name="Google Shape;126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953" y="2806043"/>
            <a:ext cx="270000" cy="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p58"/>
          <p:cNvSpPr txBox="1">
            <a:spLocks noGrp="1"/>
          </p:cNvSpPr>
          <p:nvPr>
            <p:ph type="body" idx="1"/>
          </p:nvPr>
        </p:nvSpPr>
        <p:spPr>
          <a:xfrm>
            <a:off x="310900" y="2806050"/>
            <a:ext cx="7884900" cy="80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Therefore, you can </a:t>
            </a:r>
            <a:r>
              <a:rPr lang="en-GB" b="1">
                <a:solidFill>
                  <a:srgbClr val="FFFFFF"/>
                </a:solidFill>
              </a:rPr>
              <a:t>reduce the number of comparisons by one</a:t>
            </a:r>
            <a:r>
              <a:rPr lang="en-GB">
                <a:solidFill>
                  <a:srgbClr val="FFFFFF"/>
                </a:solidFill>
              </a:rPr>
              <a:t> after each pass to improve the efficiency of the algorithm.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9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 is one of the slowest algorithms for sorting data and performs poorly in real world use, especially on large collections of data.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However, you can improve the efficiency of the bubble sort algorithm by: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Stopping once no swaps were made during a single pass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Reducing the number of comparisons by 1 after each pass</a:t>
            </a:r>
            <a:endParaRPr/>
          </a:p>
        </p:txBody>
      </p:sp>
      <p:sp>
        <p:nvSpPr>
          <p:cNvPr id="1270" name="Google Shape;1270;p59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 of bubble sort</a:t>
            </a:r>
            <a:endParaRPr/>
          </a:p>
        </p:txBody>
      </p:sp>
      <p:sp>
        <p:nvSpPr>
          <p:cNvPr id="1271" name="Google Shape;1271;p5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52</a:t>
            </a:fld>
            <a:endParaRPr/>
          </a:p>
        </p:txBody>
      </p:sp>
      <p:sp>
        <p:nvSpPr>
          <p:cNvPr id="1272" name="Google Shape;1272;p5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1273" name="Google Shape;127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40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0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this lesson, you…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Identified why computers often need to sort data.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Traversed a list of items, swapping the items that are out of order.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Performed a bubble sort to order a list containing sample data.</a:t>
            </a:r>
            <a:endParaRPr/>
          </a:p>
        </p:txBody>
      </p:sp>
      <p:sp>
        <p:nvSpPr>
          <p:cNvPr id="1279" name="Google Shape;1279;p60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1280" name="Google Shape;1280;p6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53</a:t>
            </a:fld>
            <a:endParaRPr/>
          </a:p>
        </p:txBody>
      </p:sp>
      <p:sp>
        <p:nvSpPr>
          <p:cNvPr id="1281" name="Google Shape;1281;p60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Next lesson, you will…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Explore another sorting algorithm, insertion sort.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82" name="Google Shape;1282;p60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computer science, sorting algorithms are used to arrange the items of a list in a particular order e.g. from lowest to highest.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Computers frequently need to sort large amounts of data based on a certain attribute.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Can you think of any examples when computers need to sort data?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is sorting important?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2638" y="461125"/>
            <a:ext cx="400050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Choosing which sorting algorithm to use depends on certain factors, such as how efficient it is on large sets of data or how easy it is to implement and test.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this lesson, you will explore how to execute an algorithm called bubble sort. 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is sorting important?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bubble sort algorithm works by repeatedly going through a list, comparing adjacent items and swapping the items if they are in the wrong order.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Each time the algorithm goes through the list it is called a </a:t>
            </a:r>
            <a:r>
              <a:rPr lang="en-GB" b="1"/>
              <a:t>pass</a:t>
            </a:r>
            <a:r>
              <a:rPr lang="en-GB"/>
              <a:t>. The pass through the list is repeated until the list is sorted.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the next slides, you will see how the algorithm swaps adjacent items that are in the wrong order during one pass of a bubble sort.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4475" y="451588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10950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43</a:t>
            </a:r>
            <a:endParaRPr sz="1600"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7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Each number is hidden under a cup. The cups need to be sorted with the lowest value on the left.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Bubble sort: one pass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310900" y="3768400"/>
            <a:ext cx="8522100" cy="1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Take a list of data to be sorted.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2201507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3</a:t>
            </a:r>
            <a:endParaRPr sz="1400" b="1"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1"/>
          </p:nvPr>
        </p:nvSpPr>
        <p:spPr>
          <a:xfrm>
            <a:off x="3155626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4</a:t>
            </a:r>
            <a:endParaRPr sz="1400" b="1"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4109744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5</a:t>
            </a:r>
            <a:endParaRPr sz="1400" b="1"/>
          </a:p>
        </p:txBody>
      </p:sp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5063863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6</a:t>
            </a:r>
            <a:endParaRPr sz="1400" b="1"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6017982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7</a:t>
            </a:r>
            <a:endParaRPr sz="1400" b="1"/>
          </a:p>
        </p:txBody>
      </p:sp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6972101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8</a:t>
            </a:r>
            <a:endParaRPr sz="1400" b="1"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7926219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9</a:t>
            </a:r>
            <a:endParaRPr sz="1400" b="1"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1247388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2</a:t>
            </a:r>
            <a:endParaRPr sz="1400" b="1"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293269" y="1915133"/>
            <a:ext cx="957900" cy="3873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Cup 1</a:t>
            </a:r>
            <a:endParaRPr sz="1400" b="1"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1263742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21</a:t>
            </a:r>
            <a:endParaRPr sz="1600"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2216534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2</a:t>
            </a:r>
            <a:endParaRPr sz="1600"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3169327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50</a:t>
            </a:r>
            <a:endParaRPr sz="1600"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4122119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</a:t>
            </a:r>
            <a:endParaRPr sz="1600"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5074911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80</a:t>
            </a:r>
            <a:endParaRPr sz="1600"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6027703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35</a:t>
            </a:r>
            <a:endParaRPr sz="1600"/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1"/>
          </p:nvPr>
        </p:nvSpPr>
        <p:spPr>
          <a:xfrm>
            <a:off x="6980495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64</a:t>
            </a:r>
            <a:endParaRPr sz="1600"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1"/>
          </p:nvPr>
        </p:nvSpPr>
        <p:spPr>
          <a:xfrm>
            <a:off x="7933288" y="2735450"/>
            <a:ext cx="957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b="1"/>
              <a:t>7</a:t>
            </a:r>
            <a:endParaRPr sz="1600"/>
          </a:p>
        </p:txBody>
      </p:sp>
      <p:pic>
        <p:nvPicPr>
          <p:cNvPr id="146" name="Google Shape;14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1653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69300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22087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0749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027687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0975" y="2310888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2637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980500" y="2310900"/>
            <a:ext cx="958050" cy="12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933275" y="2311050"/>
            <a:ext cx="958050" cy="12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3870</Words>
  <Application>Microsoft Office PowerPoint</Application>
  <PresentationFormat>On-screen Show (16:9)</PresentationFormat>
  <Paragraphs>775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Quicksand Light</vt:lpstr>
      <vt:lpstr>Roboto Mono</vt:lpstr>
      <vt:lpstr>Arial</vt:lpstr>
      <vt:lpstr>Quicksand</vt:lpstr>
      <vt:lpstr>NCCE Slides</vt:lpstr>
      <vt:lpstr>Lesson 7:  Bubble sort </vt:lpstr>
      <vt:lpstr>Starter </vt:lpstr>
      <vt:lpstr>Finding a surname</vt:lpstr>
      <vt:lpstr>Lesson 7: Bubble sort</vt:lpstr>
      <vt:lpstr>Why is sorting important?</vt:lpstr>
      <vt:lpstr>Why is sorting important?</vt:lpstr>
      <vt:lpstr>Why is sorting important?</vt:lpstr>
      <vt:lpstr>Bubble sort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sort: one pass</vt:lpstr>
      <vt:lpstr>Bubble sort</vt:lpstr>
      <vt:lpstr>Algorithm for one pass of a bubble sort</vt:lpstr>
      <vt:lpstr>One pass of a bubble sort</vt:lpstr>
      <vt:lpstr>One pass of a bubble sort - Solution</vt:lpstr>
      <vt:lpstr>Comparing elements with bubble sort</vt:lpstr>
      <vt:lpstr>Comparing elements with bubble sort</vt:lpstr>
      <vt:lpstr>Algorithm for a complete bubble sort</vt:lpstr>
      <vt:lpstr>Executing a bubble sort</vt:lpstr>
      <vt:lpstr>Executing a bubble sort - Task 1 Solution</vt:lpstr>
      <vt:lpstr>Executing a bubble sort</vt:lpstr>
      <vt:lpstr>Summary of bubble sort</vt:lpstr>
      <vt:lpstr>Next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7:  Bubble sort</dc:title>
  <cp:lastModifiedBy>Keith McPherson</cp:lastModifiedBy>
  <cp:revision>3</cp:revision>
  <dcterms:modified xsi:type="dcterms:W3CDTF">2023-03-23T10:53:53Z</dcterms:modified>
</cp:coreProperties>
</file>