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4"/>
  </p:sldMasterIdLst>
  <p:notesMasterIdLst>
    <p:notesMasterId r:id="rId37"/>
  </p:notesMasterIdLst>
  <p:sldIdLst>
    <p:sldId id="256" r:id="rId5"/>
    <p:sldId id="289" r:id="rId6"/>
    <p:sldId id="259" r:id="rId7"/>
    <p:sldId id="284" r:id="rId8"/>
    <p:sldId id="257" r:id="rId9"/>
    <p:sldId id="258" r:id="rId10"/>
    <p:sldId id="262" r:id="rId11"/>
    <p:sldId id="278" r:id="rId12"/>
    <p:sldId id="285" r:id="rId13"/>
    <p:sldId id="269" r:id="rId14"/>
    <p:sldId id="280" r:id="rId15"/>
    <p:sldId id="279" r:id="rId16"/>
    <p:sldId id="277" r:id="rId17"/>
    <p:sldId id="286" r:id="rId18"/>
    <p:sldId id="281" r:id="rId19"/>
    <p:sldId id="264" r:id="rId20"/>
    <p:sldId id="265" r:id="rId21"/>
    <p:sldId id="287" r:id="rId22"/>
    <p:sldId id="266" r:id="rId23"/>
    <p:sldId id="263" r:id="rId24"/>
    <p:sldId id="270" r:id="rId25"/>
    <p:sldId id="273" r:id="rId26"/>
    <p:sldId id="274" r:id="rId27"/>
    <p:sldId id="275" r:id="rId28"/>
    <p:sldId id="271" r:id="rId29"/>
    <p:sldId id="267" r:id="rId30"/>
    <p:sldId id="268" r:id="rId31"/>
    <p:sldId id="272" r:id="rId32"/>
    <p:sldId id="283" r:id="rId33"/>
    <p:sldId id="276" r:id="rId34"/>
    <p:sldId id="288" r:id="rId35"/>
    <p:sldId id="282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AAF42-479D-CC71-C30C-605408572847}" v="728" dt="2020-09-30T12:56:15.886"/>
    <p1510:client id="{7E035E5B-C13A-49E6-A542-D4324EEF6889}" v="46" dt="2020-10-05T10:03:23.421"/>
    <p1510:client id="{8B0F8937-3606-E10F-73EB-F92CD4A3A7B2}" v="16" dt="2020-09-21T07:05:57.369"/>
    <p1510:client id="{CF972577-5E58-4448-8BE2-F4BBDF819690}" v="8" dt="2020-09-30T13:43:21.633"/>
  </p1510:revLst>
</p1510:revInfo>
</file>

<file path=ppt/tableStyles.xml><?xml version="1.0" encoding="utf-8"?>
<a:tblStyleLst xmlns:a="http://schemas.openxmlformats.org/drawingml/2006/main" def="{FF283420-8640-41D3-B6BB-5B665D849EBD}">
  <a:tblStyle styleId="{FF283420-8640-41D3-B6BB-5B665D849EB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Fletcher" userId="S::peterfletcher@desborough-college.net::845ec5ce-320a-46ea-9703-83837d78e255" providerId="AD" clId="Web-{7E035E5B-C13A-49E6-A542-D4324EEF6889}"/>
    <pc:docChg chg="modSld">
      <pc:chgData name="Peter Fletcher" userId="S::peterfletcher@desborough-college.net::845ec5ce-320a-46ea-9703-83837d78e255" providerId="AD" clId="Web-{7E035E5B-C13A-49E6-A542-D4324EEF6889}" dt="2020-10-05T10:03:23.421" v="42" actId="14100"/>
      <pc:docMkLst>
        <pc:docMk/>
      </pc:docMkLst>
      <pc:sldChg chg="modSp">
        <pc:chgData name="Peter Fletcher" userId="S::peterfletcher@desborough-college.net::845ec5ce-320a-46ea-9703-83837d78e255" providerId="AD" clId="Web-{7E035E5B-C13A-49E6-A542-D4324EEF6889}" dt="2020-10-05T10:03:23.421" v="42" actId="14100"/>
        <pc:sldMkLst>
          <pc:docMk/>
          <pc:sldMk cId="0" sldId="268"/>
        </pc:sldMkLst>
        <pc:spChg chg="mod">
          <ac:chgData name="Peter Fletcher" userId="S::peterfletcher@desborough-college.net::845ec5ce-320a-46ea-9703-83837d78e255" providerId="AD" clId="Web-{7E035E5B-C13A-49E6-A542-D4324EEF6889}" dt="2020-10-05T10:03:23.421" v="42" actId="14100"/>
          <ac:spMkLst>
            <pc:docMk/>
            <pc:sldMk cId="0" sldId="268"/>
            <ac:spMk id="343" creationId="{00000000-0000-0000-0000-000000000000}"/>
          </ac:spMkLst>
        </pc:spChg>
      </pc:sldChg>
      <pc:sldChg chg="modSp">
        <pc:chgData name="Peter Fletcher" userId="S::peterfletcher@desborough-college.net::845ec5ce-320a-46ea-9703-83837d78e255" providerId="AD" clId="Web-{7E035E5B-C13A-49E6-A542-D4324EEF6889}" dt="2020-10-05T10:02:26.638" v="4" actId="20577"/>
        <pc:sldMkLst>
          <pc:docMk/>
          <pc:sldMk cId="0" sldId="270"/>
        </pc:sldMkLst>
        <pc:spChg chg="mod">
          <ac:chgData name="Peter Fletcher" userId="S::peterfletcher@desborough-college.net::845ec5ce-320a-46ea-9703-83837d78e255" providerId="AD" clId="Web-{7E035E5B-C13A-49E6-A542-D4324EEF6889}" dt="2020-10-05T10:02:26.638" v="4" actId="20577"/>
          <ac:spMkLst>
            <pc:docMk/>
            <pc:sldMk cId="0" sldId="270"/>
            <ac:spMk id="357" creationId="{00000000-0000-0000-0000-000000000000}"/>
          </ac:spMkLst>
        </pc:spChg>
      </pc:sldChg>
      <pc:sldChg chg="modSp">
        <pc:chgData name="Peter Fletcher" userId="S::peterfletcher@desborough-college.net::845ec5ce-320a-46ea-9703-83837d78e255" providerId="AD" clId="Web-{7E035E5B-C13A-49E6-A542-D4324EEF6889}" dt="2020-10-05T10:02:53.561" v="25" actId="20577"/>
        <pc:sldMkLst>
          <pc:docMk/>
          <pc:sldMk cId="0" sldId="271"/>
        </pc:sldMkLst>
        <pc:spChg chg="mod">
          <ac:chgData name="Peter Fletcher" userId="S::peterfletcher@desborough-college.net::845ec5ce-320a-46ea-9703-83837d78e255" providerId="AD" clId="Web-{7E035E5B-C13A-49E6-A542-D4324EEF6889}" dt="2020-10-05T10:02:43.483" v="19" actId="20577"/>
          <ac:spMkLst>
            <pc:docMk/>
            <pc:sldMk cId="0" sldId="271"/>
            <ac:spMk id="2" creationId="{26A47047-2286-4740-B39C-44E6D4997425}"/>
          </ac:spMkLst>
        </pc:spChg>
        <pc:spChg chg="mod">
          <ac:chgData name="Peter Fletcher" userId="S::peterfletcher@desborough-college.net::845ec5ce-320a-46ea-9703-83837d78e255" providerId="AD" clId="Web-{7E035E5B-C13A-49E6-A542-D4324EEF6889}" dt="2020-10-05T10:02:53.561" v="25" actId="20577"/>
          <ac:spMkLst>
            <pc:docMk/>
            <pc:sldMk cId="0" sldId="271"/>
            <ac:spMk id="366" creationId="{00000000-0000-0000-0000-000000000000}"/>
          </ac:spMkLst>
        </pc:spChg>
      </pc:sldChg>
    </pc:docChg>
  </pc:docChgLst>
  <pc:docChgLst>
    <pc:chgData name="Peter Fletcher" userId="S::peterfletcher@desborough-college.net::845ec5ce-320a-46ea-9703-83837d78e255" providerId="AD" clId="Web-{CF972577-5E58-4448-8BE2-F4BBDF819690}"/>
    <pc:docChg chg="modSld">
      <pc:chgData name="Peter Fletcher" userId="S::peterfletcher@desborough-college.net::845ec5ce-320a-46ea-9703-83837d78e255" providerId="AD" clId="Web-{CF972577-5E58-4448-8BE2-F4BBDF819690}" dt="2020-09-30T13:43:21.633" v="6" actId="1076"/>
      <pc:docMkLst>
        <pc:docMk/>
      </pc:docMkLst>
      <pc:sldChg chg="addSp delSp modSp">
        <pc:chgData name="Peter Fletcher" userId="S::peterfletcher@desborough-college.net::845ec5ce-320a-46ea-9703-83837d78e255" providerId="AD" clId="Web-{CF972577-5E58-4448-8BE2-F4BBDF819690}" dt="2020-09-30T13:43:21.633" v="6" actId="1076"/>
        <pc:sldMkLst>
          <pc:docMk/>
          <pc:sldMk cId="7664472" sldId="281"/>
        </pc:sldMkLst>
        <pc:picChg chg="add mod">
          <ac:chgData name="Peter Fletcher" userId="S::peterfletcher@desborough-college.net::845ec5ce-320a-46ea-9703-83837d78e255" providerId="AD" clId="Web-{CF972577-5E58-4448-8BE2-F4BBDF819690}" dt="2020-09-30T13:43:21.633" v="6" actId="1076"/>
          <ac:picMkLst>
            <pc:docMk/>
            <pc:sldMk cId="7664472" sldId="281"/>
            <ac:picMk id="4" creationId="{3A0F37EA-497B-4514-BD97-F1C5676B7E7F}"/>
          </ac:picMkLst>
        </pc:picChg>
        <pc:picChg chg="del">
          <ac:chgData name="Peter Fletcher" userId="S::peterfletcher@desborough-college.net::845ec5ce-320a-46ea-9703-83837d78e255" providerId="AD" clId="Web-{CF972577-5E58-4448-8BE2-F4BBDF819690}" dt="2020-09-30T13:43:01.180" v="0"/>
          <ac:picMkLst>
            <pc:docMk/>
            <pc:sldMk cId="7664472" sldId="281"/>
            <ac:picMk id="5" creationId="{4996C264-43E5-41BD-8763-4588604145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8a8cffa01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8a8cffa01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8a8cffa015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8a8cffa015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a8cffa015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a8cffa015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847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8a8cffa01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8a8cffa01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596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a8cffa015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a8cffa015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a8cffa015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a8cffa015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a8cffa01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a8cffa01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Google Shape;23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alibri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2240"/>
              <a:buNone/>
              <a:defRPr cap="none">
                <a:solidFill>
                  <a:srgbClr val="93B3D7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9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9" name="Google Shape;139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7" name="Google Shape;147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8" name="Google Shape;148;p12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6" name="Google Shape;156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4" name="Google Shape;164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5" name="Google Shape;165;p13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0" i="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0" i="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93B3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6" name="Google Shape;176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4" name="Google Shape;184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99" name="Google Shape;199;p1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0" name="Google Shape;200;p1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1" name="Google Shape;201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16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0" name="Google Shape;210;p16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16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5" name="Google Shape;215;p16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6" name="Google Shape;216;p16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17" name="Google Shape;217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8" name="Google Shape;228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7" name="Google Shape;237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 sz="4400" b="1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1000"/>
              </a:spcBef>
              <a:spcAft>
                <a:spcPts val="0"/>
              </a:spcAft>
              <a:buSzPts val="2240"/>
              <a:buChar char="►"/>
              <a:defRPr sz="2800"/>
            </a:lvl1pPr>
            <a:lvl2pPr marL="914400" lvl="1" indent="-350519" algn="l">
              <a:spcBef>
                <a:spcPts val="1000"/>
              </a:spcBef>
              <a:spcAft>
                <a:spcPts val="0"/>
              </a:spcAft>
              <a:buSzPts val="1920"/>
              <a:buChar char="►"/>
              <a:defRPr sz="2400"/>
            </a:lvl2pPr>
            <a:lvl3pPr marL="1371600" lvl="2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3" name="Google Shape;63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1" name="Google Shape;71;p6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3" name="Google Shape;73;p6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2" name="Google Shape;102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1" name="Google Shape;111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1" name="Google Shape;121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9" name="Google Shape;129;p1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0" name="Google Shape;130;p11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1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1154953" y="2603500"/>
            <a:ext cx="10035785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9jhsb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-k6QQMa1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2qLAVBUER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alibri"/>
              <a:buNone/>
            </a:pPr>
            <a:r>
              <a:rPr lang="en-GB"/>
              <a:t>GCSE Computer Science (9-1)</a:t>
            </a:r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GB" sz="3600"/>
              <a:t>FUNDAMENTALS OF PROGRAMMING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3600"/>
          </a:p>
        </p:txBody>
      </p:sp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3600">
                <a:solidFill>
                  <a:schemeClr val="lt1"/>
                </a:solidFill>
              </a:rPr>
              <a:t>1</a:t>
            </a:fld>
            <a:endParaRPr sz="3600">
              <a:solidFill>
                <a:schemeClr val="lt1"/>
              </a:solidFill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1154955" y="5208090"/>
            <a:ext cx="8825658" cy="16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r>
              <a:rPr lang="en-GB" sz="3600" b="0" i="0" cap="none">
                <a:solidFill>
                  <a:srgbClr val="93B3D7"/>
                </a:solidFill>
                <a:latin typeface="Calibri"/>
                <a:ea typeface="Calibri"/>
                <a:cs typeface="Calibri"/>
                <a:sym typeface="Calibri"/>
              </a:rPr>
              <a:t>LESSON 3: ITERATION </a:t>
            </a:r>
            <a:r>
              <a:rPr lang="en-GB" sz="3600">
                <a:solidFill>
                  <a:srgbClr val="93B3D7"/>
                </a:solidFill>
                <a:latin typeface="Calibri"/>
                <a:ea typeface="Calibri"/>
                <a:cs typeface="Calibri"/>
                <a:sym typeface="Calibri"/>
              </a:rPr>
              <a:t>(DEFINITE/INDEFINITE)</a:t>
            </a:r>
            <a:endParaRPr/>
          </a:p>
        </p:txBody>
      </p:sp>
      <p:pic>
        <p:nvPicPr>
          <p:cNvPr id="252" name="Google Shape;252;p19" descr="A close up of a logo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774" y="899525"/>
            <a:ext cx="3038476" cy="30384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A195DE-43B2-48E6-93F2-67FAC8C21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23" y="1811098"/>
            <a:ext cx="1481767" cy="148176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4B7799-5F0F-4125-8C94-8BFBE121F0F5}"/>
              </a:ext>
            </a:extLst>
          </p:cNvPr>
          <p:cNvSpPr/>
          <p:nvPr/>
        </p:nvSpPr>
        <p:spPr>
          <a:xfrm>
            <a:off x="677713" y="742411"/>
            <a:ext cx="3579961" cy="9201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cs typeface="Arial"/>
              </a:rPr>
              <a:t>You will need: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cs typeface="Arial"/>
              </a:rPr>
              <a:t>Theory books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cs typeface="Arial"/>
              </a:rPr>
              <a:t>Log onto TEAMS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cs typeface="Arial"/>
              </a:rPr>
              <a:t>Load either IDLE or REPL</a:t>
            </a:r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723B5216-DF2D-4F45-AE66-A41D3CE81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210" y="1995261"/>
            <a:ext cx="1104182" cy="10271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9163979" cy="73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dirty="0"/>
              <a:t>INDEFINITE ITERATION – While Loops</a:t>
            </a:r>
            <a:endParaRPr dirty="0"/>
          </a:p>
        </p:txBody>
      </p:sp>
      <p:sp>
        <p:nvSpPr>
          <p:cNvPr id="351" name="Google Shape;351;p32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dirty="0"/>
              <a:t>Indefinite Iteration refers to when we’re unsure of when the condition will be met.</a:t>
            </a: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dirty="0"/>
              <a:t>So </a:t>
            </a:r>
            <a:r>
              <a:rPr lang="en-GB" u="sng" dirty="0"/>
              <a:t>while</a:t>
            </a:r>
            <a:r>
              <a:rPr lang="en-GB" dirty="0"/>
              <a:t> the condition is not met, a block is repeated</a:t>
            </a:r>
            <a:endParaRPr dirty="0"/>
          </a:p>
          <a:p>
            <a:pPr marL="342900" indent="-342900">
              <a:lnSpc>
                <a:spcPct val="90000"/>
              </a:lnSpc>
            </a:pPr>
            <a:r>
              <a:rPr lang="en-GB" b="1" dirty="0"/>
              <a:t>While</a:t>
            </a:r>
            <a:r>
              <a:rPr lang="en-GB" dirty="0"/>
              <a:t> loops are similar to </a:t>
            </a:r>
            <a:r>
              <a:rPr lang="en-GB" b="1" dirty="0"/>
              <a:t>REPEAT…UNTIL </a:t>
            </a:r>
            <a:r>
              <a:rPr lang="en-GB" i="1" dirty="0"/>
              <a:t>(You will see this later)</a:t>
            </a:r>
            <a:r>
              <a:rPr lang="en-GB" b="1" dirty="0"/>
              <a:t> </a:t>
            </a:r>
            <a:r>
              <a:rPr lang="en-GB" dirty="0"/>
              <a:t>, however the loop is run using an </a:t>
            </a:r>
            <a:r>
              <a:rPr lang="en-GB" b="1" dirty="0"/>
              <a:t>entry condition</a:t>
            </a:r>
            <a:r>
              <a:rPr lang="en-GB" dirty="0"/>
              <a:t>, whereas REPEAT…UNTIL loops run initially, and use a condition at the end to determine if the block needs to be iterated again</a:t>
            </a:r>
            <a:endParaRPr b="1" dirty="0"/>
          </a:p>
        </p:txBody>
      </p:sp>
      <p:pic>
        <p:nvPicPr>
          <p:cNvPr id="2" name="Picture 2" descr="A picture containing looking, dark, small, holding&#10;&#10;Description automatically generated">
            <a:extLst>
              <a:ext uri="{FF2B5EF4-FFF2-40B4-BE49-F238E27FC236}">
                <a16:creationId xmlns:a16="http://schemas.microsoft.com/office/drawing/2014/main" id="{0304D8B7-2C02-4464-8469-14A2509B4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967" y="245853"/>
            <a:ext cx="4022784" cy="4022784"/>
          </a:xfrm>
          <a:prstGeom prst="rect">
            <a:avLst/>
          </a:prstGeom>
        </p:spPr>
      </p:pic>
      <p:pic>
        <p:nvPicPr>
          <p:cNvPr id="3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47F241-42CA-4A19-8FC7-A830D01D3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117" y="5376683"/>
            <a:ext cx="1481767" cy="148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DE73-2A32-45F9-8D43-A421D38C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learn our loops (Indefinite)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72A5E-2E23-43D9-8913-D37F524E3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we will learn about a </a:t>
            </a:r>
            <a:r>
              <a:rPr lang="en-US" b="1" dirty="0"/>
              <a:t>While Loop</a:t>
            </a:r>
            <a:r>
              <a:rPr lang="en-US" dirty="0"/>
              <a:t> (</a:t>
            </a:r>
            <a:r>
              <a:rPr lang="en-US" i="1" dirty="0"/>
              <a:t>keep repeating a set of instructions until a condition has been met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When your teacher starts, Keep </a:t>
            </a:r>
            <a:r>
              <a:rPr lang="en-US" b="1" dirty="0"/>
              <a:t>clapping</a:t>
            </a:r>
            <a:r>
              <a:rPr lang="en-US" dirty="0"/>
              <a:t> </a:t>
            </a:r>
            <a:r>
              <a:rPr lang="en-US" b="1" dirty="0"/>
              <a:t>until </a:t>
            </a:r>
            <a:r>
              <a:rPr lang="en-US" dirty="0"/>
              <a:t>your teacher says </a:t>
            </a:r>
            <a:r>
              <a:rPr lang="en-US" b="1" dirty="0"/>
              <a:t>"STOP"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Think about what you are doing as you are clapping.</a:t>
            </a:r>
          </a:p>
        </p:txBody>
      </p:sp>
      <p:pic>
        <p:nvPicPr>
          <p:cNvPr id="4" name="Picture 4" descr="A picture containing table, cake&#10;&#10;Description automatically generated">
            <a:extLst>
              <a:ext uri="{FF2B5EF4-FFF2-40B4-BE49-F238E27FC236}">
                <a16:creationId xmlns:a16="http://schemas.microsoft.com/office/drawing/2014/main" id="{E70573A0-457B-4522-ACFD-065934308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456" y="4872397"/>
            <a:ext cx="18192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6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9284-2A65-499C-A3DB-C45E753E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THIS: Indefinite Iteration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7970-08BE-4BCA-A6C2-E9E922C19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357438"/>
            <a:ext cx="10035785" cy="700627"/>
          </a:xfrm>
        </p:spPr>
        <p:txBody>
          <a:bodyPr/>
          <a:lstStyle/>
          <a:p>
            <a:r>
              <a:rPr lang="en-US" dirty="0"/>
              <a:t>What is the output of this program?</a:t>
            </a: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21814E4-9B7B-44E3-AA02-2F3826B5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33" y="3424619"/>
            <a:ext cx="9213010" cy="21653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E6DEC13-3A98-4D36-8968-1B0C6AB60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031" y="1843986"/>
            <a:ext cx="1727260" cy="12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1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DE73-2A32-45F9-8D43-A421D38C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learn our loops (Definite)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72A5E-2E23-43D9-8913-D37F524E3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we will learn about a FOR LOOP (</a:t>
            </a:r>
            <a:r>
              <a:rPr lang="en-US" i="1" dirty="0"/>
              <a:t>Repeat an instruction for a set amount of times)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When your teacher starts, clap your hands </a:t>
            </a:r>
            <a:r>
              <a:rPr lang="en-US" b="1" dirty="0"/>
              <a:t>3 times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Think about what you are doing as you are clapping.</a:t>
            </a:r>
          </a:p>
        </p:txBody>
      </p:sp>
      <p:pic>
        <p:nvPicPr>
          <p:cNvPr id="4" name="Picture 4" descr="A picture containing table, cake&#10;&#10;Description automatically generated">
            <a:extLst>
              <a:ext uri="{FF2B5EF4-FFF2-40B4-BE49-F238E27FC236}">
                <a16:creationId xmlns:a16="http://schemas.microsoft.com/office/drawing/2014/main" id="{E70573A0-457B-4522-ACFD-065934308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456" y="4872397"/>
            <a:ext cx="18192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7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634A3-57C7-4702-BB9D-C8E966A1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Definite Iteration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965B8-42B1-4FAB-AA88-E73413436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231F20"/>
                </a:solidFill>
                <a:latin typeface="ReithSans"/>
              </a:rPr>
              <a:t>Definite iteration uses the </a:t>
            </a:r>
            <a:r>
              <a:rPr lang="en-GB" b="1" dirty="0">
                <a:solidFill>
                  <a:srgbClr val="231F20"/>
                </a:solidFill>
                <a:latin typeface="ReithSans"/>
              </a:rPr>
              <a:t>statements</a:t>
            </a:r>
            <a:r>
              <a:rPr lang="en-GB" dirty="0">
                <a:solidFill>
                  <a:srgbClr val="231F20"/>
                </a:solidFill>
                <a:latin typeface="ReithSans"/>
              </a:rPr>
              <a:t> FOR and ENDFOR to determine what code is repeatedly executed and how many times. This program would also print out a message six times:</a:t>
            </a:r>
          </a:p>
          <a:p>
            <a:pPr marL="86360" indent="0">
              <a:buNone/>
            </a:pP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58166-2C69-43FB-A8AA-8ED6D3A44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691" y="4731622"/>
            <a:ext cx="3986572" cy="12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3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9284-2A65-499C-A3DB-C45E753E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THIS: Definite Iteration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7970-08BE-4BCA-A6C2-E9E922C19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357438"/>
            <a:ext cx="10035785" cy="700627"/>
          </a:xfrm>
        </p:spPr>
        <p:txBody>
          <a:bodyPr/>
          <a:lstStyle/>
          <a:p>
            <a:r>
              <a:rPr lang="en-US" dirty="0"/>
              <a:t>What is the output of this program?</a:t>
            </a:r>
          </a:p>
        </p:txBody>
      </p:sp>
      <p:pic>
        <p:nvPicPr>
          <p:cNvPr id="7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BC3650-6ED8-49F9-B8FD-7BADBA417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295" y="2361571"/>
            <a:ext cx="1727260" cy="1214708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E1B13A7E-8EBA-4042-95AD-1D922CA1461D}"/>
              </a:ext>
            </a:extLst>
          </p:cNvPr>
          <p:cNvSpPr/>
          <p:nvPr/>
        </p:nvSpPr>
        <p:spPr>
          <a:xfrm>
            <a:off x="419043" y="5513343"/>
            <a:ext cx="3536830" cy="9776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cs typeface="Arial"/>
              </a:rPr>
              <a:t>Think what the purpose of </a:t>
            </a:r>
            <a:r>
              <a:rPr lang="en-US" sz="1800" b="1" dirty="0" err="1">
                <a:cs typeface="Arial"/>
              </a:rPr>
              <a:t>i</a:t>
            </a:r>
            <a:r>
              <a:rPr lang="en-US" sz="1800" dirty="0">
                <a:cs typeface="Arial"/>
              </a:rPr>
              <a:t> is</a:t>
            </a:r>
            <a:endParaRPr lang="en-US" sz="1800">
              <a:cs typeface="Arial"/>
            </a:endParaRPr>
          </a:p>
        </p:txBody>
      </p:sp>
      <p:pic>
        <p:nvPicPr>
          <p:cNvPr id="4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0F37EA-497B-4514-BD97-F1C5676B7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28" y="3836231"/>
            <a:ext cx="10449464" cy="12414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64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dirty="0"/>
              <a:t>DEFINITE ITERATION - FOR Loops</a:t>
            </a:r>
            <a:endParaRPr dirty="0"/>
          </a:p>
        </p:txBody>
      </p:sp>
      <p:sp>
        <p:nvSpPr>
          <p:cNvPr id="317" name="Google Shape;317;p27"/>
          <p:cNvSpPr txBox="1">
            <a:spLocks noGrp="1"/>
          </p:cNvSpPr>
          <p:nvPr>
            <p:ph type="body" idx="1"/>
          </p:nvPr>
        </p:nvSpPr>
        <p:spPr>
          <a:xfrm>
            <a:off x="896162" y="2357438"/>
            <a:ext cx="6733363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 dirty="0"/>
              <a:t>WHILE Loops are examples of indefinite iteration – we don’t know when the condition will be met?</a:t>
            </a:r>
            <a:endParaRPr dirty="0"/>
          </a:p>
          <a:p>
            <a:pPr marL="342900" indent="-342900"/>
            <a:r>
              <a:rPr lang="en-GB" dirty="0"/>
              <a:t>FOR Loops, on the other hand, are definite iteration (</a:t>
            </a:r>
            <a:r>
              <a:rPr lang="en-GB" i="1" dirty="0"/>
              <a:t>we know when it will end</a:t>
            </a:r>
            <a:r>
              <a:rPr lang="en-GB" dirty="0"/>
              <a:t>)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dirty="0"/>
              <a:t>This means that we know how many times a section of code will be repeated</a:t>
            </a:r>
            <a:endParaRPr dirty="0"/>
          </a:p>
        </p:txBody>
      </p:sp>
      <p:pic>
        <p:nvPicPr>
          <p:cNvPr id="318" name="Google Shape;318;p27" descr="A close up of a logo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3837" y="2533650"/>
            <a:ext cx="3038475" cy="3038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2AB8EB-5441-4572-A2F8-E7D6DAB7A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117" y="5376683"/>
            <a:ext cx="1481767" cy="148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FOR Loops in Pseudocode</a:t>
            </a:r>
            <a:endParaRPr/>
          </a:p>
        </p:txBody>
      </p:sp>
      <p:sp>
        <p:nvSpPr>
          <p:cNvPr id="324" name="Google Shape;324;p28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855294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 dirty="0"/>
              <a:t>We can show for loops in pseudocode like this</a:t>
            </a:r>
            <a:endParaRPr dirty="0"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= 1 TO 10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	OUTPUT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GB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#This will simply output </a:t>
            </a:r>
            <a:r>
              <a:rPr lang="en-GB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10 times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ENDFOR</a:t>
            </a: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Arial"/>
                <a:cs typeface="Arial"/>
              </a:rPr>
              <a:t># </a:t>
            </a:r>
            <a:r>
              <a:rPr lang="en-GB" dirty="0" err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GB" dirty="0">
                <a:solidFill>
                  <a:srgbClr val="FF0000"/>
                </a:solidFill>
                <a:latin typeface="Arial"/>
                <a:cs typeface="Arial"/>
              </a:rPr>
              <a:t> is a counter which counts how many times it has gone through the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B618-976E-4E02-9D9D-67FC372E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63FF3-9F89-4091-BF62-DB2414D83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165" y="2073353"/>
            <a:ext cx="10035785" cy="3662362"/>
          </a:xfrm>
        </p:spPr>
        <p:txBody>
          <a:bodyPr/>
          <a:lstStyle/>
          <a:p>
            <a:r>
              <a:rPr lang="en-GB" dirty="0"/>
              <a:t>WRITE A  PROGRAM TO ASK YOUR  USER TO ENTER THEIR  NAME  AND  DISPLAY THE NAME  THREE TIMES.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Alter  this  program to ask your  user to enter a number and  print their names that number of times.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89D2A-8A5D-44DE-9AB2-D376E15BB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7" y="3429000"/>
            <a:ext cx="8510661" cy="19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52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00"/>
                </a:solidFill>
              </a:rPr>
              <a:t> Research Starter - Task 1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900" cy="36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Open your worksheet to answer the first two questions.</a:t>
            </a:r>
            <a:endParaRPr dirty="0"/>
          </a:p>
        </p:txBody>
      </p:sp>
      <p:pic>
        <p:nvPicPr>
          <p:cNvPr id="331" name="Google Shape;331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24294"/>
          <a:stretch/>
        </p:blipFill>
        <p:spPr>
          <a:xfrm>
            <a:off x="334669" y="3598550"/>
            <a:ext cx="10010775" cy="228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B58758C-AB84-4E57-B174-5506280CE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3163" y="3425495"/>
            <a:ext cx="1727260" cy="12147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5B09-00E3-4755-A3C0-3E27CB89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Recall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F9580-34E1-4852-8FAA-BBBFDF623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/>
              <a:t>a variable?  </a:t>
            </a:r>
          </a:p>
        </p:txBody>
      </p:sp>
    </p:spTree>
    <p:extLst>
      <p:ext uri="{BB962C8B-B14F-4D97-AF65-F5344CB8AC3E}">
        <p14:creationId xmlns:p14="http://schemas.microsoft.com/office/powerpoint/2010/main" val="4091754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REPEAT…UNTIL </a:t>
            </a:r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body" idx="1"/>
          </p:nvPr>
        </p:nvSpPr>
        <p:spPr>
          <a:xfrm>
            <a:off x="824275" y="2357438"/>
            <a:ext cx="4717209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One form of iteration is REPEAT…UNTIL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This is where we repeat a section of code, until a condition is met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The condition is checked at the end of a program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#Check for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indentation</a:t>
            </a:r>
            <a:endParaRPr/>
          </a:p>
        </p:txBody>
      </p:sp>
      <p:sp>
        <p:nvSpPr>
          <p:cNvPr id="311" name="Google Shape;311;p26"/>
          <p:cNvSpPr/>
          <p:nvPr/>
        </p:nvSpPr>
        <p:spPr>
          <a:xfrm>
            <a:off x="5541484" y="2839587"/>
            <a:ext cx="6541697" cy="3186283"/>
          </a:xfrm>
          <a:prstGeom prst="rect">
            <a:avLst/>
          </a:prstGeom>
          <a:solidFill>
            <a:schemeClr val="lt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</a:t>
            </a:r>
            <a:r>
              <a:rPr lang="en-GB" sz="1600" dirty="0">
                <a:solidFill>
                  <a:schemeClr val="dk1"/>
                </a:solidFill>
              </a:rPr>
              <a:t>&lt;-</a:t>
            </a: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endParaRPr sz="1200" dirty="0">
              <a:solidFill>
                <a:schemeClr val="dk1"/>
              </a:solidFill>
            </a:endParaRPr>
          </a:p>
          <a:p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Solved</a:t>
            </a:r>
            <a:r>
              <a:rPr lang="en-GB" sz="1600" dirty="0">
                <a:solidFill>
                  <a:schemeClr val="dk1"/>
                </a:solidFill>
              </a:rPr>
              <a:t> &lt;-</a:t>
            </a: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False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OUTPUT “Enter your guess”</a:t>
            </a:r>
            <a:endParaRPr sz="1200" dirty="0">
              <a:solidFill>
                <a:schemeClr val="dk1"/>
              </a:solidFill>
            </a:endParaRPr>
          </a:p>
          <a:p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Number </a:t>
            </a:r>
            <a:r>
              <a:rPr lang="en-GB" sz="1600" dirty="0">
                <a:solidFill>
                  <a:schemeClr val="dk1"/>
                </a:solidFill>
              </a:rPr>
              <a:t>&lt;- </a:t>
            </a: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USERINPUT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IF Number = Answer THEN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OUTPUT “Well done, you guessed correctly!”</a:t>
            </a:r>
            <a:endParaRPr sz="1200" dirty="0">
              <a:solidFill>
                <a:schemeClr val="dk1"/>
              </a:solidFill>
            </a:endParaRPr>
          </a:p>
          <a:p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Solved </a:t>
            </a:r>
            <a:r>
              <a:rPr lang="en-GB" sz="1600" dirty="0">
                <a:solidFill>
                  <a:schemeClr val="dk1"/>
                </a:solidFill>
              </a:rPr>
              <a:t>&lt;- </a:t>
            </a: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ELSE THEN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OUTPUT “Nope, try again!”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UNTIL Solved = True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“Well done, you guessed correctly!”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Challenge slides</a:t>
            </a:r>
            <a:br>
              <a:rPr lang="en-GB" dirty="0"/>
            </a:br>
            <a:r>
              <a:rPr lang="en-GB" dirty="0"/>
              <a:t>WHILE Loop Example</a:t>
            </a:r>
            <a:endParaRPr dirty="0"/>
          </a:p>
        </p:txBody>
      </p:sp>
      <p:sp>
        <p:nvSpPr>
          <p:cNvPr id="357" name="Google Shape;357;p33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Counter &lt;- 1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WHILE Counter &lt; 10 THEN</a:t>
            </a:r>
            <a:endParaRPr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OUTPUT Counter</a:t>
            </a:r>
            <a:endParaRPr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Counter &lt;- Counter + 1</a:t>
            </a:r>
            <a:endParaRPr dirty="0"/>
          </a:p>
        </p:txBody>
      </p:sp>
      <p:sp>
        <p:nvSpPr>
          <p:cNvPr id="358" name="Google Shape;358;p33"/>
          <p:cNvSpPr/>
          <p:nvPr/>
        </p:nvSpPr>
        <p:spPr>
          <a:xfrm>
            <a:off x="6604452" y="2500313"/>
            <a:ext cx="4586287" cy="1443038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Rewrite this while loop as a REPEAT…UNTIL loop</a:t>
            </a:r>
            <a:endParaRPr/>
          </a:p>
        </p:txBody>
      </p:sp>
      <p:sp>
        <p:nvSpPr>
          <p:cNvPr id="359" name="Google Shape;359;p33"/>
          <p:cNvSpPr/>
          <p:nvPr/>
        </p:nvSpPr>
        <p:spPr>
          <a:xfrm>
            <a:off x="6604451" y="4086226"/>
            <a:ext cx="4586287" cy="1443038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Hence, explain the differences in the programs</a:t>
            </a:r>
            <a:endParaRPr/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ADA1F01-7FF3-431D-96C6-B465FDBABF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9" t="1837" r="63874" b="32089"/>
          <a:stretch/>
        </p:blipFill>
        <p:spPr>
          <a:xfrm>
            <a:off x="6181276" y="686065"/>
            <a:ext cx="830126" cy="1277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NESTED Iteration</a:t>
            </a:r>
            <a:endParaRPr/>
          </a:p>
        </p:txBody>
      </p:sp>
      <p:sp>
        <p:nvSpPr>
          <p:cNvPr id="380" name="Google Shape;380;p36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900" cy="3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Nested iteration, in simple terms, is the use of a Loop within a Loop.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This can be used as a FOR LOOP in a FOR LOOP, WHILE in a WHILE or a combination of the two.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GB"/>
            </a:br>
            <a:r>
              <a:rPr lang="en-GB"/>
              <a:t>Think about it like this: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Can you clap your hands and count to 10 at the same time?</a:t>
            </a:r>
            <a:endParaRPr/>
          </a:p>
        </p:txBody>
      </p:sp>
      <p:pic>
        <p:nvPicPr>
          <p:cNvPr id="381" name="Google Shape;381;p36"/>
          <p:cNvPicPr preferRelativeResize="0"/>
          <p:nvPr/>
        </p:nvPicPr>
        <p:blipFill rotWithShape="1">
          <a:blip r:embed="rId3">
            <a:alphaModFix/>
          </a:blip>
          <a:srcRect t="6773" b="10520"/>
          <a:stretch/>
        </p:blipFill>
        <p:spPr>
          <a:xfrm>
            <a:off x="6060979" y="3562573"/>
            <a:ext cx="3855475" cy="17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0554" y="4799400"/>
            <a:ext cx="1970746" cy="1970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Nested Loop in Programming</a:t>
            </a:r>
            <a:endParaRPr/>
          </a:p>
        </p:txBody>
      </p:sp>
      <p:sp>
        <p:nvSpPr>
          <p:cNvPr id="388" name="Google Shape;388;p37"/>
          <p:cNvSpPr txBox="1">
            <a:spLocks noGrp="1"/>
          </p:cNvSpPr>
          <p:nvPr>
            <p:ph type="body" idx="1"/>
          </p:nvPr>
        </p:nvSpPr>
        <p:spPr>
          <a:xfrm>
            <a:off x="1154950" y="2357443"/>
            <a:ext cx="10035900" cy="141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This is an example of both uses of iteration whilst displaying the use of a nested loop.</a:t>
            </a:r>
            <a:endParaRPr/>
          </a:p>
        </p:txBody>
      </p:sp>
      <p:pic>
        <p:nvPicPr>
          <p:cNvPr id="389" name="Google Shape;3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70100"/>
            <a:ext cx="12191999" cy="30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9652809" cy="73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dirty="0"/>
              <a:t>NESTED Iteration </a:t>
            </a:r>
            <a:r>
              <a:rPr lang="en-GB" i="1" dirty="0"/>
              <a:t>(Past paper question)</a:t>
            </a:r>
            <a:endParaRPr i="1" dirty="0"/>
          </a:p>
        </p:txBody>
      </p:sp>
      <p:sp>
        <p:nvSpPr>
          <p:cNvPr id="395" name="Google Shape;395;p38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6"/>
              <a:buChar char="►"/>
            </a:pPr>
            <a:r>
              <a:rPr lang="en-GB" sz="2500" dirty="0"/>
              <a:t>Iteration can be nested like using the algorithm below.</a:t>
            </a:r>
            <a:endParaRPr sz="2500"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16"/>
              <a:buChar char="►"/>
            </a:pPr>
            <a:r>
              <a:rPr lang="en-GB" sz="2500" dirty="0"/>
              <a:t>We could use the example of a school day &amp; the timetable.</a:t>
            </a:r>
            <a:endParaRPr sz="2500" dirty="0"/>
          </a:p>
          <a:p>
            <a:pPr marL="0" indent="0">
              <a:lnSpc>
                <a:spcPct val="80000"/>
              </a:lnSpc>
              <a:buSzPts val="1568"/>
              <a:buNone/>
            </a:pP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AtSchool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 &lt;- True</a:t>
            </a:r>
            <a:endParaRPr sz="19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568"/>
              <a:buNone/>
            </a:pP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OUTPUT “Let’s Start Registration”</a:t>
            </a:r>
            <a:endParaRPr sz="19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568"/>
              <a:buNone/>
            </a:pP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WHILE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AtSchool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= True</a:t>
            </a:r>
            <a:endParaRPr sz="195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568"/>
              <a:buNone/>
            </a:pP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	FOR Classes = 1 TO 6</a:t>
            </a:r>
            <a:endParaRPr sz="195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568"/>
              <a:buNone/>
            </a:pP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		OUTPUT “I’m in lesson” + Classes</a:t>
            </a:r>
            <a:endParaRPr sz="195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568"/>
              <a:buNone/>
            </a:pP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	ENDFOR</a:t>
            </a:r>
            <a:endParaRPr sz="1950" dirty="0"/>
          </a:p>
          <a:p>
            <a:pPr marL="0" indent="0">
              <a:lnSpc>
                <a:spcPct val="80000"/>
              </a:lnSpc>
              <a:buSzPts val="1568"/>
              <a:buNone/>
            </a:pP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AtSchool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 &lt;- False</a:t>
            </a:r>
            <a:endParaRPr sz="19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568"/>
              <a:buNone/>
            </a:pP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ENDWHILE</a:t>
            </a:r>
            <a:endParaRPr sz="19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568"/>
              <a:buNone/>
            </a:pP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OUTPUT “Time to go home!”</a:t>
            </a:r>
            <a:endParaRPr sz="19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846" y="5128925"/>
            <a:ext cx="6204527" cy="17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>
            <a:extLst>
              <a:ext uri="{FF2B5EF4-FFF2-40B4-BE49-F238E27FC236}">
                <a16:creationId xmlns:a16="http://schemas.microsoft.com/office/drawing/2014/main" id="{DFE82EAD-95B4-463E-AAF9-751FCC50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b="1" dirty="0"/>
              <a:t>While Loop Examples</a:t>
            </a: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89FBCE71-3BD4-4C54-B80D-ACA7D1C9A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/>
          <a:lstStyle/>
          <a:p>
            <a:r>
              <a:rPr lang="en-US" b="1" dirty="0"/>
              <a:t>Version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47047-2286-4740-B39C-44E6D4997425}"/>
              </a:ext>
            </a:extLst>
          </p:cNvPr>
          <p:cNvSpPr txBox="1"/>
          <p:nvPr/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228600">
              <a:spcBef>
                <a:spcPts val="1000"/>
              </a:spcBef>
              <a:buClr>
                <a:schemeClr val="accent1"/>
              </a:buClr>
              <a:buSzPts val="1120"/>
            </a:pPr>
            <a:r>
              <a:rPr lang="en-GB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Counter </a:t>
            </a:r>
            <a:r>
              <a:rPr lang="en-GB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&lt;- </a:t>
            </a:r>
            <a:r>
              <a:rPr lang="en-GB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</a:p>
          <a:p>
            <a:pPr marL="457200" indent="-228600">
              <a:spcBef>
                <a:spcPts val="1000"/>
              </a:spcBef>
              <a:buClr>
                <a:schemeClr val="accent1"/>
              </a:buClr>
              <a:buSzPts val="1120"/>
            </a:pPr>
            <a:r>
              <a:rPr lang="en-GB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REPEAT..</a:t>
            </a:r>
            <a:r>
              <a:rPr lang="en-US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lang="en-US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</a:endParaRPr>
          </a:p>
          <a:p>
            <a:pPr marL="457200" indent="-228600">
              <a:spcBef>
                <a:spcPts val="1000"/>
              </a:spcBef>
              <a:buClr>
                <a:schemeClr val="accent1"/>
              </a:buClr>
              <a:buSzPts val="1120"/>
            </a:pPr>
            <a:r>
              <a:rPr lang="en-GB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OUTPUT Counter</a:t>
            </a:r>
            <a:r>
              <a:rPr lang="en-US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lang="en-US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</a:endParaRPr>
          </a:p>
          <a:p>
            <a:pPr marL="457200" indent="-228600">
              <a:spcBef>
                <a:spcPts val="1000"/>
              </a:spcBef>
              <a:buClr>
                <a:schemeClr val="accent1"/>
              </a:buClr>
              <a:buSzPts val="1120"/>
            </a:pPr>
            <a:r>
              <a:rPr lang="en-GB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Counter </a:t>
            </a:r>
            <a:r>
              <a:rPr lang="en-GB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&lt;- </a:t>
            </a:r>
            <a:r>
              <a:rPr lang="en-GB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Counter + 1</a:t>
            </a:r>
            <a:r>
              <a:rPr lang="en-US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lang="en-US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</a:endParaRPr>
          </a:p>
          <a:p>
            <a:pPr marL="457200" indent="-228600">
              <a:spcBef>
                <a:spcPts val="1000"/>
              </a:spcBef>
              <a:buClr>
                <a:schemeClr val="accent1"/>
              </a:buClr>
              <a:buSzPts val="1120"/>
            </a:pPr>
            <a:r>
              <a:rPr lang="en-GB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UNTIL Counter </a:t>
            </a:r>
            <a:r>
              <a:rPr lang="en-GB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&lt;- </a:t>
            </a:r>
            <a:r>
              <a:rPr lang="en-GB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lang="en-US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9" name="Text Placeholder 4">
            <a:extLst>
              <a:ext uri="{FF2B5EF4-FFF2-40B4-BE49-F238E27FC236}">
                <a16:creationId xmlns:a16="http://schemas.microsoft.com/office/drawing/2014/main" id="{300A6333-0FE8-40AA-B867-A4F7EB28400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</p:spPr>
        <p:txBody>
          <a:bodyPr/>
          <a:lstStyle/>
          <a:p>
            <a:r>
              <a:rPr lang="en-US" b="1" dirty="0"/>
              <a:t>Version 2</a:t>
            </a:r>
          </a:p>
        </p:txBody>
      </p:sp>
      <p:sp>
        <p:nvSpPr>
          <p:cNvPr id="366" name="Google Shape;366;p34"/>
          <p:cNvSpPr/>
          <p:nvPr/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>
              <a:spcBef>
                <a:spcPts val="1000"/>
              </a:spcBef>
              <a:buClr>
                <a:schemeClr val="accent1"/>
              </a:buClr>
              <a:buSzPts val="1120"/>
            </a:pPr>
            <a:r>
              <a:rPr lang="en-GB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Counter </a:t>
            </a:r>
            <a:r>
              <a:rPr lang="en-GB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&lt;-</a:t>
            </a:r>
            <a:r>
              <a:rPr lang="en-GB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</a:p>
          <a:p>
            <a:pPr marL="457200" lvl="0" indent="-228600">
              <a:spcBef>
                <a:spcPts val="1000"/>
              </a:spcBef>
              <a:buClr>
                <a:schemeClr val="accent1"/>
              </a:buClr>
              <a:buSzPts val="1120"/>
            </a:pPr>
            <a:r>
              <a:rPr lang="en-GB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WHILE Counter &lt; 10 THEN</a:t>
            </a:r>
            <a:endParaRPr lang="en-GB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</a:endParaRPr>
          </a:p>
          <a:p>
            <a:pPr marL="457200" lvl="1" indent="-228600">
              <a:spcBef>
                <a:spcPts val="1000"/>
              </a:spcBef>
              <a:buClr>
                <a:schemeClr val="accent1"/>
              </a:buClr>
              <a:buSzPts val="1120"/>
            </a:pPr>
            <a:r>
              <a:rPr lang="en-GB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OUTPUT Counter</a:t>
            </a:r>
            <a:endParaRPr lang="en-GB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</a:endParaRPr>
          </a:p>
          <a:p>
            <a:pPr marL="457200" lvl="1" indent="-228600">
              <a:spcBef>
                <a:spcPts val="1000"/>
              </a:spcBef>
              <a:buClr>
                <a:schemeClr val="accent1"/>
              </a:buClr>
              <a:buSzPts val="1120"/>
            </a:pPr>
            <a:r>
              <a:rPr lang="en-GB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Counter </a:t>
            </a:r>
            <a:r>
              <a:rPr lang="en-GB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&lt;-</a:t>
            </a:r>
            <a:r>
              <a:rPr lang="en-GB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Counter + 1</a:t>
            </a:r>
          </a:p>
        </p:txBody>
      </p:sp>
      <p:sp>
        <p:nvSpPr>
          <p:cNvPr id="121" name="Text Placeholder 6">
            <a:extLst>
              <a:ext uri="{FF2B5EF4-FFF2-40B4-BE49-F238E27FC236}">
                <a16:creationId xmlns:a16="http://schemas.microsoft.com/office/drawing/2014/main" id="{B84D682D-C49B-4DF6-9D7E-E17BF53E04E3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</p:spPr>
        <p:txBody>
          <a:bodyPr/>
          <a:lstStyle/>
          <a:p>
            <a:r>
              <a:rPr lang="en-US" b="1" dirty="0"/>
              <a:t>Explanation</a:t>
            </a:r>
          </a:p>
        </p:txBody>
      </p:sp>
      <p:sp>
        <p:nvSpPr>
          <p:cNvPr id="364" name="Google Shape;364;p34"/>
          <p:cNvSpPr txBox="1"/>
          <p:nvPr/>
        </p:nvSpPr>
        <p:spPr>
          <a:xfrm>
            <a:off x="7888329" y="3179762"/>
            <a:ext cx="40513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228600">
              <a:spcBef>
                <a:spcPts val="1000"/>
              </a:spcBef>
              <a:buClr>
                <a:schemeClr val="accent1"/>
              </a:buClr>
              <a:buSzPts val="1120"/>
            </a:pPr>
            <a:r>
              <a:rPr lang="en-GB" sz="20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differences between these</a:t>
            </a:r>
            <a:r>
              <a:rPr lang="en-GB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20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two algorithms is their outputs. </a:t>
            </a:r>
            <a:endParaRPr lang="en-US" sz="2000" b="1" dirty="0">
              <a:ea typeface="Calibri"/>
            </a:endParaRPr>
          </a:p>
          <a:p>
            <a:pPr marL="457200" indent="-228600">
              <a:spcBef>
                <a:spcPts val="1000"/>
              </a:spcBef>
              <a:buClr>
                <a:schemeClr val="accent1"/>
              </a:buClr>
              <a:buSzPts val="1120"/>
            </a:pPr>
            <a:r>
              <a:rPr lang="en-GB" sz="20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first program will output 1 to 10, however the second will only output up to 9… once the value of Counter is equal to 10, the loop is broken out of.​</a:t>
            </a:r>
            <a:endParaRPr lang="en-US" sz="2000" b="1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B739EFF-1C39-48FF-9FB0-2407F64A8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9" t="1837" r="63874" b="32089"/>
          <a:stretch/>
        </p:blipFill>
        <p:spPr>
          <a:xfrm>
            <a:off x="5893729" y="686065"/>
            <a:ext cx="830126" cy="127757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Trace Table</a:t>
            </a:r>
            <a:endParaRPr/>
          </a:p>
        </p:txBody>
      </p:sp>
      <p:sp>
        <p:nvSpPr>
          <p:cNvPr id="337" name="Google Shape;337;p30"/>
          <p:cNvSpPr txBox="1">
            <a:spLocks noGrp="1"/>
          </p:cNvSpPr>
          <p:nvPr>
            <p:ph type="body" idx="1"/>
          </p:nvPr>
        </p:nvSpPr>
        <p:spPr>
          <a:xfrm>
            <a:off x="1154949" y="2357450"/>
            <a:ext cx="10891800" cy="3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80"/>
              <a:buChar char="►"/>
            </a:pPr>
            <a:r>
              <a:rPr lang="en-GB" sz="3600"/>
              <a:t>We can use trace tables to simulate iteration within an algorithm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80"/>
              <a:buChar char="►"/>
            </a:pPr>
            <a:r>
              <a:rPr lang="en-GB" sz="3600"/>
              <a:t>Take our example, using test data: 17, 9, 14, 20, 32</a:t>
            </a:r>
            <a:endParaRPr/>
          </a:p>
        </p:txBody>
      </p:sp>
      <p:pic>
        <p:nvPicPr>
          <p:cNvPr id="338" name="Google Shape;338;p30" descr="In this video we will outline what Trace Tables are in computer programming." title="5 Minutes to Code: Programming Basics &quot;Trace Tables&quot;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7650" y="4400975"/>
            <a:ext cx="3276025" cy="245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"/>
          <p:cNvSpPr txBox="1"/>
          <p:nvPr/>
        </p:nvSpPr>
        <p:spPr>
          <a:xfrm>
            <a:off x="357175" y="2233650"/>
            <a:ext cx="5424866" cy="462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1"/>
              </a:buClr>
              <a:buSzPts val="1600"/>
            </a:pP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Answer </a:t>
            </a:r>
            <a:r>
              <a:rPr lang="en-GB" sz="1600" dirty="0">
                <a:solidFill>
                  <a:srgbClr val="3F3F3F"/>
                </a:solidFill>
              </a:rPr>
              <a:t>&lt;- </a:t>
            </a: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endParaRPr sz="1000" dirty="0"/>
          </a:p>
          <a:p>
            <a:pPr>
              <a:spcBef>
                <a:spcPts val="1000"/>
              </a:spcBef>
              <a:buClr>
                <a:schemeClr val="accent1"/>
              </a:buClr>
              <a:buSzPts val="1600"/>
            </a:pP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Solved </a:t>
            </a:r>
            <a:r>
              <a:rPr lang="en-GB" sz="1600" dirty="0">
                <a:solidFill>
                  <a:srgbClr val="3F3F3F"/>
                </a:solidFill>
              </a:rPr>
              <a:t>&lt;- </a:t>
            </a: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endParaRPr sz="1000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REPEAT</a:t>
            </a:r>
            <a:endParaRPr sz="1000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OUTPUT “Enter your guess”</a:t>
            </a:r>
            <a:endParaRPr sz="1000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Number </a:t>
            </a:r>
            <a:r>
              <a:rPr lang="en-GB" sz="1600" dirty="0">
                <a:solidFill>
                  <a:srgbClr val="3F3F3F"/>
                </a:solidFill>
              </a:rPr>
              <a:t>&lt;-</a:t>
            </a: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USERINPUT</a:t>
            </a:r>
            <a:endParaRPr sz="1000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IF Number = Answer THEN</a:t>
            </a:r>
            <a:endParaRPr sz="1000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	OUTPUT “Well done, you guessed correctly!”</a:t>
            </a:r>
            <a:endParaRPr sz="16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	Solved </a:t>
            </a:r>
            <a:r>
              <a:rPr lang="en-GB" sz="1600" dirty="0">
                <a:solidFill>
                  <a:srgbClr val="3F3F3F"/>
                </a:solidFill>
              </a:rPr>
              <a:t>&lt;-</a:t>
            </a: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True</a:t>
            </a:r>
            <a:endParaRPr sz="1000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ELSE THEN</a:t>
            </a:r>
            <a:endParaRPr sz="1000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	OUTPUT “Nope, try again!”</a:t>
            </a:r>
            <a:endParaRPr sz="1000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UNTIL Solved = True</a:t>
            </a:r>
            <a:endParaRPr sz="1000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GB" sz="1600" b="0" i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OUTPUT “Well done, you guessed correctly!”</a:t>
            </a:r>
            <a:endParaRPr sz="1600" b="0" i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4" name="Google Shape;344;p31"/>
          <p:cNvGraphicFramePr/>
          <p:nvPr/>
        </p:nvGraphicFramePr>
        <p:xfrm>
          <a:off x="5938669" y="3061679"/>
          <a:ext cx="5900425" cy="3571300"/>
        </p:xfrm>
        <a:graphic>
          <a:graphicData uri="http://schemas.openxmlformats.org/drawingml/2006/table">
            <a:tbl>
              <a:tblPr firstRow="1" bandRow="1">
                <a:noFill/>
                <a:tableStyleId>{FF283420-8640-41D3-B6BB-5B665D849EBD}</a:tableStyleId>
              </a:tblPr>
              <a:tblGrid>
                <a:gridCol w="90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Answer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Number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OUTPUT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“Enter your guess”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“Nope, try again!”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“Enter your guess”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“Nope, try again!”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“Enter your guess”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“Nope, try again!”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“Enter your guess”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“Nope, try again!”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“Enter your guess”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“Well done, you guessed correctly!”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5" name="Google Shape;345;p3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Trace Table example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00"/>
                </a:solidFill>
              </a:rPr>
              <a:t>Tutorial 3 Worksheet - Task 2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73" name="Google Shape;373;p35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900" cy="36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Go back to the worksheet and attempt Task 2.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Read through step by step and enter the values for both X &amp; Y throughout each iteration.</a:t>
            </a:r>
            <a:endParaRPr/>
          </a:p>
        </p:txBody>
      </p:sp>
      <p:pic>
        <p:nvPicPr>
          <p:cNvPr id="374" name="Google Shape;3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519" y="3586594"/>
            <a:ext cx="4679999" cy="32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AE9EDE3-22F1-428E-B691-4A0EB0193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673" y="4115609"/>
            <a:ext cx="1727260" cy="12147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</a:pPr>
            <a:r>
              <a:rPr lang="en-GB" sz="4800" dirty="0"/>
              <a:t>Review</a:t>
            </a:r>
            <a:endParaRPr lang="en-US" dirty="0"/>
          </a:p>
        </p:txBody>
      </p:sp>
      <p:sp>
        <p:nvSpPr>
          <p:cNvPr id="274" name="Google Shape;274;p22"/>
          <p:cNvSpPr txBox="1">
            <a:spLocks noGrp="1"/>
          </p:cNvSpPr>
          <p:nvPr>
            <p:ph type="body" idx="1"/>
          </p:nvPr>
        </p:nvSpPr>
        <p:spPr>
          <a:xfrm>
            <a:off x="5709259" y="1649083"/>
            <a:ext cx="5190066" cy="2228491"/>
          </a:xfr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SzPts val="2240"/>
              <a:buNone/>
            </a:pPr>
            <a:r>
              <a:rPr lang="en-GB" sz="3600" b="1" dirty="0"/>
              <a:t>Today we have covered:</a:t>
            </a:r>
          </a:p>
          <a:p>
            <a:pPr marL="971550" lvl="1" indent="-571500">
              <a:spcAft>
                <a:spcPts val="0"/>
              </a:spcAft>
              <a:buSzPts val="2240"/>
              <a:buFont typeface="Calibri"/>
              <a:buAutoNum type="romanLcPeriod"/>
            </a:pPr>
            <a:r>
              <a:rPr lang="en-US" sz="3600" b="1" dirty="0"/>
              <a:t>Definite Iteration</a:t>
            </a:r>
          </a:p>
          <a:p>
            <a:pPr marL="971550" lvl="1" indent="-571500" rtl="0">
              <a:spcBef>
                <a:spcPts val="1000"/>
              </a:spcBef>
              <a:spcAft>
                <a:spcPts val="0"/>
              </a:spcAft>
              <a:buSzPts val="1920"/>
              <a:buFont typeface="Calibri"/>
              <a:buAutoNum type="romanLcPeriod"/>
            </a:pPr>
            <a:r>
              <a:rPr lang="en-US" sz="3600" b="1" dirty="0"/>
              <a:t>Indefinite iteration</a:t>
            </a:r>
          </a:p>
          <a:p>
            <a:pPr marL="971550" lvl="1" indent="-571500" rtl="0">
              <a:spcBef>
                <a:spcPts val="1000"/>
              </a:spcBef>
              <a:spcAft>
                <a:spcPts val="0"/>
              </a:spcAft>
              <a:buSzPts val="1920"/>
              <a:buFont typeface="Calibri"/>
              <a:buAutoNum type="romanLcPeriod"/>
            </a:pPr>
            <a:r>
              <a:rPr lang="en-US" sz="3600" b="1" dirty="0"/>
              <a:t>Nested iteration</a:t>
            </a:r>
          </a:p>
        </p:txBody>
      </p:sp>
      <p:sp>
        <p:nvSpPr>
          <p:cNvPr id="275" name="Google Shape;275;p22" hidden="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29</a:t>
            </a:fld>
            <a:endParaRPr lang="en-US"/>
          </a:p>
        </p:txBody>
      </p:sp>
      <p:pic>
        <p:nvPicPr>
          <p:cNvPr id="2" name="Picture 2" descr="Shape, arrow&#10;&#10;Description automatically generated">
            <a:extLst>
              <a:ext uri="{FF2B5EF4-FFF2-40B4-BE49-F238E27FC236}">
                <a16:creationId xmlns:a16="http://schemas.microsoft.com/office/drawing/2014/main" id="{030F6DF7-73D3-42D5-A945-116C122B7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70" y="3035060"/>
            <a:ext cx="2743200" cy="2743200"/>
          </a:xfrm>
          <a:prstGeom prst="rect">
            <a:avLst/>
          </a:prstGeom>
        </p:spPr>
      </p:pic>
      <p:pic>
        <p:nvPicPr>
          <p:cNvPr id="8" name="Picture 2" descr="Shape, arrow&#10;&#10;Description automatically generated">
            <a:extLst>
              <a:ext uri="{FF2B5EF4-FFF2-40B4-BE49-F238E27FC236}">
                <a16:creationId xmlns:a16="http://schemas.microsoft.com/office/drawing/2014/main" id="{3B56A336-9173-4203-9701-1492E482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494" y="2100530"/>
            <a:ext cx="600974" cy="586597"/>
          </a:xfrm>
          <a:prstGeom prst="rect">
            <a:avLst/>
          </a:prstGeom>
        </p:spPr>
      </p:pic>
      <p:pic>
        <p:nvPicPr>
          <p:cNvPr id="9" name="Picture 2" descr="Shape, arrow&#10;&#10;Description automatically generated">
            <a:extLst>
              <a:ext uri="{FF2B5EF4-FFF2-40B4-BE49-F238E27FC236}">
                <a16:creationId xmlns:a16="http://schemas.microsoft.com/office/drawing/2014/main" id="{7672A330-0F44-45AF-9347-E9151FDDE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418" y="2474341"/>
            <a:ext cx="600974" cy="5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2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 sz="4800"/>
              <a:t>Lesson Objectives</a:t>
            </a:r>
            <a:endParaRPr lang="en-US" sz="4800"/>
          </a:p>
        </p:txBody>
      </p:sp>
      <p:sp>
        <p:nvSpPr>
          <p:cNvPr id="274" name="Google Shape;274;p22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lvl="0" indent="-571500" rtl="0">
              <a:spcBef>
                <a:spcPts val="0"/>
              </a:spcBef>
              <a:spcAft>
                <a:spcPts val="0"/>
              </a:spcAft>
              <a:buSzPts val="2240"/>
              <a:buFont typeface="Calibri"/>
              <a:buAutoNum type="romanLcPeriod"/>
            </a:pPr>
            <a:r>
              <a:rPr lang="en-GB" dirty="0"/>
              <a:t>Students will understand and know how the following statement types can be combined in programs:</a:t>
            </a:r>
            <a:endParaRPr lang="en-US" dirty="0"/>
          </a:p>
          <a:p>
            <a:pPr marL="971550" lvl="1" indent="-571500" rtl="0">
              <a:spcBef>
                <a:spcPts val="1000"/>
              </a:spcBef>
              <a:spcAft>
                <a:spcPts val="0"/>
              </a:spcAft>
              <a:buSzPts val="1920"/>
              <a:buFont typeface="Calibri"/>
              <a:buAutoNum type="romanLcPeriod"/>
            </a:pPr>
            <a:r>
              <a:rPr lang="en-US" sz="2800" dirty="0"/>
              <a:t>Definite Iteration</a:t>
            </a:r>
          </a:p>
          <a:p>
            <a:pPr marL="971550" lvl="1" indent="-571500" rtl="0">
              <a:spcBef>
                <a:spcPts val="1000"/>
              </a:spcBef>
              <a:spcAft>
                <a:spcPts val="0"/>
              </a:spcAft>
              <a:buSzPts val="1920"/>
              <a:buFont typeface="Calibri"/>
              <a:buAutoNum type="romanLcPeriod"/>
            </a:pPr>
            <a:r>
              <a:rPr lang="en-US" sz="2800" dirty="0"/>
              <a:t>Indefinite iteration</a:t>
            </a:r>
          </a:p>
          <a:p>
            <a:pPr marL="971550" lvl="1" indent="-571500" rtl="0">
              <a:spcBef>
                <a:spcPts val="1000"/>
              </a:spcBef>
              <a:spcAft>
                <a:spcPts val="0"/>
              </a:spcAft>
              <a:buSzPts val="1920"/>
              <a:buFont typeface="Calibri"/>
              <a:buAutoNum type="romanLcPeriod"/>
            </a:pPr>
            <a:r>
              <a:rPr lang="en-US" sz="2800" dirty="0"/>
              <a:t>Nested iteration</a:t>
            </a:r>
          </a:p>
        </p:txBody>
      </p:sp>
      <p:sp>
        <p:nvSpPr>
          <p:cNvPr id="275" name="Google Shape;275;p22" hidden="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80403CA4-59AB-4CF1-A8F2-AAB167EC1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834" y="3212623"/>
            <a:ext cx="2743200" cy="18129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Challenge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02" name="Google Shape;402;p39"/>
          <p:cNvSpPr txBox="1">
            <a:spLocks noGrp="1"/>
          </p:cNvSpPr>
          <p:nvPr>
            <p:ph type="body" idx="1"/>
          </p:nvPr>
        </p:nvSpPr>
        <p:spPr>
          <a:xfrm>
            <a:off x="600318" y="2207537"/>
            <a:ext cx="10959952" cy="13601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Review all that we have covered so far and complete the task below.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7A1D0-6D43-4B07-9095-916C891F70CC}"/>
              </a:ext>
            </a:extLst>
          </p:cNvPr>
          <p:cNvSpPr txBox="1"/>
          <p:nvPr/>
        </p:nvSpPr>
        <p:spPr>
          <a:xfrm>
            <a:off x="194873" y="3429000"/>
            <a:ext cx="109599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Write a program to ask the  user to enter a  number and store  it in </a:t>
            </a:r>
            <a:r>
              <a:rPr lang="en-GB" sz="2800" b="1" dirty="0" err="1"/>
              <a:t>user_num</a:t>
            </a:r>
            <a:r>
              <a:rPr lang="en-GB" sz="2800" b="1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program should count from the number that the user entered and display this message on screen </a:t>
            </a:r>
            <a:r>
              <a:rPr lang="en-GB" sz="2800" b="1" dirty="0"/>
              <a:t>” your current number is:” </a:t>
            </a:r>
            <a:r>
              <a:rPr lang="en-GB" sz="2800" dirty="0"/>
              <a:t>along with the current number. This should be printed the same number of times as the number the user entered.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B53B-31ED-4BA5-B47C-3D7919F5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B9662-543E-41E0-B4EE-1EED70A4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93" y="2308193"/>
            <a:ext cx="11229481" cy="43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78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</a:pPr>
            <a:r>
              <a:rPr lang="en-GB" sz="4800" dirty="0"/>
              <a:t>Review</a:t>
            </a:r>
            <a:endParaRPr lang="en-US" dirty="0"/>
          </a:p>
        </p:txBody>
      </p:sp>
      <p:sp>
        <p:nvSpPr>
          <p:cNvPr id="274" name="Google Shape;274;p22"/>
          <p:cNvSpPr txBox="1">
            <a:spLocks noGrp="1"/>
          </p:cNvSpPr>
          <p:nvPr>
            <p:ph type="body" idx="1"/>
          </p:nvPr>
        </p:nvSpPr>
        <p:spPr>
          <a:xfrm>
            <a:off x="5709259" y="1649083"/>
            <a:ext cx="5190066" cy="2228491"/>
          </a:xfr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SzPts val="2240"/>
              <a:buNone/>
            </a:pPr>
            <a:r>
              <a:rPr lang="en-GB" sz="3600" b="1" dirty="0"/>
              <a:t>Today we have covered:</a:t>
            </a:r>
          </a:p>
          <a:p>
            <a:pPr marL="971550" lvl="1" indent="-571500">
              <a:spcAft>
                <a:spcPts val="0"/>
              </a:spcAft>
              <a:buSzPts val="2240"/>
              <a:buFont typeface="Calibri"/>
              <a:buAutoNum type="romanLcPeriod"/>
            </a:pPr>
            <a:r>
              <a:rPr lang="en-US" sz="3600" b="1" dirty="0"/>
              <a:t>Definite Iteration</a:t>
            </a:r>
          </a:p>
          <a:p>
            <a:pPr marL="971550" lvl="1" indent="-571500" rtl="0">
              <a:spcBef>
                <a:spcPts val="1000"/>
              </a:spcBef>
              <a:spcAft>
                <a:spcPts val="0"/>
              </a:spcAft>
              <a:buSzPts val="1920"/>
              <a:buFont typeface="Calibri"/>
              <a:buAutoNum type="romanLcPeriod"/>
            </a:pPr>
            <a:r>
              <a:rPr lang="en-US" sz="3600" b="1" dirty="0"/>
              <a:t>Indefinite iteration</a:t>
            </a:r>
          </a:p>
          <a:p>
            <a:pPr marL="971550" lvl="1" indent="-571500" rtl="0">
              <a:spcBef>
                <a:spcPts val="1000"/>
              </a:spcBef>
              <a:spcAft>
                <a:spcPts val="0"/>
              </a:spcAft>
              <a:buSzPts val="1920"/>
              <a:buFont typeface="Calibri"/>
              <a:buAutoNum type="romanLcPeriod"/>
            </a:pPr>
            <a:r>
              <a:rPr lang="en-US" sz="3600" b="1" dirty="0"/>
              <a:t>Nested iteration</a:t>
            </a:r>
          </a:p>
        </p:txBody>
      </p:sp>
      <p:sp>
        <p:nvSpPr>
          <p:cNvPr id="275" name="Google Shape;275;p22" hidden="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32</a:t>
            </a:fld>
            <a:endParaRPr lang="en-US"/>
          </a:p>
        </p:txBody>
      </p:sp>
      <p:pic>
        <p:nvPicPr>
          <p:cNvPr id="2" name="Picture 2" descr="Shape, arrow&#10;&#10;Description automatically generated">
            <a:extLst>
              <a:ext uri="{FF2B5EF4-FFF2-40B4-BE49-F238E27FC236}">
                <a16:creationId xmlns:a16="http://schemas.microsoft.com/office/drawing/2014/main" id="{030F6DF7-73D3-42D5-A945-116C122B7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70" y="3035060"/>
            <a:ext cx="2743200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BB1E02-C0D8-480F-A4AD-5C6C0CB244FF}"/>
              </a:ext>
            </a:extLst>
          </p:cNvPr>
          <p:cNvSpPr txBox="1"/>
          <p:nvPr/>
        </p:nvSpPr>
        <p:spPr>
          <a:xfrm>
            <a:off x="5644551" y="5443268"/>
            <a:ext cx="561867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https://filestore.aqa.org.uk/sample-papers-and-mark-schemes/2018/june/AQA-85201-QP-JUN18.PDF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251113-7662-488E-9766-90D555DFC112}"/>
              </a:ext>
            </a:extLst>
          </p:cNvPr>
          <p:cNvSpPr/>
          <p:nvPr/>
        </p:nvSpPr>
        <p:spPr>
          <a:xfrm>
            <a:off x="6026089" y="4466146"/>
            <a:ext cx="4672640" cy="9201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cs typeface="Arial"/>
              </a:rPr>
              <a:t>Test yourself by answering a past paper question.</a:t>
            </a:r>
            <a:br>
              <a:rPr lang="en-US" sz="1800" b="1" dirty="0">
                <a:solidFill>
                  <a:srgbClr val="000000"/>
                </a:solidFill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cs typeface="Arial"/>
              </a:rPr>
              <a:t>Copy the link and go to QUESTION 6</a:t>
            </a: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6" name="Picture 2" descr="Shape, arrow&#10;&#10;Description automatically generated">
            <a:extLst>
              <a:ext uri="{FF2B5EF4-FFF2-40B4-BE49-F238E27FC236}">
                <a16:creationId xmlns:a16="http://schemas.microsoft.com/office/drawing/2014/main" id="{AB0E0D17-849C-4DCF-8781-8D0D1C020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418" y="2474341"/>
            <a:ext cx="600974" cy="586597"/>
          </a:xfrm>
          <a:prstGeom prst="rect">
            <a:avLst/>
          </a:prstGeom>
        </p:spPr>
      </p:pic>
      <p:pic>
        <p:nvPicPr>
          <p:cNvPr id="7" name="Picture 2" descr="Shape, arrow&#10;&#10;Description automatically generated">
            <a:extLst>
              <a:ext uri="{FF2B5EF4-FFF2-40B4-BE49-F238E27FC236}">
                <a16:creationId xmlns:a16="http://schemas.microsoft.com/office/drawing/2014/main" id="{A0F08516-E3CE-402C-B1AF-97313D95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629" y="2066024"/>
            <a:ext cx="600974" cy="586597"/>
          </a:xfrm>
          <a:prstGeom prst="rect">
            <a:avLst/>
          </a:prstGeom>
        </p:spPr>
      </p:pic>
      <p:pic>
        <p:nvPicPr>
          <p:cNvPr id="8" name="Picture 2" descr="Shape, arrow&#10;&#10;Description automatically generated">
            <a:extLst>
              <a:ext uri="{FF2B5EF4-FFF2-40B4-BE49-F238E27FC236}">
                <a16:creationId xmlns:a16="http://schemas.microsoft.com/office/drawing/2014/main" id="{62C770C1-FC40-46B5-8A64-9C86AFE21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724" y="3029307"/>
            <a:ext cx="600974" cy="5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8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33340-9D76-4D62-A103-1E23858B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F216ED-5049-4511-82B8-EA305EF4D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820" y="0"/>
            <a:ext cx="5025614" cy="2826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4D5179-6CAF-490B-9577-75C96F24E826}"/>
              </a:ext>
            </a:extLst>
          </p:cNvPr>
          <p:cNvSpPr txBox="1"/>
          <p:nvPr/>
        </p:nvSpPr>
        <p:spPr>
          <a:xfrm>
            <a:off x="168676" y="3213717"/>
            <a:ext cx="11887200" cy="3000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 a chatbot that can use a minimum of 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variables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store data which can be recalled.</a:t>
            </a: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the program using your REPL account to ask questions such as: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your name, age, your </a:t>
            </a:r>
            <a:r>
              <a:rPr lang="en-US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food etc.</a:t>
            </a: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Extension: Add an element of validation into your program by using Casting methods to prevent unnecessary data inputs.</a:t>
            </a: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6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 about it...</a:t>
            </a:r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900" cy="36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500"/>
              <a:t>Can you rig a coin toss?</a:t>
            </a:r>
            <a:endParaRPr sz="3500"/>
          </a:p>
        </p:txBody>
      </p:sp>
      <p:pic>
        <p:nvPicPr>
          <p:cNvPr id="259" name="Google Shape;2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322" y="3284723"/>
            <a:ext cx="4890153" cy="320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7550" y="2722399"/>
            <a:ext cx="1634899" cy="163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Yes...but no...but yes</a:t>
            </a:r>
            <a:endParaRPr dirty="0"/>
          </a:p>
        </p:txBody>
      </p:sp>
      <p:sp>
        <p:nvSpPr>
          <p:cNvPr id="266" name="Google Shape;266;p21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900" cy="36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Sorry...but you will never be a winner...with this program!</a:t>
            </a:r>
            <a:endParaRPr/>
          </a:p>
        </p:txBody>
      </p:sp>
      <p:pic>
        <p:nvPicPr>
          <p:cNvPr id="267" name="Google Shape;267;p21"/>
          <p:cNvPicPr preferRelativeResize="0"/>
          <p:nvPr/>
        </p:nvPicPr>
        <p:blipFill rotWithShape="1">
          <a:blip r:embed="rId3">
            <a:alphaModFix/>
          </a:blip>
          <a:srcRect r="15497" b="41704"/>
          <a:stretch/>
        </p:blipFill>
        <p:spPr>
          <a:xfrm>
            <a:off x="372862" y="3721224"/>
            <a:ext cx="11014839" cy="278610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1"/>
          <p:cNvSpPr/>
          <p:nvPr/>
        </p:nvSpPr>
        <p:spPr>
          <a:xfrm>
            <a:off x="372862" y="3721224"/>
            <a:ext cx="2247000" cy="344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Looping Programs</a:t>
            </a:r>
            <a:endParaRPr/>
          </a:p>
        </p:txBody>
      </p:sp>
      <p:sp>
        <p:nvSpPr>
          <p:cNvPr id="295" name="Google Shape;295;p25"/>
          <p:cNvSpPr txBox="1">
            <a:spLocks noGrp="1"/>
          </p:cNvSpPr>
          <p:nvPr>
            <p:ph type="body" idx="1"/>
          </p:nvPr>
        </p:nvSpPr>
        <p:spPr>
          <a:xfrm>
            <a:off x="1154955" y="2357438"/>
            <a:ext cx="5074396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 dirty="0"/>
              <a:t>Programming is fundamentally about using logic to solve a problem.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dirty="0"/>
              <a:t>Sometimes, a task is not solved in one go – it needs to be repeated until it is solved.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dirty="0"/>
              <a:t>Take, for example, getting a stain out of fabric</a:t>
            </a:r>
            <a:endParaRPr dirty="0"/>
          </a:p>
        </p:txBody>
      </p:sp>
      <p:sp>
        <p:nvSpPr>
          <p:cNvPr id="296" name="Google Shape;296;p25"/>
          <p:cNvSpPr/>
          <p:nvPr/>
        </p:nvSpPr>
        <p:spPr>
          <a:xfrm>
            <a:off x="8215312" y="2500310"/>
            <a:ext cx="2828926" cy="1585916"/>
          </a:xfrm>
          <a:prstGeom prst="diamond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5"/>
          <p:cNvSpPr/>
          <p:nvPr/>
        </p:nvSpPr>
        <p:spPr>
          <a:xfrm>
            <a:off x="8763063" y="2786527"/>
            <a:ext cx="17334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Is it time to wake up yet</a:t>
            </a:r>
            <a:r>
              <a:rPr lang="en-GB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298" name="Google Shape;298;p25"/>
          <p:cNvSpPr/>
          <p:nvPr/>
        </p:nvSpPr>
        <p:spPr>
          <a:xfrm>
            <a:off x="8215312" y="4444993"/>
            <a:ext cx="2828926" cy="1028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Extra 5 mins</a:t>
            </a:r>
            <a:endParaRPr/>
          </a:p>
        </p:txBody>
      </p:sp>
      <p:cxnSp>
        <p:nvCxnSpPr>
          <p:cNvPr id="299" name="Google Shape;299;p25"/>
          <p:cNvCxnSpPr>
            <a:stCxn id="296" idx="2"/>
            <a:endCxn id="298" idx="0"/>
          </p:cNvCxnSpPr>
          <p:nvPr/>
        </p:nvCxnSpPr>
        <p:spPr>
          <a:xfrm>
            <a:off x="9629775" y="4086226"/>
            <a:ext cx="0" cy="358800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0" name="Google Shape;300;p25"/>
          <p:cNvCxnSpPr>
            <a:stCxn id="298" idx="1"/>
            <a:endCxn id="296" idx="0"/>
          </p:cNvCxnSpPr>
          <p:nvPr/>
        </p:nvCxnSpPr>
        <p:spPr>
          <a:xfrm rot="10800000" flipH="1">
            <a:off x="8215312" y="2500243"/>
            <a:ext cx="1414500" cy="2459100"/>
          </a:xfrm>
          <a:prstGeom prst="bentConnector4">
            <a:avLst>
              <a:gd name="adj1" fmla="val -16835"/>
              <a:gd name="adj2" fmla="val 109681"/>
            </a:avLst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1" name="Google Shape;301;p25"/>
          <p:cNvSpPr/>
          <p:nvPr/>
        </p:nvSpPr>
        <p:spPr>
          <a:xfrm>
            <a:off x="8215311" y="5832460"/>
            <a:ext cx="2828927" cy="6712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Stop</a:t>
            </a:r>
            <a:endParaRPr/>
          </a:p>
        </p:txBody>
      </p:sp>
      <p:cxnSp>
        <p:nvCxnSpPr>
          <p:cNvPr id="302" name="Google Shape;302;p25"/>
          <p:cNvCxnSpPr>
            <a:stCxn id="296" idx="3"/>
            <a:endCxn id="301" idx="0"/>
          </p:cNvCxnSpPr>
          <p:nvPr/>
        </p:nvCxnSpPr>
        <p:spPr>
          <a:xfrm flipH="1">
            <a:off x="9629738" y="3293268"/>
            <a:ext cx="1414500" cy="2539200"/>
          </a:xfrm>
          <a:prstGeom prst="bentConnector4">
            <a:avLst>
              <a:gd name="adj1" fmla="val -16162"/>
              <a:gd name="adj2" fmla="val 92060"/>
            </a:avLst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3" name="Google Shape;303;p25"/>
          <p:cNvSpPr txBox="1"/>
          <p:nvPr/>
        </p:nvSpPr>
        <p:spPr>
          <a:xfrm>
            <a:off x="9688906" y="4038959"/>
            <a:ext cx="10501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/>
          </a:p>
        </p:txBody>
      </p:sp>
      <p:sp>
        <p:nvSpPr>
          <p:cNvPr id="304" name="Google Shape;304;p25"/>
          <p:cNvSpPr txBox="1"/>
          <p:nvPr/>
        </p:nvSpPr>
        <p:spPr>
          <a:xfrm>
            <a:off x="10863756" y="2786537"/>
            <a:ext cx="10501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/>
          </a:p>
        </p:txBody>
      </p:sp>
      <p:pic>
        <p:nvPicPr>
          <p:cNvPr id="2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A684B2-30A0-4D16-9CDB-F7F4B7EE8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740" y="5376683"/>
            <a:ext cx="1481767" cy="148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6FA7-6521-4067-9107-7AB6B921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71D16-F28C-4091-A244-05E27CEFA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/>
              <a:t>There are two types of iteration: 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Definite</a:t>
            </a:r>
            <a:r>
              <a:rPr lang="en-GB" dirty="0"/>
              <a:t>                                  and                                 </a:t>
            </a:r>
            <a:r>
              <a:rPr lang="en-GB" b="1" dirty="0"/>
              <a:t>Indefinite</a:t>
            </a:r>
            <a:endParaRPr lang="en-US" dirty="0"/>
          </a:p>
          <a:p>
            <a:pPr marL="342900" indent="-342900">
              <a:lnSpc>
                <a:spcPct val="90000"/>
              </a:lnSpc>
              <a:buFont typeface="Noto Sans Symbols,Sans-Serif"/>
            </a:pPr>
            <a:endParaRPr lang="en-GB" dirty="0"/>
          </a:p>
        </p:txBody>
      </p:sp>
      <p:pic>
        <p:nvPicPr>
          <p:cNvPr id="4" name="Picture 4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07110AB6-C4AC-416E-8F0E-821C497EA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267" y="3724246"/>
            <a:ext cx="2743200" cy="2745056"/>
          </a:xfrm>
          <a:prstGeom prst="rect">
            <a:avLst/>
          </a:prstGeom>
        </p:spPr>
      </p:pic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F225C76-CF63-415A-9284-24DDBE0D1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62" y="4105582"/>
            <a:ext cx="2743200" cy="22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530A-1196-42F0-9D17-E257935B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Indefinite iteration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E51B3-348C-4F9E-88CE-1AC97B19D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065" y="2046718"/>
            <a:ext cx="7536285" cy="4336325"/>
          </a:xfrm>
        </p:spPr>
        <p:txBody>
          <a:bodyPr/>
          <a:lstStyle/>
          <a:p>
            <a:r>
              <a:rPr lang="en-GB" dirty="0"/>
              <a:t>Indefinite iteration repeatedly executes a section of code until a condition is met - or no longer met. There are two types of indefinite iteration:</a:t>
            </a:r>
          </a:p>
          <a:p>
            <a:endParaRPr lang="en-GB" dirty="0"/>
          </a:p>
          <a:p>
            <a:r>
              <a:rPr lang="en-GB" b="1" dirty="0"/>
              <a:t>WHILE loops </a:t>
            </a:r>
            <a:r>
              <a:rPr lang="en-GB" dirty="0"/>
              <a:t>- uses the statements WHILE and ENDWHILE</a:t>
            </a:r>
          </a:p>
          <a:p>
            <a:r>
              <a:rPr lang="en-GB" b="1" dirty="0"/>
              <a:t>REPEAT UNTIL loops </a:t>
            </a:r>
            <a:r>
              <a:rPr lang="en-GB" dirty="0"/>
              <a:t>- uses the statements REPEAT and UNTIL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294FF-3DCA-4422-BB75-00EFE7180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361" y="2343927"/>
            <a:ext cx="3154853" cy="1781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5BC304-F3BF-4070-B832-4231CE6BE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361" y="4770129"/>
            <a:ext cx="3551225" cy="178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55395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ing Powerpoints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73E521FF8B44FB965C133AC8C6857" ma:contentTypeVersion="3" ma:contentTypeDescription="Create a new document." ma:contentTypeScope="" ma:versionID="2854b6edef9cde69b41ab2428c399216">
  <xsd:schema xmlns:xsd="http://www.w3.org/2001/XMLSchema" xmlns:xs="http://www.w3.org/2001/XMLSchema" xmlns:p="http://schemas.microsoft.com/office/2006/metadata/properties" xmlns:ns2="4496465b-4746-410a-a64f-ceb2342c0325" targetNamespace="http://schemas.microsoft.com/office/2006/metadata/properties" ma:root="true" ma:fieldsID="8300525166ff71ba6b54162e5d89b1df" ns2:_="">
    <xsd:import namespace="4496465b-4746-410a-a64f-ceb2342c0325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6465b-4746-410a-a64f-ceb2342c0325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4496465b-4746-410a-a64f-ceb2342c0325" xsi:nil="true"/>
  </documentManagement>
</p:properties>
</file>

<file path=customXml/itemProps1.xml><?xml version="1.0" encoding="utf-8"?>
<ds:datastoreItem xmlns:ds="http://schemas.openxmlformats.org/officeDocument/2006/customXml" ds:itemID="{FA4CDD98-2EE3-47C5-B9E9-FCA7FA4A54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6B6AC2-F192-452F-B890-9F9183A73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96465b-4746-410a-a64f-ceb2342c0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3A565A-6C99-4919-B514-95617D637B30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4496465b-4746-410a-a64f-ceb2342c032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1516</Words>
  <Application>Microsoft Office PowerPoint</Application>
  <PresentationFormat>Widescreen</PresentationFormat>
  <Paragraphs>206</Paragraphs>
  <Slides>32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Noto Sans Symbols</vt:lpstr>
      <vt:lpstr>Noto Sans Symbols,Sans-Serif</vt:lpstr>
      <vt:lpstr>ReithSans</vt:lpstr>
      <vt:lpstr>Times New Roman</vt:lpstr>
      <vt:lpstr>Computing Powerpoints</vt:lpstr>
      <vt:lpstr>GCSE Computer Science (9-1)</vt:lpstr>
      <vt:lpstr>Recall </vt:lpstr>
      <vt:lpstr>Lesson Objectives</vt:lpstr>
      <vt:lpstr>PowerPoint Presentation</vt:lpstr>
      <vt:lpstr>Think about it...</vt:lpstr>
      <vt:lpstr>Yes...but no...but yes</vt:lpstr>
      <vt:lpstr>Looping Programs</vt:lpstr>
      <vt:lpstr>Iteration types</vt:lpstr>
      <vt:lpstr>Indefinite iteration </vt:lpstr>
      <vt:lpstr>INDEFINITE ITERATION – While Loops</vt:lpstr>
      <vt:lpstr>Let's learn our loops (Indefinite)</vt:lpstr>
      <vt:lpstr>TRY THIS: Indefinite Iteration</vt:lpstr>
      <vt:lpstr>Let's learn our loops (Definite)</vt:lpstr>
      <vt:lpstr>Definite Iteration </vt:lpstr>
      <vt:lpstr>TRY THIS: Definite Iteration</vt:lpstr>
      <vt:lpstr>DEFINITE ITERATION - FOR Loops</vt:lpstr>
      <vt:lpstr>FOR Loops in Pseudocode</vt:lpstr>
      <vt:lpstr>Challenge</vt:lpstr>
      <vt:lpstr> Research Starter - Task 1</vt:lpstr>
      <vt:lpstr>REPEAT…UNTIL </vt:lpstr>
      <vt:lpstr>Challenge slides WHILE Loop Example</vt:lpstr>
      <vt:lpstr>NESTED Iteration</vt:lpstr>
      <vt:lpstr>Nested Loop in Programming</vt:lpstr>
      <vt:lpstr>NESTED Iteration (Past paper question)</vt:lpstr>
      <vt:lpstr>While Loop Examples</vt:lpstr>
      <vt:lpstr>Trace Table</vt:lpstr>
      <vt:lpstr>Trace Table example</vt:lpstr>
      <vt:lpstr>Tutorial 3 Worksheet - Task 2</vt:lpstr>
      <vt:lpstr>Review</vt:lpstr>
      <vt:lpstr> Challenge</vt:lpstr>
      <vt:lpstr>Solution 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Computer Science (9-1)</dc:title>
  <cp:lastModifiedBy>Keith McPherson</cp:lastModifiedBy>
  <cp:revision>327</cp:revision>
  <dcterms:modified xsi:type="dcterms:W3CDTF">2023-09-15T08:31:08Z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0x010100B5E73E521FF8B44FB965C133AC8C6857</vt:lpwstr>
  </property>
  <property fmtid="{D5CDD505-2E9C-101B-9397-08002B2CF9AE}" pid="3" name="Order">
    <vt:r8>1200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