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27"/>
  </p:notesMasterIdLst>
  <p:sldIdLst>
    <p:sldId id="256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72" r:id="rId13"/>
    <p:sldId id="263" r:id="rId14"/>
    <p:sldId id="266" r:id="rId15"/>
    <p:sldId id="275" r:id="rId16"/>
    <p:sldId id="264" r:id="rId17"/>
    <p:sldId id="277" r:id="rId18"/>
    <p:sldId id="265" r:id="rId19"/>
    <p:sldId id="267" r:id="rId20"/>
    <p:sldId id="268" r:id="rId21"/>
    <p:sldId id="269" r:id="rId22"/>
    <p:sldId id="270" r:id="rId23"/>
    <p:sldId id="271" r:id="rId24"/>
    <p:sldId id="273" r:id="rId25"/>
    <p:sldId id="274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b077686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b0776862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b0776862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b0776862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84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b0776862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b0776862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b077686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b077686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b07768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b07768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b077686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b077686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00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b077686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b077686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Google Shape;23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2240"/>
              <a:buNone/>
              <a:defRPr cap="none">
                <a:solidFill>
                  <a:srgbClr val="93B3D7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Google Shape;129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7" name="Google Shape;14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Google Shape;165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4" name="Google Shape;184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9" name="Google Shape;199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5" name="Google Shape;215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Google Shape;237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1000"/>
              </a:spcBef>
              <a:spcAft>
                <a:spcPts val="0"/>
              </a:spcAft>
              <a:buSzPts val="2240"/>
              <a:buChar char="►"/>
              <a:defRPr sz="2800"/>
            </a:lvl1pPr>
            <a:lvl2pPr marL="914400" lvl="1" indent="-350519" algn="l">
              <a:spcBef>
                <a:spcPts val="1000"/>
              </a:spcBef>
              <a:spcAft>
                <a:spcPts val="0"/>
              </a:spcAft>
              <a:buSzPts val="1920"/>
              <a:buChar char="►"/>
              <a:defRPr sz="2400"/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Google Shape;63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1" name="Google Shape;71;p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Google Shape;11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GB"/>
              <a:t>GCSE Computer Science (9-1)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/>
              <a:t>FUNDAMENTALS OF 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3600">
                <a:solidFill>
                  <a:schemeClr val="lt1"/>
                </a:solidFill>
              </a:rPr>
              <a:t>1</a:t>
            </a:fld>
            <a:endParaRPr sz="3600">
              <a:solidFill>
                <a:schemeClr val="lt1"/>
              </a:solidFill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154950" y="5208100"/>
            <a:ext cx="9825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lang="en-GB" sz="3600" b="0" i="0" cap="none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GB" sz="360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3600" b="0" i="0" cap="none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: SUBROUTINES (Procedures &amp; Functions)</a:t>
            </a:r>
            <a:endParaRPr/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963" y="973841"/>
            <a:ext cx="1906587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563" y="1703266"/>
            <a:ext cx="1906587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550" y="973841"/>
            <a:ext cx="1906587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0130" y="204275"/>
            <a:ext cx="1433525" cy="37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1243" y="1092663"/>
            <a:ext cx="1182300" cy="3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49012" y="1633724"/>
            <a:ext cx="1103250" cy="291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1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body" idx="1"/>
          </p:nvPr>
        </p:nvSpPr>
        <p:spPr>
          <a:xfrm>
            <a:off x="1154950" y="2357441"/>
            <a:ext cx="10035900" cy="9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Go to Task 1 of your worksheet and answer the following question. Don’t forget, the answers are within the presentation!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850" y="3451375"/>
            <a:ext cx="8390625" cy="33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B5A85D-8115-40D1-B6F1-9774B94F3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918" y="2836024"/>
            <a:ext cx="2733675" cy="1933575"/>
          </a:xfrm>
          <a:prstGeom prst="rect">
            <a:avLst/>
          </a:prstGeom>
        </p:spPr>
      </p:pic>
      <p:sp>
        <p:nvSpPr>
          <p:cNvPr id="3" name="Google Shape;264;p20">
            <a:extLst>
              <a:ext uri="{FF2B5EF4-FFF2-40B4-BE49-F238E27FC236}">
                <a16:creationId xmlns:a16="http://schemas.microsoft.com/office/drawing/2014/main" id="{B862290A-6291-4213-BD1F-D44551290D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about song lyrics?</a:t>
            </a:r>
            <a:endParaRPr/>
          </a:p>
        </p:txBody>
      </p:sp>
      <p:sp>
        <p:nvSpPr>
          <p:cNvPr id="328" name="Google Shape;328;p29"/>
          <p:cNvSpPr txBox="1">
            <a:spLocks noGrp="1"/>
          </p:cNvSpPr>
          <p:nvPr>
            <p:ph type="body" idx="1"/>
          </p:nvPr>
        </p:nvSpPr>
        <p:spPr>
          <a:xfrm>
            <a:off x="280875" y="2357450"/>
            <a:ext cx="116814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You may have created a few song lyrics using subroutines to make it easier to remember.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Try the example out or tailor it so it is one of your favourite songs. We can use arguments to predetermine something within the program before it has been made! </a:t>
            </a:r>
            <a:br>
              <a:rPr lang="en-GB" dirty="0"/>
            </a:br>
            <a:r>
              <a:rPr lang="en-GB" dirty="0"/>
              <a:t>As an example - </a:t>
            </a:r>
            <a:r>
              <a:rPr lang="en-GB" b="1" i="1" dirty="0"/>
              <a:t>name</a:t>
            </a:r>
            <a:endParaRPr b="1" i="1" dirty="0"/>
          </a:p>
        </p:txBody>
      </p:sp>
      <p:pic>
        <p:nvPicPr>
          <p:cNvPr id="329" name="Google Shape;3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8" y="5388450"/>
            <a:ext cx="12140923" cy="14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1B9A92E5-8AEF-4A8A-8BE9-0B9864C14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710" y="4268637"/>
            <a:ext cx="1492730" cy="1857555"/>
          </a:xfrm>
          <a:prstGeom prst="rect">
            <a:avLst/>
          </a:prstGeom>
        </p:spPr>
      </p:pic>
      <p:sp>
        <p:nvSpPr>
          <p:cNvPr id="3" name="Google Shape;264;p20">
            <a:extLst>
              <a:ext uri="{FF2B5EF4-FFF2-40B4-BE49-F238E27FC236}">
                <a16:creationId xmlns:a16="http://schemas.microsoft.com/office/drawing/2014/main" id="{078341EF-30DA-4B1C-8772-0FBF72333D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TASK 2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1"/>
          </p:nvPr>
        </p:nvSpPr>
        <p:spPr>
          <a:xfrm>
            <a:off x="1154950" y="2357441"/>
            <a:ext cx="10035900" cy="9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Go to Task 2 of your worksheet and answer the following two questions. You will need to test the program.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9B8F020-322D-40F4-A3BE-75185F6F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70" y="3037307"/>
            <a:ext cx="2733675" cy="1933575"/>
          </a:xfrm>
          <a:prstGeom prst="rect">
            <a:avLst/>
          </a:prstGeom>
        </p:spPr>
      </p:pic>
      <p:sp>
        <p:nvSpPr>
          <p:cNvPr id="4" name="Google Shape;264;p20">
            <a:extLst>
              <a:ext uri="{FF2B5EF4-FFF2-40B4-BE49-F238E27FC236}">
                <a16:creationId xmlns:a16="http://schemas.microsoft.com/office/drawing/2014/main" id="{E2986091-52FA-457A-8DB6-2B5053FC8E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B7CD8-8824-4AFF-BBF4-328F4D590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871" y="3429000"/>
            <a:ext cx="5023593" cy="34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Consider…</a:t>
            </a:r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dirty="0"/>
              <a:t>Here is another program – how is it different?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SUBROUTINE Hello(Name)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	OUTPUT “Hello”+ Name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Name &lt;- USERINPUT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Hello(Name)</a:t>
            </a:r>
            <a:endParaRPr dirty="0"/>
          </a:p>
        </p:txBody>
      </p:sp>
      <p:sp>
        <p:nvSpPr>
          <p:cNvPr id="313" name="Google Shape;313;p27"/>
          <p:cNvSpPr/>
          <p:nvPr/>
        </p:nvSpPr>
        <p:spPr>
          <a:xfrm>
            <a:off x="5286375" y="5372100"/>
            <a:ext cx="5967086" cy="11715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variable </a:t>
            </a:r>
            <a:r>
              <a:rPr lang="en-GB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passed in as an argument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365" y="3342640"/>
            <a:ext cx="5922635" cy="15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8687C5AD-97C0-4F85-B207-D60CF3337B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4273-D9F8-4427-BC3C-F3C70DF5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A8BE9-F5AB-4FE2-BF9D-9BB7FD498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 subroutines? </a:t>
            </a:r>
          </a:p>
        </p:txBody>
      </p:sp>
    </p:spTree>
    <p:extLst>
      <p:ext uri="{BB962C8B-B14F-4D97-AF65-F5344CB8AC3E}">
        <p14:creationId xmlns:p14="http://schemas.microsoft.com/office/powerpoint/2010/main" val="162919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Arguments</a:t>
            </a:r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body" idx="1"/>
          </p:nvPr>
        </p:nvSpPr>
        <p:spPr>
          <a:xfrm>
            <a:off x="1154954" y="2357437"/>
            <a:ext cx="5631609" cy="450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400" dirty="0"/>
              <a:t>With subroutines, we might want to repeat the block of code but with different sets of data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400" dirty="0"/>
              <a:t>In this, we use </a:t>
            </a:r>
            <a:r>
              <a:rPr lang="en-GB" sz="2400" b="1" dirty="0"/>
              <a:t>arguments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400" dirty="0"/>
              <a:t>We can pass data into a subroutine by taking a variable identifier as an argument when we call the procedure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400" dirty="0"/>
              <a:t>When written, the procedure will expect a function – whatever is written there is what the data it receives will be identified as.</a:t>
            </a:r>
            <a:endParaRPr sz="2400" dirty="0"/>
          </a:p>
        </p:txBody>
      </p:sp>
      <p:sp>
        <p:nvSpPr>
          <p:cNvPr id="321" name="Google Shape;321;p28"/>
          <p:cNvSpPr txBox="1"/>
          <p:nvPr/>
        </p:nvSpPr>
        <p:spPr>
          <a:xfrm>
            <a:off x="7384305" y="3071813"/>
            <a:ext cx="4445746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SUBROUTINE Hello(Name)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OUTPUT “Hello”+ Name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X &lt;- USERINPUT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Hello(X)</a:t>
            </a:r>
            <a:endParaRPr dirty="0"/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0191306B-12FC-421F-9680-DAAF3ED09D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TASK 3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1"/>
          </p:nvPr>
        </p:nvSpPr>
        <p:spPr>
          <a:xfrm>
            <a:off x="1154950" y="2357441"/>
            <a:ext cx="10035900" cy="9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Go to Task 3 of your worksheet and answer the following two questions. You will need to test the program.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76651-AB78-4668-B87E-FF31EB5B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104" y="3429000"/>
            <a:ext cx="5451792" cy="3568446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9B8F020-322D-40F4-A3BE-75185F6F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370" y="3037307"/>
            <a:ext cx="2733675" cy="1933575"/>
          </a:xfrm>
          <a:prstGeom prst="rect">
            <a:avLst/>
          </a:prstGeom>
        </p:spPr>
      </p:pic>
      <p:sp>
        <p:nvSpPr>
          <p:cNvPr id="4" name="Google Shape;264;p20">
            <a:extLst>
              <a:ext uri="{FF2B5EF4-FFF2-40B4-BE49-F238E27FC236}">
                <a16:creationId xmlns:a16="http://schemas.microsoft.com/office/drawing/2014/main" id="{E2986091-52FA-457A-8DB6-2B5053FC8E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1154955" y="1207558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 sz="4400"/>
              <a:t>We have a problem…</a:t>
            </a:r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body" idx="1"/>
          </p:nvPr>
        </p:nvSpPr>
        <p:spPr>
          <a:xfrm>
            <a:off x="1154954" y="3171825"/>
            <a:ext cx="3859212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/>
              <a:t>What if we make a calculation within a procedure, but we want the result to be used in our main program?</a:t>
            </a:r>
            <a:endParaRPr/>
          </a:p>
        </p:txBody>
      </p:sp>
      <p:pic>
        <p:nvPicPr>
          <p:cNvPr id="343" name="Google Shape;3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729" y="1855325"/>
            <a:ext cx="3147351" cy="314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DD8AF9D7-1188-4B18-86EF-E591571C77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Functions</a:t>
            </a:r>
            <a:endParaRPr/>
          </a:p>
        </p:txBody>
      </p:sp>
      <p:sp>
        <p:nvSpPr>
          <p:cNvPr id="349" name="Google Shape;349;p32"/>
          <p:cNvSpPr txBox="1">
            <a:spLocks noGrp="1"/>
          </p:cNvSpPr>
          <p:nvPr>
            <p:ph type="body" idx="1"/>
          </p:nvPr>
        </p:nvSpPr>
        <p:spPr>
          <a:xfrm>
            <a:off x="587250" y="2357425"/>
            <a:ext cx="6156600" cy="4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In programming, functions are subroutines that </a:t>
            </a:r>
            <a:r>
              <a:rPr lang="en-GB" sz="2590" b="1"/>
              <a:t>return values</a:t>
            </a:r>
            <a:r>
              <a:rPr lang="en-GB" sz="2590"/>
              <a:t> to the main body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We can call a function by declaring a variable and assigning it with the value of the subroutine identifier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Thus, whatever is returned is stored in the memory address created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Think of functions as like a dog fetching a ball – it </a:t>
            </a:r>
            <a:r>
              <a:rPr lang="en-GB" sz="2590" b="1"/>
              <a:t>returns</a:t>
            </a:r>
            <a:r>
              <a:rPr lang="en-GB" sz="2590"/>
              <a:t> what you give to it to you after being processed (well, chewed..)</a:t>
            </a:r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6743701" y="2600325"/>
            <a:ext cx="4829176" cy="36623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SUBROUTINE </a:t>
            </a:r>
            <a:r>
              <a:rPr lang="en-GB" sz="2000" b="0" i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IsBigger</a:t>
            </a: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(Number)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IF Number &gt; 42 THEN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RETURN True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ELSE THEN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RETURN False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Number &lt;- USERINPUT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Bigger &lt;- </a:t>
            </a:r>
            <a:r>
              <a:rPr lang="en-GB" sz="2000" b="0" i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IsBigger</a:t>
            </a:r>
            <a:r>
              <a:rPr lang="en-GB" sz="20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(Number)</a:t>
            </a:r>
            <a:endParaRPr sz="2000" b="0" i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250E0F03-681C-4BAC-9695-F5D12F2387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example</a:t>
            </a:r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1"/>
          </p:nvPr>
        </p:nvSpPr>
        <p:spPr>
          <a:xfrm>
            <a:off x="387150" y="5338300"/>
            <a:ext cx="11417700" cy="122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As a program reads the data in a sequence, the data in </a:t>
            </a:r>
            <a:r>
              <a:rPr lang="en-GB" i="1"/>
              <a:t>isBigger</a:t>
            </a:r>
            <a:r>
              <a:rPr lang="en-GB"/>
              <a:t> has already been stored (so it knows what to do when it is being called upon).</a:t>
            </a:r>
            <a:endParaRPr/>
          </a:p>
        </p:txBody>
      </p:sp>
      <p:pic>
        <p:nvPicPr>
          <p:cNvPr id="357" name="Google Shape;3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234" y="2472468"/>
            <a:ext cx="10013241" cy="2854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1406AC23-F776-4927-A8ED-29597B852C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9839-8048-43CE-8835-A46DFEF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8F16-9D37-4187-9C7B-A03FB1654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Describe two types of iteration. </a:t>
            </a:r>
          </a:p>
          <a:p>
            <a:endParaRPr lang="en-GB" dirty="0"/>
          </a:p>
          <a:p>
            <a:r>
              <a:rPr lang="en-GB" dirty="0"/>
              <a:t>There are two types of iteration: 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Definite</a:t>
            </a:r>
            <a:r>
              <a:rPr lang="en-GB" dirty="0"/>
              <a:t>                                  and                                 </a:t>
            </a:r>
            <a:r>
              <a:rPr lang="en-GB" b="1" dirty="0"/>
              <a:t>Indefinite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9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TASK 4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body" idx="1"/>
          </p:nvPr>
        </p:nvSpPr>
        <p:spPr>
          <a:xfrm>
            <a:off x="1154950" y="2357441"/>
            <a:ext cx="10582239" cy="9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Go to Task 4 of your worksheet and answer the following two questions. Create a program that matches the requirements of Task 3.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91237A-5917-49C1-B731-2A6C8F5E5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20" y="3655534"/>
            <a:ext cx="4511136" cy="3596947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8C4507-E532-4288-99B2-4EA39D2C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578" y="3655534"/>
            <a:ext cx="2733675" cy="1933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279179-4817-416C-8721-0AE40A454042}"/>
              </a:ext>
            </a:extLst>
          </p:cNvPr>
          <p:cNvSpPr/>
          <p:nvPr/>
        </p:nvSpPr>
        <p:spPr>
          <a:xfrm>
            <a:off x="1603555" y="4668959"/>
            <a:ext cx="1437734" cy="920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cs typeface="Arial"/>
              </a:rPr>
              <a:t>Go to the final slide for a challenge!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Google Shape;264;p20">
            <a:extLst>
              <a:ext uri="{FF2B5EF4-FFF2-40B4-BE49-F238E27FC236}">
                <a16:creationId xmlns:a16="http://schemas.microsoft.com/office/drawing/2014/main" id="{7429B5E6-F357-4316-9EC6-969C7C3C55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1148-AB2A-4115-8280-A9486554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66545" cy="73571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EXTRA</a:t>
            </a:r>
            <a:r>
              <a:rPr lang="en-US" dirty="0"/>
              <a:t> – Global Variables in </a:t>
            </a:r>
            <a:r>
              <a:rPr lang="en-US" dirty="0">
                <a:solidFill>
                  <a:srgbClr val="FF0000"/>
                </a:solidFill>
              </a:rPr>
              <a:t>Subroutines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EE60E-AF09-4298-942B-9865BF581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variables are used to change the value of a variable within a subroutine.</a:t>
            </a:r>
          </a:p>
          <a:p>
            <a:r>
              <a:rPr lang="en-US" dirty="0"/>
              <a:t>The program provided details the use of global variables being used within a subroutine. This will change the value which is </a:t>
            </a:r>
            <a:r>
              <a:rPr lang="en-US" b="1" i="1" dirty="0"/>
              <a:t>hp</a:t>
            </a:r>
            <a:r>
              <a:rPr lang="en-US" dirty="0"/>
              <a:t> to a different value after each time the player chooses either HIT or RUN.</a:t>
            </a:r>
          </a:p>
          <a:p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CD303A3-E5D7-437D-AA77-26740DFF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781277"/>
            <a:ext cx="3792747" cy="1781182"/>
          </a:xfrm>
          <a:prstGeom prst="rect">
            <a:avLst/>
          </a:prstGeom>
        </p:spPr>
      </p:pic>
      <p:sp>
        <p:nvSpPr>
          <p:cNvPr id="6" name="Google Shape;264;p20">
            <a:extLst>
              <a:ext uri="{FF2B5EF4-FFF2-40B4-BE49-F238E27FC236}">
                <a16:creationId xmlns:a16="http://schemas.microsoft.com/office/drawing/2014/main" id="{962174AD-208A-4F94-9375-262A043786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46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244B96-4551-4370-8BFC-6F2C55EC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66545" cy="73571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EXTRA</a:t>
            </a:r>
            <a:r>
              <a:rPr lang="en-US" dirty="0"/>
              <a:t> – Global Variables in </a:t>
            </a:r>
            <a:r>
              <a:rPr lang="en-US" dirty="0">
                <a:solidFill>
                  <a:srgbClr val="FF0000"/>
                </a:solidFill>
              </a:rPr>
              <a:t>Subroutines</a:t>
            </a:r>
          </a:p>
        </p:txBody>
      </p:sp>
      <p:pic>
        <p:nvPicPr>
          <p:cNvPr id="9" name="Picture 4" descr="Text&#10;&#10;Description automatically generated">
            <a:extLst>
              <a:ext uri="{FF2B5EF4-FFF2-40B4-BE49-F238E27FC236}">
                <a16:creationId xmlns:a16="http://schemas.microsoft.com/office/drawing/2014/main" id="{84A8D602-A908-49B4-9DA0-B8FCACE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3" y="2322750"/>
            <a:ext cx="9227387" cy="434035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28AC89DA-3ACE-4874-BC63-3098B3C166EA}"/>
              </a:ext>
            </a:extLst>
          </p:cNvPr>
          <p:cNvSpPr/>
          <p:nvPr/>
        </p:nvSpPr>
        <p:spPr>
          <a:xfrm>
            <a:off x="8194720" y="1863967"/>
            <a:ext cx="2674188" cy="1754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Try out this program, it may come in handy for your storybook game!</a:t>
            </a:r>
            <a:endParaRPr lang="en-US" dirty="0"/>
          </a:p>
        </p:txBody>
      </p:sp>
      <p:sp>
        <p:nvSpPr>
          <p:cNvPr id="12" name="Google Shape;264;p20">
            <a:extLst>
              <a:ext uri="{FF2B5EF4-FFF2-40B4-BE49-F238E27FC236}">
                <a16:creationId xmlns:a16="http://schemas.microsoft.com/office/drawing/2014/main" id="{CD48E9EB-C96B-47D6-A0AD-64CD1D39AA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73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Lesson Objectives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/>
              <a:t>Use, understand and know how the following statement types can be combined in programs:</a:t>
            </a:r>
            <a:endParaRPr/>
          </a:p>
          <a:p>
            <a:pPr marL="971550" lvl="1" indent="-571500" algn="l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GB"/>
              <a:t>Procedures</a:t>
            </a:r>
            <a:endParaRPr/>
          </a:p>
          <a:p>
            <a:pPr marL="971550" lvl="1" indent="-571500" algn="l" rtl="0">
              <a:spcBef>
                <a:spcPts val="1000"/>
              </a:spcBef>
              <a:spcAft>
                <a:spcPts val="0"/>
              </a:spcAft>
              <a:buSzPts val="1920"/>
              <a:buAutoNum type="romanLcPeriod"/>
            </a:pPr>
            <a:r>
              <a:rPr lang="en-GB"/>
              <a:t>Arguments</a:t>
            </a:r>
            <a:endParaRPr/>
          </a:p>
          <a:p>
            <a:pPr marL="971550" lvl="1" indent="-571500" algn="l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GB"/>
              <a:t>Functions</a:t>
            </a:r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89230EF-45AE-4BF2-9E6E-DCE68E9AC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192" y="3140736"/>
            <a:ext cx="2743200" cy="1812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Consider…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317352" y="2967335"/>
            <a:ext cx="115573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How can we repeat a section of</a:t>
            </a:r>
            <a:br>
              <a:rPr lang="en-GB"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code in a program, but not sequentially?</a:t>
            </a:r>
            <a:endParaRPr sz="5400" b="0" cap="none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0E5A6401-54A1-4274-BD14-EC479F0301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REMINDER - Sequence</a:t>
            </a:r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 program will read from the beginning and execute any instruction given to it from top to bottom...</a:t>
            </a:r>
            <a:endParaRPr/>
          </a:p>
        </p:txBody>
      </p:sp>
      <p:pic>
        <p:nvPicPr>
          <p:cNvPr id="277" name="Google Shape;2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000" y="2859738"/>
            <a:ext cx="3543775" cy="2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5823" y="3367100"/>
            <a:ext cx="6483425" cy="18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1150806" y="5526066"/>
            <a:ext cx="10035900" cy="111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But what if we want to create a piece of code and save it for later?</a:t>
            </a:r>
            <a:endParaRPr/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AF8A3C48-CDA1-4AFD-A4E4-D4DBC2CC89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Subroutines</a:t>
            </a:r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Subroutines are blocks of code, written separately from the normal program, that are “called” within the main body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They operate semi-independently of the main program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There are two types of subroutine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/>
              <a:t>Procedure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/>
              <a:t>Function</a:t>
            </a:r>
            <a:endParaRPr/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12F57984-9393-44BD-BF53-4AB9C077FB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Procedures</a:t>
            </a:r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Procedures are blocks of code that perform a specific task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Procedures are run by being called within a program at anytime, even if the program is not running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b="1" dirty="0"/>
              <a:t>Think about the term decomposition</a:t>
            </a:r>
            <a:r>
              <a:rPr lang="en-GB" dirty="0"/>
              <a:t> – breaking down a problem into several subproblems.</a:t>
            </a:r>
            <a:endParaRPr dirty="0"/>
          </a:p>
          <a:p>
            <a:pPr marL="342900" indent="-342900"/>
            <a:r>
              <a:rPr lang="en-GB" i="1" dirty="0">
                <a:solidFill>
                  <a:srgbClr val="FF0000"/>
                </a:solidFill>
              </a:rPr>
              <a:t>How might the use of procedures work with the concept of decomposition? </a:t>
            </a:r>
            <a:endParaRPr/>
          </a:p>
        </p:txBody>
      </p:sp>
      <p:sp>
        <p:nvSpPr>
          <p:cNvPr id="2" name="Google Shape;264;p20">
            <a:extLst>
              <a:ext uri="{FF2B5EF4-FFF2-40B4-BE49-F238E27FC236}">
                <a16:creationId xmlns:a16="http://schemas.microsoft.com/office/drawing/2014/main" id="{2FF02176-B9D0-40D9-AE78-00BDFE652D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Saying hello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517767" y="2370213"/>
            <a:ext cx="100359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dirty="0"/>
              <a:t>Here is a program calling, and running, subroutine to say hello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SUBROUTINE Hello()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	Name &lt;- USERINPUT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	OUTPUT “Hello”+ Name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Hello()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500" y="5096362"/>
            <a:ext cx="6328949" cy="11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/>
          <p:nvPr/>
        </p:nvSpPr>
        <p:spPr>
          <a:xfrm rot="2002306">
            <a:off x="3897099" y="4940595"/>
            <a:ext cx="1557622" cy="855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950C01-5EA7-458A-B0FD-AD997D89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540" y="3051685"/>
            <a:ext cx="2733675" cy="1933575"/>
          </a:xfrm>
          <a:prstGeom prst="rect">
            <a:avLst/>
          </a:prstGeom>
        </p:spPr>
      </p:pic>
      <p:sp>
        <p:nvSpPr>
          <p:cNvPr id="3" name="Google Shape;264;p20">
            <a:extLst>
              <a:ext uri="{FF2B5EF4-FFF2-40B4-BE49-F238E27FC236}">
                <a16:creationId xmlns:a16="http://schemas.microsoft.com/office/drawing/2014/main" id="{26401F8D-6396-4720-AEA0-4D8F756A53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Try this out -&gt; Saying hello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519" y="2810362"/>
            <a:ext cx="7939213" cy="247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950C01-5EA7-458A-B0FD-AD997D89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540" y="3051685"/>
            <a:ext cx="2733675" cy="1933575"/>
          </a:xfrm>
          <a:prstGeom prst="rect">
            <a:avLst/>
          </a:prstGeom>
        </p:spPr>
      </p:pic>
      <p:sp>
        <p:nvSpPr>
          <p:cNvPr id="3" name="Google Shape;297;p25">
            <a:extLst>
              <a:ext uri="{FF2B5EF4-FFF2-40B4-BE49-F238E27FC236}">
                <a16:creationId xmlns:a16="http://schemas.microsoft.com/office/drawing/2014/main" id="{E887FD19-D0AD-4B1A-8484-1961EF4BDD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7767" y="5590741"/>
            <a:ext cx="100359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/>
              <a:t>Try out the program and make sure you have your RECALL e.g. </a:t>
            </a:r>
            <a:r>
              <a:rPr lang="en-GB" dirty="0">
                <a:solidFill>
                  <a:schemeClr val="tx1"/>
                </a:solidFill>
              </a:rPr>
              <a:t>hello()</a:t>
            </a:r>
            <a:r>
              <a:rPr lang="en-GB" dirty="0"/>
              <a:t> </a:t>
            </a:r>
            <a:r>
              <a:rPr lang="en-GB" b="1" dirty="0"/>
              <a:t>AFTER</a:t>
            </a:r>
            <a:r>
              <a:rPr lang="en-GB" dirty="0"/>
              <a:t> your </a:t>
            </a:r>
            <a:r>
              <a:rPr lang="en-GB" dirty="0">
                <a:solidFill>
                  <a:srgbClr val="0070C0"/>
                </a:solidFill>
              </a:rPr>
              <a:t>def</a:t>
            </a:r>
            <a:r>
              <a:rPr lang="en-GB" dirty="0">
                <a:solidFill>
                  <a:schemeClr val="tx1"/>
                </a:solidFill>
              </a:rPr>
              <a:t>inition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Google Shape;264;p20">
            <a:extLst>
              <a:ext uri="{FF2B5EF4-FFF2-40B4-BE49-F238E27FC236}">
                <a16:creationId xmlns:a16="http://schemas.microsoft.com/office/drawing/2014/main" id="{85716606-1E0E-42AB-8B76-360AF18362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0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uting Powerpoints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496465b-4746-410a-a64f-ceb2342c03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3E521FF8B44FB965C133AC8C6857" ma:contentTypeVersion="3" ma:contentTypeDescription="Create a new document." ma:contentTypeScope="" ma:versionID="2854b6edef9cde69b41ab2428c399216">
  <xsd:schema xmlns:xsd="http://www.w3.org/2001/XMLSchema" xmlns:xs="http://www.w3.org/2001/XMLSchema" xmlns:p="http://schemas.microsoft.com/office/2006/metadata/properties" xmlns:ns2="4496465b-4746-410a-a64f-ceb2342c0325" targetNamespace="http://schemas.microsoft.com/office/2006/metadata/properties" ma:root="true" ma:fieldsID="8300525166ff71ba6b54162e5d89b1df" ns2:_="">
    <xsd:import namespace="4496465b-4746-410a-a64f-ceb2342c032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6465b-4746-410a-a64f-ceb2342c032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1CA74-4783-4B5C-BAE3-A06E276043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04F93-57C0-4689-851C-8666E805D5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a9cf5b1-ba17-48dc-8519-20a065d5888b"/>
    <ds:schemaRef ds:uri="http://www.w3.org/XML/1998/namespace"/>
    <ds:schemaRef ds:uri="http://purl.org/dc/dcmitype/"/>
    <ds:schemaRef ds:uri="4496465b-4746-410a-a64f-ceb2342c0325"/>
  </ds:schemaRefs>
</ds:datastoreItem>
</file>

<file path=customXml/itemProps3.xml><?xml version="1.0" encoding="utf-8"?>
<ds:datastoreItem xmlns:ds="http://schemas.openxmlformats.org/officeDocument/2006/customXml" ds:itemID="{1A931300-2638-45A0-9B8E-1CF828A65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6465b-4746-410a-a64f-ceb2342c0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908</Words>
  <Application>Microsoft Office PowerPoint</Application>
  <PresentationFormat>Widescreen</PresentationFormat>
  <Paragraphs>113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Noto Sans Symbols</vt:lpstr>
      <vt:lpstr>Computing Powerpoints</vt:lpstr>
      <vt:lpstr>GCSE Computer Science (9-1)</vt:lpstr>
      <vt:lpstr>Recall </vt:lpstr>
      <vt:lpstr>Lesson Objectives</vt:lpstr>
      <vt:lpstr>Consider…</vt:lpstr>
      <vt:lpstr>REMINDER - Sequence</vt:lpstr>
      <vt:lpstr>Subroutines</vt:lpstr>
      <vt:lpstr>Procedures</vt:lpstr>
      <vt:lpstr>Saying hello</vt:lpstr>
      <vt:lpstr>Try this out -&gt; Saying hello</vt:lpstr>
      <vt:lpstr>TASK 1</vt:lpstr>
      <vt:lpstr>How about song lyrics?</vt:lpstr>
      <vt:lpstr>TASK 2</vt:lpstr>
      <vt:lpstr>Consider…</vt:lpstr>
      <vt:lpstr>Recall </vt:lpstr>
      <vt:lpstr>Arguments</vt:lpstr>
      <vt:lpstr>TASK 3</vt:lpstr>
      <vt:lpstr>We have a problem…</vt:lpstr>
      <vt:lpstr>Functions</vt:lpstr>
      <vt:lpstr>Functions example</vt:lpstr>
      <vt:lpstr>TASK 4</vt:lpstr>
      <vt:lpstr>EXTRA – Global Variables in Subroutines</vt:lpstr>
      <vt:lpstr>EXTRA – Global Variables in Subroutines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Peter Fletcher</dc:creator>
  <cp:lastModifiedBy>Keith McPherson</cp:lastModifiedBy>
  <cp:revision>122</cp:revision>
  <dcterms:modified xsi:type="dcterms:W3CDTF">2023-10-16T07:49:55Z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0x010100B5E73E521FF8B44FB965C133AC8C6857</vt:lpwstr>
  </property>
</Properties>
</file>