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56" r:id="rId5"/>
    <p:sldId id="392" r:id="rId6"/>
    <p:sldId id="275" r:id="rId7"/>
    <p:sldId id="257" r:id="rId8"/>
    <p:sldId id="258" r:id="rId9"/>
    <p:sldId id="259" r:id="rId10"/>
    <p:sldId id="260" r:id="rId11"/>
    <p:sldId id="292" r:id="rId12"/>
    <p:sldId id="291" r:id="rId13"/>
    <p:sldId id="393" r:id="rId14"/>
    <p:sldId id="381" r:id="rId15"/>
    <p:sldId id="273" r:id="rId16"/>
    <p:sldId id="377" r:id="rId17"/>
    <p:sldId id="378" r:id="rId18"/>
    <p:sldId id="380" r:id="rId19"/>
    <p:sldId id="394" r:id="rId20"/>
    <p:sldId id="390" r:id="rId21"/>
    <p:sldId id="274" r:id="rId22"/>
    <p:sldId id="293" r:id="rId23"/>
    <p:sldId id="396" r:id="rId24"/>
    <p:sldId id="397" r:id="rId25"/>
    <p:sldId id="385" r:id="rId26"/>
    <p:sldId id="272" r:id="rId27"/>
    <p:sldId id="382" r:id="rId28"/>
    <p:sldId id="302" r:id="rId29"/>
    <p:sldId id="267" r:id="rId30"/>
    <p:sldId id="386" r:id="rId31"/>
    <p:sldId id="279" r:id="rId32"/>
    <p:sldId id="268" r:id="rId33"/>
    <p:sldId id="388" r:id="rId34"/>
    <p:sldId id="387" r:id="rId35"/>
    <p:sldId id="277" r:id="rId36"/>
    <p:sldId id="395" r:id="rId37"/>
    <p:sldId id="389" r:id="rId38"/>
    <p:sldId id="280" r:id="rId39"/>
    <p:sldId id="270" r:id="rId40"/>
    <p:sldId id="271" r:id="rId41"/>
    <p:sldId id="278" r:id="rId42"/>
    <p:sldId id="298" r:id="rId43"/>
    <p:sldId id="294" r:id="rId44"/>
    <p:sldId id="297" r:id="rId45"/>
    <p:sldId id="296" r:id="rId46"/>
    <p:sldId id="391" r:id="rId47"/>
    <p:sldId id="276" r:id="rId48"/>
    <p:sldId id="281"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5" d="100"/>
          <a:sy n="85" d="100"/>
        </p:scale>
        <p:origin x="3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GB" alt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8CF79DA1-4FEE-4786-BFF3-2FD8CEE9411B}" type="datetimeFigureOut">
              <a:rPr lang="en-GB" altLang="en-GB" smtClean="0"/>
              <a:t>30/01/2024</a:t>
            </a:fld>
            <a:endParaRPr lang="en-GB" alt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en-GB" alt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GB" alt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2D48F841-D923-421A-A738-682EFB81A331}" type="slidenum">
              <a:rPr lang="en-GB" altLang="en-GB" smtClean="0"/>
              <a:t>‹#›</a:t>
            </a:fld>
            <a:endParaRPr lang="en-GB" altLang="en-GB"/>
          </a:p>
        </p:txBody>
      </p:sp>
    </p:spTree>
    <p:extLst>
      <p:ext uri="{BB962C8B-B14F-4D97-AF65-F5344CB8AC3E}">
        <p14:creationId xmlns:p14="http://schemas.microsoft.com/office/powerpoint/2010/main" val="384300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ik.com/free-vector/shiny-golden-coin-vector_754242.htm#page=1&amp;query=coin&amp;position=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eepik.com/free-vector/shiny-golden-coin-vector_754242.htm#page=1&amp;query=coin&amp;position=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reepik.com/free-vector/shiny-golden-coin-vector_754242.htm#page=1&amp;query=coin&amp;position=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a:t>Why is it just 0 and 1? Electricity is on or off!</a:t>
            </a:r>
          </a:p>
        </p:txBody>
      </p:sp>
      <p:sp>
        <p:nvSpPr>
          <p:cNvPr id="4" name="Slide Number Placeholder 3"/>
          <p:cNvSpPr>
            <a:spLocks noGrp="1"/>
          </p:cNvSpPr>
          <p:nvPr>
            <p:ph type="sldNum" sz="quarter" idx="10"/>
          </p:nvPr>
        </p:nvSpPr>
        <p:spPr/>
        <p:txBody>
          <a:bodyPr/>
          <a:lstStyle/>
          <a:p>
            <a:fld id="{68DA1FCC-5BC1-4726-ADF5-22308EF29A3C}" type="slidenum">
              <a:rPr lang="en-GB" smtClean="0"/>
              <a:pPr/>
              <a:t>8</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7e19976c3e_1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7e19976c3e_1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e19976c3e_11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e19976c3e_11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e19976c3e_11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e19976c3e_11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e19976c3e_11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e19976c3e_11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e19976c3e_1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e19976c3e_1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4d6e7461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4d6e7461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7e199769ea_5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7e199769ea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A1E0B9-5030-44E7-86DB-151932D0D485}" type="slidenum">
              <a:rPr lang="en-GB" smtClean="0"/>
              <a:t>11</a:t>
            </a:fld>
            <a:endParaRPr lang="en-GB"/>
          </a:p>
        </p:txBody>
      </p:sp>
    </p:spTree>
    <p:extLst>
      <p:ext uri="{BB962C8B-B14F-4D97-AF65-F5344CB8AC3E}">
        <p14:creationId xmlns:p14="http://schemas.microsoft.com/office/powerpoint/2010/main" val="305545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e19976c3e_1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e19976c3e_1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Image source: Gold coin vector created by freepik (</a:t>
            </a:r>
            <a:r>
              <a:rPr lang="en-GB" sz="1000" u="sng">
                <a:solidFill>
                  <a:schemeClr val="hlink"/>
                </a:solidFill>
                <a:latin typeface="Quicksand"/>
                <a:ea typeface="Quicksand"/>
                <a:cs typeface="Quicksand"/>
                <a:sym typeface="Quicksand"/>
                <a:hlinkClick r:id="rId3"/>
              </a:rPr>
              <a:t>www.freepik.com</a:t>
            </a:r>
            <a:r>
              <a:rPr lang="en-GB" sz="1000">
                <a:highlight>
                  <a:srgbClr val="FFFFFF"/>
                </a:highlight>
                <a:latin typeface="Quicksand"/>
                <a:ea typeface="Quicksand"/>
                <a:cs typeface="Quicksand"/>
                <a:sym typeface="Quicksand"/>
              </a:rPr>
              <a:t>). Free for personal and commercial purpose with attribution. </a:t>
            </a:r>
            <a:endParaRPr sz="1000">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A1E0B9-5030-44E7-86DB-151932D0D485}" type="slidenum">
              <a:rPr lang="en-GB" smtClean="0"/>
              <a:t>14</a:t>
            </a:fld>
            <a:endParaRPr lang="en-GB"/>
          </a:p>
        </p:txBody>
      </p:sp>
    </p:spTree>
    <p:extLst>
      <p:ext uri="{BB962C8B-B14F-4D97-AF65-F5344CB8AC3E}">
        <p14:creationId xmlns:p14="http://schemas.microsoft.com/office/powerpoint/2010/main" val="4926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e19976c3e_1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e19976c3e_1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Image source: Gold vector created by freepik (</a:t>
            </a:r>
            <a:r>
              <a:rPr lang="en-GB" sz="1000" u="sng">
                <a:solidFill>
                  <a:schemeClr val="hlink"/>
                </a:solidFill>
                <a:latin typeface="Quicksand"/>
                <a:ea typeface="Quicksand"/>
                <a:cs typeface="Quicksand"/>
                <a:sym typeface="Quicksand"/>
                <a:hlinkClick r:id="rId3"/>
              </a:rPr>
              <a:t>www.freepik.com</a:t>
            </a:r>
            <a:r>
              <a:rPr lang="en-GB" sz="1000">
                <a:highlight>
                  <a:schemeClr val="lt1"/>
                </a:highlight>
                <a:latin typeface="Quicksand"/>
                <a:ea typeface="Quicksand"/>
                <a:cs typeface="Quicksand"/>
                <a:sym typeface="Quicksand"/>
              </a:rPr>
              <a:t>). Free for personal and commercial purpose with attribution.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e19976c3e_1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e19976c3e_1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e19976c3e_1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e19976c3e_1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7e19976c3e_11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7e19976c3e_11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Image source: Gold vector created by freepik (</a:t>
            </a:r>
            <a:r>
              <a:rPr lang="en-GB" sz="1000" u="sng">
                <a:solidFill>
                  <a:schemeClr val="hlink"/>
                </a:solidFill>
                <a:latin typeface="Quicksand"/>
                <a:ea typeface="Quicksand"/>
                <a:cs typeface="Quicksand"/>
                <a:sym typeface="Quicksand"/>
                <a:hlinkClick r:id="rId3"/>
              </a:rPr>
              <a:t>www.freepik.com</a:t>
            </a:r>
            <a:r>
              <a:rPr lang="en-GB" sz="1000">
                <a:highlight>
                  <a:schemeClr val="lt1"/>
                </a:highlight>
                <a:latin typeface="Quicksand"/>
                <a:ea typeface="Quicksand"/>
                <a:cs typeface="Quicksand"/>
                <a:sym typeface="Quicksand"/>
              </a:rPr>
              <a:t>). Free for personal and commercial purpose with attribution.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e19976c3e_11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7e19976c3e_11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B2B4108C-6F15-4D6F-950B-F60B0A652D9F}" type="datetimeFigureOut">
              <a:rPr lang="en-GB" smtClean="0"/>
              <a:pPr/>
              <a:t>30/01/2024</a:t>
            </a:fld>
            <a:endParaRPr lang="en-GB"/>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4108C-6F15-4D6F-950B-F60B0A652D9F}" type="datetimeFigureOut">
              <a:rPr lang="en-GB" smtClean="0"/>
              <a:pPr/>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65B87-FEA5-4085-AE27-A12CC796C4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B2B4108C-6F15-4D6F-950B-F60B0A652D9F}" type="datetimeFigureOut">
              <a:rPr lang="en-GB" smtClean="0"/>
              <a:pPr/>
              <a:t>30/01/2024</a:t>
            </a:fld>
            <a:endParaRPr lang="en-GB"/>
          </a:p>
        </p:txBody>
      </p:sp>
      <p:sp>
        <p:nvSpPr>
          <p:cNvPr id="5" name="Footer Placeholder 4"/>
          <p:cNvSpPr>
            <a:spLocks noGrp="1"/>
          </p:cNvSpPr>
          <p:nvPr>
            <p:ph type="ftr" sz="quarter" idx="11"/>
          </p:nvPr>
        </p:nvSpPr>
        <p:spPr>
          <a:xfrm>
            <a:off x="609602" y="6248208"/>
            <a:ext cx="7431311" cy="365125"/>
          </a:xfrm>
        </p:spPr>
        <p:txBody>
          <a:bodyPr/>
          <a:lstStyle/>
          <a:p>
            <a:endParaRPr lang="en-GB"/>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8FF65B87-FEA5-4085-AE27-A12CC796C48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or Images side by side">
  <p:cSld name="Text or Images side by side">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9" name="Google Shape;39;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fld id="{00000000-1234-1234-1234-123412341234}" type="slidenum">
              <a:rPr lang="en-GB" smtClean="0"/>
              <a:pPr/>
              <a:t>‹#›</a:t>
            </a:fld>
            <a:endParaRPr lang="en-GB"/>
          </a:p>
        </p:txBody>
      </p:sp>
      <p:sp>
        <p:nvSpPr>
          <p:cNvPr id="41" name="Google Shape;41;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2" name="Google Shape;42;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511973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ives / Questions / Lists">
  <p:cSld name="Objectives / Questions / Lists">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414533" y="1356967"/>
            <a:ext cx="11362800" cy="5082000"/>
          </a:xfrm>
          <a:prstGeom prst="rect">
            <a:avLst/>
          </a:prstGeom>
          <a:ln>
            <a:noFill/>
          </a:ln>
        </p:spPr>
        <p:txBody>
          <a:bodyPr spcFirstLastPara="1" wrap="square" lIns="91425" tIns="91425" rIns="91425" bIns="91425" anchor="t" anchorCtr="0">
            <a:noAutofit/>
          </a:bodyPr>
          <a:lstStyle>
            <a:lvl1pPr marL="609585" lvl="0" indent="-457189" rtl="0">
              <a:lnSpc>
                <a:spcPct val="115000"/>
              </a:lnSpc>
              <a:spcBef>
                <a:spcPts val="0"/>
              </a:spcBef>
              <a:spcAft>
                <a:spcPts val="0"/>
              </a:spcAft>
              <a:buSzPts val="18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8" name="Google Shape;18;p3"/>
          <p:cNvSpPr txBox="1">
            <a:spLocks noGrp="1"/>
          </p:cNvSpPr>
          <p:nvPr>
            <p:ph type="title"/>
          </p:nvPr>
        </p:nvSpPr>
        <p:spPr>
          <a:xfrm>
            <a:off x="414533" y="414533"/>
            <a:ext cx="11362800" cy="942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3"/>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fld id="{00000000-1234-1234-1234-123412341234}" type="slidenum">
              <a:rPr lang="en-GB" smtClean="0"/>
              <a:pPr/>
              <a:t>‹#›</a:t>
            </a:fld>
            <a:endParaRPr lang="en-GB"/>
          </a:p>
        </p:txBody>
      </p:sp>
      <p:sp>
        <p:nvSpPr>
          <p:cNvPr id="20" name="Google Shape;20;p3"/>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600" b="1"/>
            </a:lvl1pPr>
            <a:lvl2pPr lvl="1">
              <a:spcBef>
                <a:spcPts val="0"/>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1202112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image and text under (no heading)">
  <p:cSld name="Large image and text under (no heading)">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414533" y="629333"/>
            <a:ext cx="11361600" cy="50604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9" name="Google Shape;29;p5"/>
          <p:cNvSpPr txBox="1">
            <a:spLocks noGrp="1"/>
          </p:cNvSpPr>
          <p:nvPr>
            <p:ph type="body" idx="2"/>
          </p:nvPr>
        </p:nvSpPr>
        <p:spPr>
          <a:xfrm>
            <a:off x="414533" y="5709567"/>
            <a:ext cx="11361600" cy="7280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30" name="Google Shape;30;p5"/>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fld id="{00000000-1234-1234-1234-123412341234}" type="slidenum">
              <a:rPr lang="en-GB" smtClean="0"/>
              <a:pPr/>
              <a:t>‹#›</a:t>
            </a:fld>
            <a:endParaRPr lang="en-GB"/>
          </a:p>
        </p:txBody>
      </p:sp>
      <p:sp>
        <p:nvSpPr>
          <p:cNvPr id="31" name="Google Shape;31;p5"/>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3539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B4108C-6F15-4D6F-950B-F60B0A652D9F}" type="datetimeFigureOut">
              <a:rPr lang="en-GB" smtClean="0"/>
              <a:pPr/>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2B4108C-6F15-4D6F-950B-F60B0A652D9F}" type="datetimeFigureOut">
              <a:rPr lang="en-GB" smtClean="0"/>
              <a:pPr/>
              <a:t>30/01/2024</a:t>
            </a:fld>
            <a:endParaRPr lang="en-GB"/>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2B4108C-6F15-4D6F-950B-F60B0A652D9F}" type="datetimeFigureOut">
              <a:rPr lang="en-GB" smtClean="0"/>
              <a:pPr/>
              <a:t>30/01/2024</a:t>
            </a:fld>
            <a:endParaRPr lang="en-GB"/>
          </a:p>
        </p:txBody>
      </p:sp>
      <p:sp>
        <p:nvSpPr>
          <p:cNvPr id="10" name="Slide Number Placeholder 9"/>
          <p:cNvSpPr>
            <a:spLocks noGrp="1"/>
          </p:cNvSpPr>
          <p:nvPr>
            <p:ph type="sldNum" sz="quarter" idx="16"/>
          </p:nvPr>
        </p:nvSpPr>
        <p:spPr/>
        <p:txBody>
          <a:bodyPr rtlCol="0"/>
          <a:lstStyle/>
          <a:p>
            <a:fld id="{8FF65B87-FEA5-4085-AE27-A12CC796C48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2B4108C-6F15-4D6F-950B-F60B0A652D9F}" type="datetimeFigureOut">
              <a:rPr lang="en-GB" smtClean="0"/>
              <a:pPr/>
              <a:t>30/01/2024</a:t>
            </a:fld>
            <a:endParaRPr lang="en-GB"/>
          </a:p>
        </p:txBody>
      </p:sp>
      <p:sp>
        <p:nvSpPr>
          <p:cNvPr id="12" name="Slide Number Placeholder 11"/>
          <p:cNvSpPr>
            <a:spLocks noGrp="1"/>
          </p:cNvSpPr>
          <p:nvPr>
            <p:ph type="sldNum" sz="quarter" idx="16"/>
          </p:nvPr>
        </p:nvSpPr>
        <p:spPr/>
        <p:txBody>
          <a:bodyPr rtlCol="0"/>
          <a:lstStyle/>
          <a:p>
            <a:fld id="{8FF65B87-FEA5-4085-AE27-A12CC796C48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B4108C-6F15-4D6F-950B-F60B0A652D9F}" type="datetimeFigureOut">
              <a:rPr lang="en-GB" smtClean="0"/>
              <a:pPr/>
              <a:t>30/01/2024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108C-6F15-4D6F-950B-F60B0A652D9F}" type="datetimeFigureOut">
              <a:rPr lang="en-GB" smtClean="0"/>
              <a:pPr/>
              <a:t>30/01/2024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2B4108C-6F15-4D6F-950B-F60B0A652D9F}" type="datetimeFigureOut">
              <a:rPr lang="en-GB" smtClean="0"/>
              <a:pPr/>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fld id="{B2B4108C-6F15-4D6F-950B-F60B0A652D9F}" type="datetimeFigureOut">
              <a:rPr lang="en-GB" smtClean="0"/>
              <a:pPr/>
              <a:t>30/01/2024</a:t>
            </a:fld>
            <a:endParaRPr lang="en-GB"/>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a:xfrm>
            <a:off x="2133600" y="6248207"/>
            <a:ext cx="6096000" cy="365125"/>
          </a:xfrm>
        </p:spPr>
        <p:txBody>
          <a:bodyPr rtlCol="0"/>
          <a:lstStyle/>
          <a:p>
            <a:endParaRPr lang="en-GB"/>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B2B4108C-6F15-4D6F-950B-F60B0A652D9F}" type="datetimeFigureOut">
              <a:rPr lang="en-GB" smtClean="0"/>
              <a:pPr/>
              <a:t>30/01/2024</a:t>
            </a:fld>
            <a:endParaRPr lang="en-GB"/>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F65B87-FEA5-4085-AE27-A12CC796C48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9.xml"/><Relationship Id="rId1" Type="http://schemas.openxmlformats.org/officeDocument/2006/relationships/themeOverride" Target="../theme/themeOverride4.xml"/><Relationship Id="rId5" Type="http://schemas.openxmlformats.org/officeDocument/2006/relationships/image" Target="../media/image5.png"/><Relationship Id="rId4" Type="http://schemas.openxmlformats.org/officeDocument/2006/relationships/hyperlink" Target="http://commons.wikimedia.org/wiki/File:Intel_CPU_Core_i7_2600K_Sandy_Bridge_bottom.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742840"/>
            <a:ext cx="9560560" cy="1132840"/>
          </a:xfrm>
        </p:spPr>
        <p:txBody>
          <a:bodyPr numCol="1">
            <a:normAutofit fontScale="90000"/>
          </a:bodyPr>
          <a:lstStyle/>
          <a:p>
            <a:r>
              <a:rPr lang="en-GB" altLang="en-GB" sz="6000" dirty="0"/>
              <a:t>GCSE Computer Science (9-1)</a:t>
            </a:r>
          </a:p>
        </p:txBody>
      </p:sp>
      <p:sp>
        <p:nvSpPr>
          <p:cNvPr id="3" name="Subtitle 2"/>
          <p:cNvSpPr>
            <a:spLocks noGrp="1"/>
          </p:cNvSpPr>
          <p:nvPr>
            <p:ph type="subTitle" idx="1"/>
          </p:nvPr>
        </p:nvSpPr>
        <p:spPr>
          <a:xfrm>
            <a:off x="548640" y="4153022"/>
            <a:ext cx="10769600" cy="1671563"/>
          </a:xfrm>
        </p:spPr>
        <p:txBody>
          <a:bodyPr vert="horz" numCol="1" anchor="b">
            <a:normAutofit/>
          </a:bodyPr>
          <a:lstStyle/>
          <a:p>
            <a:pPr>
              <a:spcBef>
                <a:spcPct val="0"/>
              </a:spcBef>
            </a:pPr>
            <a:r>
              <a:rPr lang="en-GB" altLang="en-GB" sz="4400" cap="all" dirty="0">
                <a:solidFill>
                  <a:schemeClr val="tx2"/>
                </a:solidFill>
                <a:latin typeface="+mj-lt"/>
                <a:ea typeface="+mj-ea"/>
                <a:cs typeface="+mj-cs"/>
              </a:rPr>
              <a:t>Unit 3:</a:t>
            </a:r>
          </a:p>
          <a:p>
            <a:pPr>
              <a:spcBef>
                <a:spcPct val="0"/>
              </a:spcBef>
            </a:pPr>
            <a:r>
              <a:rPr lang="en-GB" altLang="en-GB" sz="4400" cap="all" dirty="0">
                <a:solidFill>
                  <a:schemeClr val="tx2"/>
                </a:solidFill>
                <a:latin typeface="+mj-lt"/>
                <a:ea typeface="+mj-ea"/>
                <a:cs typeface="+mj-cs"/>
              </a:rPr>
              <a:t>FUNDAMENTALS OF DATA REPRESENTATION</a:t>
            </a:r>
          </a:p>
          <a:p>
            <a:pPr>
              <a:spcBef>
                <a:spcPct val="0"/>
              </a:spcBef>
            </a:pPr>
            <a:endParaRPr lang="en-GB" altLang="en-GB" sz="4400" cap="all" dirty="0">
              <a:solidFill>
                <a:schemeClr val="tx2"/>
              </a:solidFill>
              <a:latin typeface="+mj-lt"/>
              <a:ea typeface="+mj-ea"/>
              <a:cs typeface="+mj-cs"/>
            </a:endParaRPr>
          </a:p>
        </p:txBody>
      </p:sp>
      <p:sp>
        <p:nvSpPr>
          <p:cNvPr id="4" name="Slide Number Placeholder 3"/>
          <p:cNvSpPr>
            <a:spLocks noGrp="1"/>
          </p:cNvSpPr>
          <p:nvPr>
            <p:ph type="sldNum" sz="quarter" idx="12"/>
          </p:nvPr>
        </p:nvSpPr>
        <p:spPr/>
        <p:txBody>
          <a:bodyPr numCol="1"/>
          <a:lstStyle/>
          <a:p>
            <a:fld id="{71A7A853-397C-41DC-AD8F-94356F1052C2}" type="slidenum">
              <a:rPr lang="en-GB" altLang="en-GB" smtClean="0"/>
              <a:t>1</a:t>
            </a:fld>
            <a:endParaRPr lang="en-GB" altLang="en-GB"/>
          </a:p>
        </p:txBody>
      </p:sp>
      <p:sp>
        <p:nvSpPr>
          <p:cNvPr id="5" name="Subtitle 2"/>
          <p:cNvSpPr txBox="1">
            <a:spLocks/>
          </p:cNvSpPr>
          <p:nvPr/>
        </p:nvSpPr>
        <p:spPr bwMode="gray">
          <a:xfrm>
            <a:off x="3366342" y="6101927"/>
            <a:ext cx="8825658" cy="861420"/>
          </a:xfrm>
          <a:prstGeom prst="rect">
            <a:avLst/>
          </a:prstGeom>
        </p:spPr>
        <p:txBody>
          <a:bodyPr vert="horz" lIns="91440" tIns="45720" rIns="91440" bIns="45720" numCol="1"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800" b="0" i="0" kern="1200" cap="all">
                <a:solidFill>
                  <a:schemeClr val="accent1">
                    <a:lumMod val="60000"/>
                    <a:lumOff val="40000"/>
                  </a:schemeClr>
                </a:solidFill>
                <a:latin typeface="Calibri" panose="020F0502020204030204" pitchFamily="34" charset="0"/>
                <a:ea typeface="+mn-ea"/>
                <a:cs typeface="Calibri" panose="020F0502020204030204" pitchFamily="34" charset="0"/>
              </a:defRPr>
            </a:lvl1pPr>
            <a:lvl2pPr marL="457200" indent="0" algn="ctr" defTabSz="457200" rtl="0" eaLnBrk="1" latinLnBrk="0" hangingPunct="1">
              <a:spcBef>
                <a:spcPts val="1000"/>
              </a:spcBef>
              <a:spcAft>
                <a:spcPts val="0"/>
              </a:spcAft>
              <a:buClr>
                <a:schemeClr val="accent1"/>
              </a:buClr>
              <a:buSzPct val="80000"/>
              <a:buFont typeface="Wingdings 3" charset="2"/>
              <a:buNone/>
              <a:defRPr sz="2400" b="0" i="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ctr" defTabSz="457200" rtl="0" eaLnBrk="1" latinLnBrk="0" hangingPunct="1">
              <a:spcBef>
                <a:spcPts val="1000"/>
              </a:spcBef>
              <a:spcAft>
                <a:spcPts val="0"/>
              </a:spcAft>
              <a:buClr>
                <a:schemeClr val="accent1"/>
              </a:buClr>
              <a:buSzPct val="80000"/>
              <a:buFont typeface="Wingdings 3" charset="2"/>
              <a:buNone/>
              <a:defRPr sz="2000" b="0" i="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n-GB" altLang="en-GB" sz="3600" dirty="0">
                <a:solidFill>
                  <a:schemeClr val="bg2"/>
                </a:solidFill>
              </a:rPr>
              <a:t>LESSON 1: NUMBER BASES</a:t>
            </a:r>
          </a:p>
        </p:txBody>
      </p:sp>
      <p:pic>
        <p:nvPicPr>
          <p:cNvPr id="2050" name="Picture 2" descr="Data Representation KS3 Computing Resources &amp; Worksheets">
            <a:extLst>
              <a:ext uri="{FF2B5EF4-FFF2-40B4-BE49-F238E27FC236}">
                <a16:creationId xmlns:a16="http://schemas.microsoft.com/office/drawing/2014/main" id="{7F32E6EB-5437-4AEC-9D73-FAC7DA2AB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620" y="38069"/>
            <a:ext cx="2737579" cy="273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49834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0606-5B66-41D2-8958-EF5B2A36E585}"/>
              </a:ext>
            </a:extLst>
          </p:cNvPr>
          <p:cNvSpPr>
            <a:spLocks noGrp="1"/>
          </p:cNvSpPr>
          <p:nvPr>
            <p:ph type="title"/>
          </p:nvPr>
        </p:nvSpPr>
        <p:spPr/>
        <p:txBody>
          <a:bodyPr>
            <a:normAutofit fontScale="90000"/>
          </a:bodyPr>
          <a:lstStyle/>
          <a:p>
            <a:r>
              <a:rPr lang="en-GB" dirty="0"/>
              <a:t>Lets  check!</a:t>
            </a:r>
            <a:br>
              <a:rPr lang="en-GB" dirty="0"/>
            </a:br>
            <a:endParaRPr lang="en-GB" dirty="0"/>
          </a:p>
        </p:txBody>
      </p:sp>
      <p:sp>
        <p:nvSpPr>
          <p:cNvPr id="3" name="Content Placeholder 2">
            <a:extLst>
              <a:ext uri="{FF2B5EF4-FFF2-40B4-BE49-F238E27FC236}">
                <a16:creationId xmlns:a16="http://schemas.microsoft.com/office/drawing/2014/main" id="{58975709-8312-4D59-A341-D5917C03979F}"/>
              </a:ext>
            </a:extLst>
          </p:cNvPr>
          <p:cNvSpPr>
            <a:spLocks noGrp="1"/>
          </p:cNvSpPr>
          <p:nvPr>
            <p:ph sz="quarter" idx="1"/>
          </p:nvPr>
        </p:nvSpPr>
        <p:spPr/>
        <p:txBody>
          <a:bodyPr/>
          <a:lstStyle/>
          <a:p>
            <a:r>
              <a:rPr lang="en-GB" dirty="0"/>
              <a:t>What  is the  difference  between Binary and denary(decimal) number systems? </a:t>
            </a:r>
          </a:p>
          <a:p>
            <a:endParaRPr lang="en-GB" dirty="0"/>
          </a:p>
          <a:p>
            <a:r>
              <a:rPr lang="en-GB" dirty="0"/>
              <a:t>Draw the decimal place value chart.  </a:t>
            </a:r>
          </a:p>
        </p:txBody>
      </p:sp>
    </p:spTree>
    <p:extLst>
      <p:ext uri="{BB962C8B-B14F-4D97-AF65-F5344CB8AC3E}">
        <p14:creationId xmlns:p14="http://schemas.microsoft.com/office/powerpoint/2010/main" val="175340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Understanding Denary</a:t>
            </a:r>
          </a:p>
        </p:txBody>
      </p:sp>
      <p:graphicFrame>
        <p:nvGraphicFramePr>
          <p:cNvPr id="3" name="Table 2"/>
          <p:cNvGraphicFramePr>
            <a:graphicFrameLocks noGrp="1"/>
          </p:cNvGraphicFramePr>
          <p:nvPr>
            <p:extLst/>
          </p:nvPr>
        </p:nvGraphicFramePr>
        <p:xfrm>
          <a:off x="2813314" y="3068960"/>
          <a:ext cx="6565372" cy="914400"/>
        </p:xfrm>
        <a:graphic>
          <a:graphicData uri="http://schemas.openxmlformats.org/drawingml/2006/table">
            <a:tbl>
              <a:tblPr firstRow="1" bandRow="1">
                <a:tableStyleId>{5C22544A-7EE6-4342-B048-85BDC9FD1C3A}</a:tableStyleId>
              </a:tblPr>
              <a:tblGrid>
                <a:gridCol w="1641343">
                  <a:extLst>
                    <a:ext uri="{9D8B030D-6E8A-4147-A177-3AD203B41FA5}">
                      <a16:colId xmlns:a16="http://schemas.microsoft.com/office/drawing/2014/main" val="20000"/>
                    </a:ext>
                  </a:extLst>
                </a:gridCol>
                <a:gridCol w="1641343">
                  <a:extLst>
                    <a:ext uri="{9D8B030D-6E8A-4147-A177-3AD203B41FA5}">
                      <a16:colId xmlns:a16="http://schemas.microsoft.com/office/drawing/2014/main" val="20001"/>
                    </a:ext>
                  </a:extLst>
                </a:gridCol>
                <a:gridCol w="1641343">
                  <a:extLst>
                    <a:ext uri="{9D8B030D-6E8A-4147-A177-3AD203B41FA5}">
                      <a16:colId xmlns:a16="http://schemas.microsoft.com/office/drawing/2014/main" val="20002"/>
                    </a:ext>
                  </a:extLst>
                </a:gridCol>
                <a:gridCol w="1641343">
                  <a:extLst>
                    <a:ext uri="{9D8B030D-6E8A-4147-A177-3AD203B41FA5}">
                      <a16:colId xmlns:a16="http://schemas.microsoft.com/office/drawing/2014/main" val="20003"/>
                    </a:ext>
                  </a:extLst>
                </a:gridCol>
              </a:tblGrid>
              <a:tr h="370840">
                <a:tc>
                  <a:txBody>
                    <a:bodyPr/>
                    <a:lstStyle/>
                    <a:p>
                      <a:pPr algn="ctr"/>
                      <a:r>
                        <a:rPr lang="en-GB" sz="2400" dirty="0"/>
                        <a:t>Thousands</a:t>
                      </a:r>
                    </a:p>
                  </a:txBody>
                  <a:tcPr/>
                </a:tc>
                <a:tc>
                  <a:txBody>
                    <a:bodyPr/>
                    <a:lstStyle/>
                    <a:p>
                      <a:pPr algn="ctr"/>
                      <a:r>
                        <a:rPr lang="en-GB" sz="2400" dirty="0"/>
                        <a:t>Hundreds</a:t>
                      </a:r>
                    </a:p>
                  </a:txBody>
                  <a:tcPr/>
                </a:tc>
                <a:tc>
                  <a:txBody>
                    <a:bodyPr/>
                    <a:lstStyle/>
                    <a:p>
                      <a:pPr algn="ctr"/>
                      <a:r>
                        <a:rPr lang="en-GB" sz="2400" dirty="0"/>
                        <a:t>Tens </a:t>
                      </a:r>
                    </a:p>
                  </a:txBody>
                  <a:tcPr/>
                </a:tc>
                <a:tc>
                  <a:txBody>
                    <a:bodyPr/>
                    <a:lstStyle/>
                    <a:p>
                      <a:pPr algn="ctr"/>
                      <a:r>
                        <a:rPr lang="en-GB" sz="2400" dirty="0"/>
                        <a:t>Units</a:t>
                      </a:r>
                    </a:p>
                  </a:txBody>
                  <a:tcPr/>
                </a:tc>
                <a:extLst>
                  <a:ext uri="{0D108BD9-81ED-4DB2-BD59-A6C34878D82A}">
                    <a16:rowId xmlns:a16="http://schemas.microsoft.com/office/drawing/2014/main" val="10000"/>
                  </a:ext>
                </a:extLst>
              </a:tr>
              <a:tr h="370840">
                <a:tc>
                  <a:txBody>
                    <a:bodyPr/>
                    <a:lstStyle/>
                    <a:p>
                      <a:pPr algn="ctr"/>
                      <a:r>
                        <a:rPr lang="en-GB" sz="2400" dirty="0"/>
                        <a:t>1000</a:t>
                      </a:r>
                    </a:p>
                  </a:txBody>
                  <a:tcPr/>
                </a:tc>
                <a:tc>
                  <a:txBody>
                    <a:bodyPr/>
                    <a:lstStyle/>
                    <a:p>
                      <a:pPr algn="ctr"/>
                      <a:r>
                        <a:rPr lang="en-GB" sz="2400" dirty="0"/>
                        <a:t>100</a:t>
                      </a:r>
                    </a:p>
                  </a:txBody>
                  <a:tcPr/>
                </a:tc>
                <a:tc>
                  <a:txBody>
                    <a:bodyPr/>
                    <a:lstStyle/>
                    <a:p>
                      <a:pPr algn="ctr"/>
                      <a:r>
                        <a:rPr lang="en-GB" sz="2400" dirty="0"/>
                        <a:t>10</a:t>
                      </a:r>
                    </a:p>
                  </a:txBody>
                  <a:tcPr/>
                </a:tc>
                <a:tc>
                  <a:txBody>
                    <a:bodyPr/>
                    <a:lstStyle/>
                    <a:p>
                      <a:pPr algn="ctr"/>
                      <a:r>
                        <a:rPr lang="en-GB" sz="2400" dirty="0"/>
                        <a:t>1</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76779814"/>
              </p:ext>
            </p:extLst>
          </p:nvPr>
        </p:nvGraphicFramePr>
        <p:xfrm>
          <a:off x="2803814" y="4754563"/>
          <a:ext cx="6565372" cy="1371600"/>
        </p:xfrm>
        <a:graphic>
          <a:graphicData uri="http://schemas.openxmlformats.org/drawingml/2006/table">
            <a:tbl>
              <a:tblPr firstRow="1" bandRow="1">
                <a:tableStyleId>{5C22544A-7EE6-4342-B048-85BDC9FD1C3A}</a:tableStyleId>
              </a:tblPr>
              <a:tblGrid>
                <a:gridCol w="1641343">
                  <a:extLst>
                    <a:ext uri="{9D8B030D-6E8A-4147-A177-3AD203B41FA5}">
                      <a16:colId xmlns:a16="http://schemas.microsoft.com/office/drawing/2014/main" val="20000"/>
                    </a:ext>
                  </a:extLst>
                </a:gridCol>
                <a:gridCol w="1641343">
                  <a:extLst>
                    <a:ext uri="{9D8B030D-6E8A-4147-A177-3AD203B41FA5}">
                      <a16:colId xmlns:a16="http://schemas.microsoft.com/office/drawing/2014/main" val="20001"/>
                    </a:ext>
                  </a:extLst>
                </a:gridCol>
                <a:gridCol w="1641343">
                  <a:extLst>
                    <a:ext uri="{9D8B030D-6E8A-4147-A177-3AD203B41FA5}">
                      <a16:colId xmlns:a16="http://schemas.microsoft.com/office/drawing/2014/main" val="20002"/>
                    </a:ext>
                  </a:extLst>
                </a:gridCol>
                <a:gridCol w="1641343">
                  <a:extLst>
                    <a:ext uri="{9D8B030D-6E8A-4147-A177-3AD203B41FA5}">
                      <a16:colId xmlns:a16="http://schemas.microsoft.com/office/drawing/2014/main" val="20003"/>
                    </a:ext>
                  </a:extLst>
                </a:gridCol>
              </a:tblGrid>
              <a:tr h="385192">
                <a:tc>
                  <a:txBody>
                    <a:bodyPr/>
                    <a:lstStyle/>
                    <a:p>
                      <a:pPr algn="ctr"/>
                      <a:r>
                        <a:rPr lang="en-GB" sz="2400" dirty="0"/>
                        <a:t>Thousands</a:t>
                      </a:r>
                    </a:p>
                  </a:txBody>
                  <a:tcPr/>
                </a:tc>
                <a:tc>
                  <a:txBody>
                    <a:bodyPr/>
                    <a:lstStyle/>
                    <a:p>
                      <a:pPr algn="ctr"/>
                      <a:r>
                        <a:rPr lang="en-GB" sz="2400" dirty="0"/>
                        <a:t>Hundreds</a:t>
                      </a:r>
                    </a:p>
                  </a:txBody>
                  <a:tcPr/>
                </a:tc>
                <a:tc>
                  <a:txBody>
                    <a:bodyPr/>
                    <a:lstStyle/>
                    <a:p>
                      <a:pPr algn="ctr"/>
                      <a:r>
                        <a:rPr lang="en-GB" sz="2400" dirty="0"/>
                        <a:t>Tens </a:t>
                      </a:r>
                    </a:p>
                  </a:txBody>
                  <a:tcPr/>
                </a:tc>
                <a:tc>
                  <a:txBody>
                    <a:bodyPr/>
                    <a:lstStyle/>
                    <a:p>
                      <a:pPr algn="ctr"/>
                      <a:r>
                        <a:rPr lang="en-GB" sz="2400" dirty="0"/>
                        <a:t>Units</a:t>
                      </a:r>
                    </a:p>
                  </a:txBody>
                  <a:tcPr/>
                </a:tc>
                <a:extLst>
                  <a:ext uri="{0D108BD9-81ED-4DB2-BD59-A6C34878D82A}">
                    <a16:rowId xmlns:a16="http://schemas.microsoft.com/office/drawing/2014/main" val="10000"/>
                  </a:ext>
                </a:extLst>
              </a:tr>
              <a:tr h="370840">
                <a:tc>
                  <a:txBody>
                    <a:bodyPr/>
                    <a:lstStyle/>
                    <a:p>
                      <a:pPr algn="ctr"/>
                      <a:r>
                        <a:rPr lang="en-GB" sz="2400" dirty="0"/>
                        <a:t>1</a:t>
                      </a:r>
                    </a:p>
                  </a:txBody>
                  <a:tcPr/>
                </a:tc>
                <a:tc>
                  <a:txBody>
                    <a:bodyPr/>
                    <a:lstStyle/>
                    <a:p>
                      <a:pPr algn="ctr"/>
                      <a:r>
                        <a:rPr lang="en-GB" sz="2400" dirty="0"/>
                        <a:t>0</a:t>
                      </a:r>
                    </a:p>
                  </a:txBody>
                  <a:tcPr/>
                </a:tc>
                <a:tc>
                  <a:txBody>
                    <a:bodyPr/>
                    <a:lstStyle/>
                    <a:p>
                      <a:pPr algn="ctr"/>
                      <a:r>
                        <a:rPr lang="en-GB" sz="2400" dirty="0"/>
                        <a:t>2</a:t>
                      </a:r>
                    </a:p>
                  </a:txBody>
                  <a:tcPr/>
                </a:tc>
                <a:tc>
                  <a:txBody>
                    <a:bodyPr/>
                    <a:lstStyle/>
                    <a:p>
                      <a:pPr algn="ctr"/>
                      <a:r>
                        <a:rPr lang="en-GB" sz="2400" dirty="0"/>
                        <a:t>4</a:t>
                      </a:r>
                    </a:p>
                  </a:txBody>
                  <a:tcPr/>
                </a:tc>
                <a:extLst>
                  <a:ext uri="{0D108BD9-81ED-4DB2-BD59-A6C34878D82A}">
                    <a16:rowId xmlns:a16="http://schemas.microsoft.com/office/drawing/2014/main" val="10001"/>
                  </a:ext>
                </a:extLst>
              </a:tr>
              <a:tr h="370840">
                <a:tc>
                  <a:txBody>
                    <a:bodyPr/>
                    <a:lstStyle/>
                    <a:p>
                      <a:pPr algn="ctr"/>
                      <a:r>
                        <a:rPr lang="en-GB" sz="2400" dirty="0"/>
                        <a:t>1 x 1000</a:t>
                      </a:r>
                    </a:p>
                  </a:txBody>
                  <a:tcPr/>
                </a:tc>
                <a:tc>
                  <a:txBody>
                    <a:bodyPr/>
                    <a:lstStyle/>
                    <a:p>
                      <a:pPr algn="ctr"/>
                      <a:r>
                        <a:rPr lang="en-GB" sz="2400" dirty="0"/>
                        <a:t>0 x 100</a:t>
                      </a:r>
                    </a:p>
                  </a:txBody>
                  <a:tcPr/>
                </a:tc>
                <a:tc>
                  <a:txBody>
                    <a:bodyPr/>
                    <a:lstStyle/>
                    <a:p>
                      <a:pPr algn="ctr"/>
                      <a:r>
                        <a:rPr lang="en-GB" sz="2400" dirty="0"/>
                        <a:t>2 x 10</a:t>
                      </a:r>
                    </a:p>
                  </a:txBody>
                  <a:tcPr/>
                </a:tc>
                <a:tc>
                  <a:txBody>
                    <a:bodyPr/>
                    <a:lstStyle/>
                    <a:p>
                      <a:pPr algn="ctr"/>
                      <a:r>
                        <a:rPr lang="en-GB" sz="2400" dirty="0"/>
                        <a:t>4 x 1</a:t>
                      </a:r>
                    </a:p>
                  </a:txBody>
                  <a:tcPr/>
                </a:tc>
                <a:extLst>
                  <a:ext uri="{0D108BD9-81ED-4DB2-BD59-A6C34878D82A}">
                    <a16:rowId xmlns:a16="http://schemas.microsoft.com/office/drawing/2014/main" val="10002"/>
                  </a:ext>
                </a:extLst>
              </a:tr>
            </a:tbl>
          </a:graphicData>
        </a:graphic>
      </p:graphicFrame>
      <p:sp>
        <p:nvSpPr>
          <p:cNvPr id="10" name="TextBox 9"/>
          <p:cNvSpPr txBox="1"/>
          <p:nvPr/>
        </p:nvSpPr>
        <p:spPr>
          <a:xfrm>
            <a:off x="4295800" y="5733256"/>
            <a:ext cx="288032" cy="369332"/>
          </a:xfrm>
          <a:prstGeom prst="rect">
            <a:avLst/>
          </a:prstGeom>
          <a:noFill/>
        </p:spPr>
        <p:txBody>
          <a:bodyPr wrap="square" rtlCol="0">
            <a:spAutoFit/>
          </a:bodyPr>
          <a:lstStyle/>
          <a:p>
            <a:pPr algn="ctr"/>
            <a:r>
              <a:rPr lang="en-GB" b="1" dirty="0"/>
              <a:t>+</a:t>
            </a:r>
          </a:p>
        </p:txBody>
      </p:sp>
      <p:sp>
        <p:nvSpPr>
          <p:cNvPr id="11" name="TextBox 10"/>
          <p:cNvSpPr txBox="1"/>
          <p:nvPr/>
        </p:nvSpPr>
        <p:spPr>
          <a:xfrm>
            <a:off x="5942484" y="5733256"/>
            <a:ext cx="288032" cy="369332"/>
          </a:xfrm>
          <a:prstGeom prst="rect">
            <a:avLst/>
          </a:prstGeom>
          <a:noFill/>
        </p:spPr>
        <p:txBody>
          <a:bodyPr wrap="square" rtlCol="0">
            <a:spAutoFit/>
          </a:bodyPr>
          <a:lstStyle/>
          <a:p>
            <a:pPr algn="ctr"/>
            <a:r>
              <a:rPr lang="en-GB" b="1" dirty="0"/>
              <a:t>+</a:t>
            </a:r>
          </a:p>
        </p:txBody>
      </p:sp>
      <p:sp>
        <p:nvSpPr>
          <p:cNvPr id="12" name="TextBox 11"/>
          <p:cNvSpPr txBox="1"/>
          <p:nvPr/>
        </p:nvSpPr>
        <p:spPr>
          <a:xfrm>
            <a:off x="7587283" y="5733256"/>
            <a:ext cx="288032" cy="369332"/>
          </a:xfrm>
          <a:prstGeom prst="rect">
            <a:avLst/>
          </a:prstGeom>
          <a:noFill/>
        </p:spPr>
        <p:txBody>
          <a:bodyPr wrap="square" rtlCol="0">
            <a:spAutoFit/>
          </a:bodyPr>
          <a:lstStyle/>
          <a:p>
            <a:pPr algn="ctr"/>
            <a:r>
              <a:rPr lang="en-GB" b="1" dirty="0"/>
              <a:t>+</a:t>
            </a:r>
          </a:p>
        </p:txBody>
      </p:sp>
      <p:sp>
        <p:nvSpPr>
          <p:cNvPr id="13" name="Content Placeholder 3"/>
          <p:cNvSpPr>
            <a:spLocks noGrp="1"/>
          </p:cNvSpPr>
          <p:nvPr>
            <p:ph idx="1"/>
          </p:nvPr>
        </p:nvSpPr>
        <p:spPr>
          <a:xfrm>
            <a:off x="1981200" y="1600201"/>
            <a:ext cx="8229600" cy="4525963"/>
          </a:xfrm>
        </p:spPr>
        <p:txBody>
          <a:bodyPr>
            <a:normAutofit/>
          </a:bodyPr>
          <a:lstStyle/>
          <a:p>
            <a:r>
              <a:rPr lang="en-GB" sz="1800" dirty="0"/>
              <a:t>People use the denary (or decimal) number system in their day-to-day lives. This system has 10 digits that we can use: 0, 1, 2, 3, 4, 5, 6, 7, 8 and 9. </a:t>
            </a:r>
          </a:p>
          <a:p>
            <a:r>
              <a:rPr lang="en-GB" sz="1800" dirty="0"/>
              <a:t>The value of each </a:t>
            </a:r>
            <a:r>
              <a:rPr lang="en-GB" sz="1800" b="1" dirty="0"/>
              <a:t>place value </a:t>
            </a:r>
            <a:r>
              <a:rPr lang="en-GB" sz="1800" dirty="0"/>
              <a:t>is calculated by multiplying by 10 (i.e. by the power of 10). The first few place values look like this:</a:t>
            </a:r>
          </a:p>
          <a:p>
            <a:endParaRPr lang="en-GB" sz="1800" dirty="0"/>
          </a:p>
          <a:p>
            <a:pPr marL="0" indent="0">
              <a:buNone/>
            </a:pPr>
            <a:endParaRPr lang="en-GB" sz="1800" dirty="0"/>
          </a:p>
          <a:p>
            <a:endParaRPr lang="en-GB" sz="1800" dirty="0"/>
          </a:p>
          <a:p>
            <a:endParaRPr lang="en-GB" sz="1800" dirty="0"/>
          </a:p>
          <a:p>
            <a:r>
              <a:rPr lang="en-GB" sz="1800" dirty="0"/>
              <a:t>Working out 1024</a:t>
            </a:r>
          </a:p>
          <a:p>
            <a:pPr marL="0" indent="0">
              <a:buNone/>
            </a:pPr>
            <a:endParaRPr lang="en-GB" sz="1800" dirty="0"/>
          </a:p>
        </p:txBody>
      </p:sp>
    </p:spTree>
    <p:extLst>
      <p:ext uri="{BB962C8B-B14F-4D97-AF65-F5344CB8AC3E}">
        <p14:creationId xmlns:p14="http://schemas.microsoft.com/office/powerpoint/2010/main" val="143375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animEffect transition="in" filter="fade">
                                      <p:cBhvr>
                                        <p:cTn id="7" dur="500"/>
                                        <p:tgtEl>
                                          <p:spTgt spid="1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body" idx="1"/>
          </p:nvPr>
        </p:nvSpPr>
        <p:spPr>
          <a:xfrm>
            <a:off x="414533" y="1356967"/>
            <a:ext cx="11362800" cy="5082000"/>
          </a:xfrm>
          <a:prstGeom prst="rect">
            <a:avLst/>
          </a:prstGeom>
        </p:spPr>
        <p:txBody>
          <a:bodyPr spcFirstLastPara="1" vert="horz" wrap="square" lIns="121900" tIns="121900" rIns="121900" bIns="121900" anchor="t" anchorCtr="0">
            <a:noAutofit/>
          </a:bodyPr>
          <a:lstStyle/>
          <a:p>
            <a:pPr marL="0" indent="0">
              <a:buNone/>
            </a:pPr>
            <a:r>
              <a:rPr lang="en-GB" b="1"/>
              <a:t>Given nine of each coin, how could you make £6,569?</a:t>
            </a:r>
            <a:endParaRPr b="1"/>
          </a:p>
          <a:p>
            <a:pPr marL="0" indent="0">
              <a:buNone/>
            </a:pPr>
            <a:endParaRPr b="1"/>
          </a:p>
          <a:p>
            <a:pPr marL="0" indent="0">
              <a:buNone/>
            </a:pPr>
            <a:r>
              <a:rPr lang="en-GB"/>
              <a:t>6 × £1,000 coins</a:t>
            </a:r>
            <a:endParaRPr/>
          </a:p>
          <a:p>
            <a:pPr marL="0" indent="0">
              <a:buNone/>
            </a:pPr>
            <a:r>
              <a:rPr lang="en-GB"/>
              <a:t>5 × £100 coins</a:t>
            </a:r>
            <a:endParaRPr/>
          </a:p>
          <a:p>
            <a:pPr marL="0" indent="0">
              <a:buNone/>
            </a:pPr>
            <a:r>
              <a:rPr lang="en-GB"/>
              <a:t>6 × £10 coins</a:t>
            </a:r>
            <a:endParaRPr/>
          </a:p>
          <a:p>
            <a:pPr marL="0" indent="0">
              <a:buNone/>
            </a:pPr>
            <a:r>
              <a:rPr lang="en-GB"/>
              <a:t>9 × £1 coin</a:t>
            </a:r>
            <a:endParaRPr/>
          </a:p>
        </p:txBody>
      </p:sp>
      <p:sp>
        <p:nvSpPr>
          <p:cNvPr id="243" name="Google Shape;243;p26"/>
          <p:cNvSpPr txBox="1">
            <a:spLocks noGrp="1"/>
          </p:cNvSpPr>
          <p:nvPr>
            <p:ph type="title"/>
          </p:nvPr>
        </p:nvSpPr>
        <p:spPr>
          <a:xfrm>
            <a:off x="414533" y="414533"/>
            <a:ext cx="11362800" cy="942400"/>
          </a:xfrm>
          <a:prstGeom prst="rect">
            <a:avLst/>
          </a:prstGeom>
        </p:spPr>
        <p:txBody>
          <a:bodyPr spcFirstLastPara="1" vert="horz" wrap="square" lIns="121900" tIns="121900" rIns="121900" bIns="121900" anchor="ctr" anchorCtr="0">
            <a:noAutofit/>
          </a:bodyPr>
          <a:lstStyle/>
          <a:p>
            <a:r>
              <a:rPr lang="en-GB"/>
              <a:t>Represent a positive integer in decimal</a:t>
            </a:r>
            <a:endParaRPr/>
          </a:p>
        </p:txBody>
      </p:sp>
      <p:sp>
        <p:nvSpPr>
          <p:cNvPr id="244" name="Google Shape;244;p26"/>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anchor="t" anchorCtr="0">
            <a:noAutofit/>
          </a:bodyPr>
          <a:lstStyle/>
          <a:p>
            <a:fld id="{00000000-1234-1234-1234-123412341234}" type="slidenum">
              <a:rPr lang="en-GB"/>
              <a:pPr/>
              <a:t>12</a:t>
            </a:fld>
            <a:endParaRPr/>
          </a:p>
        </p:txBody>
      </p:sp>
      <p:sp>
        <p:nvSpPr>
          <p:cNvPr id="245" name="Google Shape;245;p26"/>
          <p:cNvSpPr txBox="1">
            <a:spLocks noGrp="1"/>
          </p:cNvSpPr>
          <p:nvPr>
            <p:ph type="subTitle" idx="2"/>
          </p:nvPr>
        </p:nvSpPr>
        <p:spPr>
          <a:xfrm>
            <a:off x="7010400" y="0"/>
            <a:ext cx="4753200" cy="418800"/>
          </a:xfrm>
          <a:prstGeom prst="rect">
            <a:avLst/>
          </a:prstGeom>
        </p:spPr>
        <p:txBody>
          <a:bodyPr spcFirstLastPara="1" vert="horz" wrap="square" lIns="121900" tIns="121900" rIns="0" bIns="121900" anchor="ctr" anchorCtr="0">
            <a:noAutofit/>
          </a:bodyPr>
          <a:lstStyle/>
          <a:p>
            <a:pPr marL="0" indent="0"/>
            <a:r>
              <a:rPr lang="en-GB"/>
              <a:t>Activity 3</a:t>
            </a:r>
            <a:endParaRPr/>
          </a:p>
        </p:txBody>
      </p:sp>
      <p:grpSp>
        <p:nvGrpSpPr>
          <p:cNvPr id="246" name="Google Shape;246;p26"/>
          <p:cNvGrpSpPr/>
          <p:nvPr/>
        </p:nvGrpSpPr>
        <p:grpSpPr>
          <a:xfrm>
            <a:off x="456484" y="4400885"/>
            <a:ext cx="1927133" cy="2074900"/>
            <a:chOff x="218175" y="3056488"/>
            <a:chExt cx="1445350" cy="1556175"/>
          </a:xfrm>
        </p:grpSpPr>
        <p:pic>
          <p:nvPicPr>
            <p:cNvPr id="247" name="Google Shape;247;p26"/>
            <p:cNvPicPr preferRelativeResize="0"/>
            <p:nvPr/>
          </p:nvPicPr>
          <p:blipFill rotWithShape="1">
            <a:blip r:embed="rId3">
              <a:alphaModFix/>
            </a:blip>
            <a:srcRect l="22191" t="10547" b="9117"/>
            <a:stretch/>
          </p:blipFill>
          <p:spPr>
            <a:xfrm>
              <a:off x="218175" y="3526938"/>
              <a:ext cx="1167600" cy="1085725"/>
            </a:xfrm>
            <a:prstGeom prst="rect">
              <a:avLst/>
            </a:prstGeom>
            <a:noFill/>
            <a:ln>
              <a:noFill/>
            </a:ln>
          </p:spPr>
        </p:pic>
        <p:pic>
          <p:nvPicPr>
            <p:cNvPr id="248" name="Google Shape;248;p26"/>
            <p:cNvPicPr preferRelativeResize="0"/>
            <p:nvPr/>
          </p:nvPicPr>
          <p:blipFill rotWithShape="1">
            <a:blip r:embed="rId3">
              <a:alphaModFix/>
            </a:blip>
            <a:srcRect l="22191" t="10547" b="9117"/>
            <a:stretch/>
          </p:blipFill>
          <p:spPr>
            <a:xfrm>
              <a:off x="218175" y="3426463"/>
              <a:ext cx="1167600" cy="1085725"/>
            </a:xfrm>
            <a:prstGeom prst="rect">
              <a:avLst/>
            </a:prstGeom>
            <a:noFill/>
            <a:ln>
              <a:noFill/>
            </a:ln>
          </p:spPr>
        </p:pic>
        <p:pic>
          <p:nvPicPr>
            <p:cNvPr id="249" name="Google Shape;249;p26"/>
            <p:cNvPicPr preferRelativeResize="0"/>
            <p:nvPr/>
          </p:nvPicPr>
          <p:blipFill rotWithShape="1">
            <a:blip r:embed="rId3">
              <a:alphaModFix/>
            </a:blip>
            <a:srcRect l="22191" t="10547" b="9117"/>
            <a:stretch/>
          </p:blipFill>
          <p:spPr>
            <a:xfrm>
              <a:off x="394225" y="3366863"/>
              <a:ext cx="1167600" cy="1085725"/>
            </a:xfrm>
            <a:prstGeom prst="rect">
              <a:avLst/>
            </a:prstGeom>
            <a:noFill/>
            <a:ln>
              <a:noFill/>
            </a:ln>
          </p:spPr>
        </p:pic>
        <p:pic>
          <p:nvPicPr>
            <p:cNvPr id="250" name="Google Shape;250;p26"/>
            <p:cNvPicPr preferRelativeResize="0"/>
            <p:nvPr/>
          </p:nvPicPr>
          <p:blipFill rotWithShape="1">
            <a:blip r:embed="rId3">
              <a:alphaModFix/>
            </a:blip>
            <a:srcRect l="22191" t="10547" b="9117"/>
            <a:stretch/>
          </p:blipFill>
          <p:spPr>
            <a:xfrm>
              <a:off x="218175" y="3271313"/>
              <a:ext cx="1167600" cy="1085725"/>
            </a:xfrm>
            <a:prstGeom prst="rect">
              <a:avLst/>
            </a:prstGeom>
            <a:noFill/>
            <a:ln>
              <a:noFill/>
            </a:ln>
          </p:spPr>
        </p:pic>
        <p:pic>
          <p:nvPicPr>
            <p:cNvPr id="251" name="Google Shape;251;p26"/>
            <p:cNvPicPr preferRelativeResize="0"/>
            <p:nvPr/>
          </p:nvPicPr>
          <p:blipFill rotWithShape="1">
            <a:blip r:embed="rId3">
              <a:alphaModFix/>
            </a:blip>
            <a:srcRect l="22191" t="10547" b="9117"/>
            <a:stretch/>
          </p:blipFill>
          <p:spPr>
            <a:xfrm>
              <a:off x="394225" y="3182413"/>
              <a:ext cx="1167600" cy="1085725"/>
            </a:xfrm>
            <a:prstGeom prst="rect">
              <a:avLst/>
            </a:prstGeom>
            <a:noFill/>
            <a:ln>
              <a:noFill/>
            </a:ln>
          </p:spPr>
        </p:pic>
        <p:grpSp>
          <p:nvGrpSpPr>
            <p:cNvPr id="252" name="Google Shape;252;p26"/>
            <p:cNvGrpSpPr/>
            <p:nvPr/>
          </p:nvGrpSpPr>
          <p:grpSpPr>
            <a:xfrm>
              <a:off x="495925" y="3056488"/>
              <a:ext cx="1167600" cy="1085725"/>
              <a:chOff x="559300" y="3615813"/>
              <a:chExt cx="1167600" cy="1085725"/>
            </a:xfrm>
          </p:grpSpPr>
          <p:pic>
            <p:nvPicPr>
              <p:cNvPr id="253" name="Google Shape;253;p26"/>
              <p:cNvPicPr preferRelativeResize="0"/>
              <p:nvPr/>
            </p:nvPicPr>
            <p:blipFill rotWithShape="1">
              <a:blip r:embed="rId3">
                <a:alphaModFix/>
              </a:blip>
              <a:srcRect l="22191" t="10547" b="9117"/>
              <a:stretch/>
            </p:blipFill>
            <p:spPr>
              <a:xfrm>
                <a:off x="559300" y="3615813"/>
                <a:ext cx="1167600" cy="1085725"/>
              </a:xfrm>
              <a:prstGeom prst="rect">
                <a:avLst/>
              </a:prstGeom>
              <a:noFill/>
              <a:ln>
                <a:noFill/>
              </a:ln>
            </p:spPr>
          </p:pic>
          <p:sp>
            <p:nvSpPr>
              <p:cNvPr id="254" name="Google Shape;254;p26"/>
              <p:cNvSpPr txBox="1"/>
              <p:nvPr/>
            </p:nvSpPr>
            <p:spPr>
              <a:xfrm>
                <a:off x="611814" y="3883325"/>
                <a:ext cx="1038900" cy="698100"/>
              </a:xfrm>
              <a:prstGeom prst="rect">
                <a:avLst/>
              </a:prstGeom>
              <a:noFill/>
              <a:ln>
                <a:noFill/>
              </a:ln>
            </p:spPr>
            <p:txBody>
              <a:bodyPr spcFirstLastPara="1" wrap="square" lIns="121900" tIns="121900" rIns="121900" bIns="121900" anchor="t" anchorCtr="0">
                <a:noAutofit/>
              </a:bodyPr>
              <a:lstStyle/>
              <a:p>
                <a:pPr algn="ctr"/>
                <a:r>
                  <a:rPr lang="en-GB" sz="2400">
                    <a:solidFill>
                      <a:srgbClr val="434343"/>
                    </a:solidFill>
                    <a:latin typeface="Roboto Mono"/>
                    <a:ea typeface="Roboto Mono"/>
                    <a:cs typeface="Roboto Mono"/>
                    <a:sym typeface="Roboto Mono"/>
                  </a:rPr>
                  <a:t>£1,000</a:t>
                </a:r>
                <a:endParaRPr sz="2400">
                  <a:solidFill>
                    <a:srgbClr val="434343"/>
                  </a:solidFill>
                  <a:latin typeface="Roboto Mono"/>
                  <a:ea typeface="Roboto Mono"/>
                  <a:cs typeface="Roboto Mono"/>
                  <a:sym typeface="Roboto Mono"/>
                </a:endParaRPr>
              </a:p>
            </p:txBody>
          </p:sp>
        </p:grpSp>
      </p:grpSp>
      <p:grpSp>
        <p:nvGrpSpPr>
          <p:cNvPr id="255" name="Google Shape;255;p26"/>
          <p:cNvGrpSpPr/>
          <p:nvPr/>
        </p:nvGrpSpPr>
        <p:grpSpPr>
          <a:xfrm>
            <a:off x="3644078" y="4400884"/>
            <a:ext cx="1791533" cy="2034533"/>
            <a:chOff x="170900" y="1289288"/>
            <a:chExt cx="1343650" cy="1525900"/>
          </a:xfrm>
        </p:grpSpPr>
        <p:pic>
          <p:nvPicPr>
            <p:cNvPr id="256" name="Google Shape;256;p26"/>
            <p:cNvPicPr preferRelativeResize="0"/>
            <p:nvPr/>
          </p:nvPicPr>
          <p:blipFill rotWithShape="1">
            <a:blip r:embed="rId3">
              <a:alphaModFix/>
            </a:blip>
            <a:srcRect l="22191" t="10547" b="9117"/>
            <a:stretch/>
          </p:blipFill>
          <p:spPr>
            <a:xfrm>
              <a:off x="170900" y="1729463"/>
              <a:ext cx="1167600" cy="1085725"/>
            </a:xfrm>
            <a:prstGeom prst="rect">
              <a:avLst/>
            </a:prstGeom>
            <a:noFill/>
            <a:ln>
              <a:noFill/>
            </a:ln>
          </p:spPr>
        </p:pic>
        <p:pic>
          <p:nvPicPr>
            <p:cNvPr id="257" name="Google Shape;257;p26"/>
            <p:cNvPicPr preferRelativeResize="0"/>
            <p:nvPr/>
          </p:nvPicPr>
          <p:blipFill rotWithShape="1">
            <a:blip r:embed="rId3">
              <a:alphaModFix/>
            </a:blip>
            <a:srcRect l="22191" t="10547" b="9117"/>
            <a:stretch/>
          </p:blipFill>
          <p:spPr>
            <a:xfrm>
              <a:off x="170900" y="1628988"/>
              <a:ext cx="1167600" cy="1085725"/>
            </a:xfrm>
            <a:prstGeom prst="rect">
              <a:avLst/>
            </a:prstGeom>
            <a:noFill/>
            <a:ln>
              <a:noFill/>
            </a:ln>
          </p:spPr>
        </p:pic>
        <p:pic>
          <p:nvPicPr>
            <p:cNvPr id="258" name="Google Shape;258;p26"/>
            <p:cNvPicPr preferRelativeResize="0"/>
            <p:nvPr/>
          </p:nvPicPr>
          <p:blipFill rotWithShape="1">
            <a:blip r:embed="rId3">
              <a:alphaModFix/>
            </a:blip>
            <a:srcRect l="22191" t="10547" b="9117"/>
            <a:stretch/>
          </p:blipFill>
          <p:spPr>
            <a:xfrm>
              <a:off x="170900" y="1473838"/>
              <a:ext cx="1167600" cy="1085725"/>
            </a:xfrm>
            <a:prstGeom prst="rect">
              <a:avLst/>
            </a:prstGeom>
            <a:noFill/>
            <a:ln>
              <a:noFill/>
            </a:ln>
          </p:spPr>
        </p:pic>
        <p:pic>
          <p:nvPicPr>
            <p:cNvPr id="259" name="Google Shape;259;p26"/>
            <p:cNvPicPr preferRelativeResize="0"/>
            <p:nvPr/>
          </p:nvPicPr>
          <p:blipFill rotWithShape="1">
            <a:blip r:embed="rId3">
              <a:alphaModFix/>
            </a:blip>
            <a:srcRect l="22191" t="10547" b="9117"/>
            <a:stretch/>
          </p:blipFill>
          <p:spPr>
            <a:xfrm>
              <a:off x="346950" y="1384938"/>
              <a:ext cx="1167600" cy="1085725"/>
            </a:xfrm>
            <a:prstGeom prst="rect">
              <a:avLst/>
            </a:prstGeom>
            <a:noFill/>
            <a:ln>
              <a:noFill/>
            </a:ln>
          </p:spPr>
        </p:pic>
        <p:grpSp>
          <p:nvGrpSpPr>
            <p:cNvPr id="260" name="Google Shape;260;p26"/>
            <p:cNvGrpSpPr/>
            <p:nvPr/>
          </p:nvGrpSpPr>
          <p:grpSpPr>
            <a:xfrm>
              <a:off x="266825" y="1289288"/>
              <a:ext cx="1167600" cy="1085725"/>
              <a:chOff x="3035550" y="1170113"/>
              <a:chExt cx="1167600" cy="1085725"/>
            </a:xfrm>
          </p:grpSpPr>
          <p:pic>
            <p:nvPicPr>
              <p:cNvPr id="261" name="Google Shape;261;p26"/>
              <p:cNvPicPr preferRelativeResize="0"/>
              <p:nvPr/>
            </p:nvPicPr>
            <p:blipFill rotWithShape="1">
              <a:blip r:embed="rId3">
                <a:alphaModFix/>
              </a:blip>
              <a:srcRect l="22191" t="10547" b="9117"/>
              <a:stretch/>
            </p:blipFill>
            <p:spPr>
              <a:xfrm>
                <a:off x="3035550" y="1170113"/>
                <a:ext cx="1167600" cy="1085725"/>
              </a:xfrm>
              <a:prstGeom prst="rect">
                <a:avLst/>
              </a:prstGeom>
              <a:noFill/>
              <a:ln>
                <a:noFill/>
              </a:ln>
            </p:spPr>
          </p:pic>
          <p:sp>
            <p:nvSpPr>
              <p:cNvPr id="262" name="Google Shape;262;p26"/>
              <p:cNvSpPr txBox="1"/>
              <p:nvPr/>
            </p:nvSpPr>
            <p:spPr>
              <a:xfrm>
                <a:off x="3164250" y="1437625"/>
                <a:ext cx="910200" cy="698100"/>
              </a:xfrm>
              <a:prstGeom prst="rect">
                <a:avLst/>
              </a:prstGeom>
              <a:noFill/>
              <a:ln>
                <a:noFill/>
              </a:ln>
            </p:spPr>
            <p:txBody>
              <a:bodyPr spcFirstLastPara="1" wrap="square" lIns="121900" tIns="121900" rIns="121900" bIns="121900" anchor="t" anchorCtr="0">
                <a:noAutofit/>
              </a:bodyPr>
              <a:lstStyle/>
              <a:p>
                <a:pPr algn="ctr"/>
                <a:r>
                  <a:rPr lang="en-GB" sz="2400">
                    <a:solidFill>
                      <a:srgbClr val="434343"/>
                    </a:solidFill>
                    <a:latin typeface="Roboto Mono"/>
                    <a:ea typeface="Roboto Mono"/>
                    <a:cs typeface="Roboto Mono"/>
                    <a:sym typeface="Roboto Mono"/>
                  </a:rPr>
                  <a:t>£100</a:t>
                </a:r>
                <a:endParaRPr sz="2400">
                  <a:solidFill>
                    <a:srgbClr val="434343"/>
                  </a:solidFill>
                  <a:latin typeface="Roboto Mono"/>
                  <a:ea typeface="Roboto Mono"/>
                  <a:cs typeface="Roboto Mono"/>
                  <a:sym typeface="Roboto Mono"/>
                </a:endParaRPr>
              </a:p>
            </p:txBody>
          </p:sp>
        </p:grpSp>
      </p:grpSp>
      <p:grpSp>
        <p:nvGrpSpPr>
          <p:cNvPr id="263" name="Google Shape;263;p26"/>
          <p:cNvGrpSpPr/>
          <p:nvPr/>
        </p:nvGrpSpPr>
        <p:grpSpPr>
          <a:xfrm>
            <a:off x="6696073" y="4400885"/>
            <a:ext cx="1851700" cy="2034033"/>
            <a:chOff x="1949825" y="1384938"/>
            <a:chExt cx="1388775" cy="1525525"/>
          </a:xfrm>
        </p:grpSpPr>
        <p:pic>
          <p:nvPicPr>
            <p:cNvPr id="264" name="Google Shape;264;p26"/>
            <p:cNvPicPr preferRelativeResize="0"/>
            <p:nvPr/>
          </p:nvPicPr>
          <p:blipFill rotWithShape="1">
            <a:blip r:embed="rId3">
              <a:alphaModFix/>
            </a:blip>
            <a:srcRect l="22191" t="10547" b="9117"/>
            <a:stretch/>
          </p:blipFill>
          <p:spPr>
            <a:xfrm>
              <a:off x="1949825" y="1824738"/>
              <a:ext cx="1167600" cy="1085725"/>
            </a:xfrm>
            <a:prstGeom prst="rect">
              <a:avLst/>
            </a:prstGeom>
            <a:noFill/>
            <a:ln>
              <a:noFill/>
            </a:ln>
          </p:spPr>
        </p:pic>
        <p:pic>
          <p:nvPicPr>
            <p:cNvPr id="265" name="Google Shape;265;p26"/>
            <p:cNvPicPr preferRelativeResize="0"/>
            <p:nvPr/>
          </p:nvPicPr>
          <p:blipFill rotWithShape="1">
            <a:blip r:embed="rId3">
              <a:alphaModFix/>
            </a:blip>
            <a:srcRect l="22191" t="10547" b="9117"/>
            <a:stretch/>
          </p:blipFill>
          <p:spPr>
            <a:xfrm>
              <a:off x="1949825" y="1724263"/>
              <a:ext cx="1167600" cy="1085725"/>
            </a:xfrm>
            <a:prstGeom prst="rect">
              <a:avLst/>
            </a:prstGeom>
            <a:noFill/>
            <a:ln>
              <a:noFill/>
            </a:ln>
          </p:spPr>
        </p:pic>
        <p:pic>
          <p:nvPicPr>
            <p:cNvPr id="266" name="Google Shape;266;p26"/>
            <p:cNvPicPr preferRelativeResize="0"/>
            <p:nvPr/>
          </p:nvPicPr>
          <p:blipFill rotWithShape="1">
            <a:blip r:embed="rId3">
              <a:alphaModFix/>
            </a:blip>
            <a:srcRect l="22191" t="10547" b="9117"/>
            <a:stretch/>
          </p:blipFill>
          <p:spPr>
            <a:xfrm>
              <a:off x="1949825" y="1569113"/>
              <a:ext cx="1167600" cy="1085725"/>
            </a:xfrm>
            <a:prstGeom prst="rect">
              <a:avLst/>
            </a:prstGeom>
            <a:noFill/>
            <a:ln>
              <a:noFill/>
            </a:ln>
          </p:spPr>
        </p:pic>
        <p:pic>
          <p:nvPicPr>
            <p:cNvPr id="267" name="Google Shape;267;p26"/>
            <p:cNvPicPr preferRelativeResize="0"/>
            <p:nvPr/>
          </p:nvPicPr>
          <p:blipFill rotWithShape="1">
            <a:blip r:embed="rId3">
              <a:alphaModFix/>
            </a:blip>
            <a:srcRect l="22191" t="10547" b="9117"/>
            <a:stretch/>
          </p:blipFill>
          <p:spPr>
            <a:xfrm>
              <a:off x="2125875" y="1480213"/>
              <a:ext cx="1167600" cy="1085725"/>
            </a:xfrm>
            <a:prstGeom prst="rect">
              <a:avLst/>
            </a:prstGeom>
            <a:noFill/>
            <a:ln>
              <a:noFill/>
            </a:ln>
          </p:spPr>
        </p:pic>
        <p:grpSp>
          <p:nvGrpSpPr>
            <p:cNvPr id="268" name="Google Shape;268;p26"/>
            <p:cNvGrpSpPr/>
            <p:nvPr/>
          </p:nvGrpSpPr>
          <p:grpSpPr>
            <a:xfrm>
              <a:off x="2171000" y="1384938"/>
              <a:ext cx="1167600" cy="1085725"/>
              <a:chOff x="3035550" y="3615813"/>
              <a:chExt cx="1167600" cy="1085725"/>
            </a:xfrm>
          </p:grpSpPr>
          <p:pic>
            <p:nvPicPr>
              <p:cNvPr id="269" name="Google Shape;269;p26"/>
              <p:cNvPicPr preferRelativeResize="0"/>
              <p:nvPr/>
            </p:nvPicPr>
            <p:blipFill rotWithShape="1">
              <a:blip r:embed="rId3">
                <a:alphaModFix/>
              </a:blip>
              <a:srcRect l="22191" t="10547" b="9117"/>
              <a:stretch/>
            </p:blipFill>
            <p:spPr>
              <a:xfrm>
                <a:off x="3035550" y="3615813"/>
                <a:ext cx="1167600" cy="1085725"/>
              </a:xfrm>
              <a:prstGeom prst="rect">
                <a:avLst/>
              </a:prstGeom>
              <a:noFill/>
              <a:ln>
                <a:noFill/>
              </a:ln>
            </p:spPr>
          </p:pic>
          <p:sp>
            <p:nvSpPr>
              <p:cNvPr id="270" name="Google Shape;270;p26"/>
              <p:cNvSpPr txBox="1"/>
              <p:nvPr/>
            </p:nvSpPr>
            <p:spPr>
              <a:xfrm>
                <a:off x="3164250" y="3883325"/>
                <a:ext cx="910200" cy="698100"/>
              </a:xfrm>
              <a:prstGeom prst="rect">
                <a:avLst/>
              </a:prstGeom>
              <a:noFill/>
              <a:ln>
                <a:noFill/>
              </a:ln>
            </p:spPr>
            <p:txBody>
              <a:bodyPr spcFirstLastPara="1" wrap="square" lIns="121900" tIns="121900" rIns="121900" bIns="121900" anchor="t" anchorCtr="0">
                <a:noAutofit/>
              </a:bodyPr>
              <a:lstStyle/>
              <a:p>
                <a:pPr algn="ctr"/>
                <a:r>
                  <a:rPr lang="en-GB" sz="2400">
                    <a:solidFill>
                      <a:srgbClr val="434343"/>
                    </a:solidFill>
                    <a:latin typeface="Roboto Mono"/>
                    <a:ea typeface="Roboto Mono"/>
                    <a:cs typeface="Roboto Mono"/>
                    <a:sym typeface="Roboto Mono"/>
                  </a:rPr>
                  <a:t>£10</a:t>
                </a:r>
                <a:endParaRPr sz="2400">
                  <a:solidFill>
                    <a:srgbClr val="434343"/>
                  </a:solidFill>
                  <a:latin typeface="Roboto Mono"/>
                  <a:ea typeface="Roboto Mono"/>
                  <a:cs typeface="Roboto Mono"/>
                  <a:sym typeface="Roboto Mono"/>
                </a:endParaRPr>
              </a:p>
            </p:txBody>
          </p:sp>
        </p:grpSp>
      </p:grpSp>
      <p:grpSp>
        <p:nvGrpSpPr>
          <p:cNvPr id="271" name="Google Shape;271;p26"/>
          <p:cNvGrpSpPr/>
          <p:nvPr/>
        </p:nvGrpSpPr>
        <p:grpSpPr>
          <a:xfrm>
            <a:off x="9808234" y="4400885"/>
            <a:ext cx="1927133" cy="2074900"/>
            <a:chOff x="6532875" y="3036088"/>
            <a:chExt cx="1445350" cy="1556175"/>
          </a:xfrm>
        </p:grpSpPr>
        <p:pic>
          <p:nvPicPr>
            <p:cNvPr id="272" name="Google Shape;272;p26"/>
            <p:cNvPicPr preferRelativeResize="0"/>
            <p:nvPr/>
          </p:nvPicPr>
          <p:blipFill rotWithShape="1">
            <a:blip r:embed="rId3">
              <a:alphaModFix/>
            </a:blip>
            <a:srcRect l="22191" t="10547" b="9117"/>
            <a:stretch/>
          </p:blipFill>
          <p:spPr>
            <a:xfrm>
              <a:off x="6532875" y="3506538"/>
              <a:ext cx="1167600" cy="1085725"/>
            </a:xfrm>
            <a:prstGeom prst="rect">
              <a:avLst/>
            </a:prstGeom>
            <a:noFill/>
            <a:ln>
              <a:noFill/>
            </a:ln>
          </p:spPr>
        </p:pic>
        <p:pic>
          <p:nvPicPr>
            <p:cNvPr id="273" name="Google Shape;273;p26"/>
            <p:cNvPicPr preferRelativeResize="0"/>
            <p:nvPr/>
          </p:nvPicPr>
          <p:blipFill rotWithShape="1">
            <a:blip r:embed="rId3">
              <a:alphaModFix/>
            </a:blip>
            <a:srcRect l="22191" t="10547" b="9117"/>
            <a:stretch/>
          </p:blipFill>
          <p:spPr>
            <a:xfrm>
              <a:off x="6532875" y="3406063"/>
              <a:ext cx="1167600" cy="1085725"/>
            </a:xfrm>
            <a:prstGeom prst="rect">
              <a:avLst/>
            </a:prstGeom>
            <a:noFill/>
            <a:ln>
              <a:noFill/>
            </a:ln>
          </p:spPr>
        </p:pic>
        <p:pic>
          <p:nvPicPr>
            <p:cNvPr id="274" name="Google Shape;274;p26"/>
            <p:cNvPicPr preferRelativeResize="0"/>
            <p:nvPr/>
          </p:nvPicPr>
          <p:blipFill rotWithShape="1">
            <a:blip r:embed="rId3">
              <a:alphaModFix/>
            </a:blip>
            <a:srcRect l="22191" t="10547" b="9117"/>
            <a:stretch/>
          </p:blipFill>
          <p:spPr>
            <a:xfrm>
              <a:off x="6532875" y="3250913"/>
              <a:ext cx="1167600" cy="1085725"/>
            </a:xfrm>
            <a:prstGeom prst="rect">
              <a:avLst/>
            </a:prstGeom>
            <a:noFill/>
            <a:ln>
              <a:noFill/>
            </a:ln>
          </p:spPr>
        </p:pic>
        <p:pic>
          <p:nvPicPr>
            <p:cNvPr id="275" name="Google Shape;275;p26"/>
            <p:cNvPicPr preferRelativeResize="0"/>
            <p:nvPr/>
          </p:nvPicPr>
          <p:blipFill rotWithShape="1">
            <a:blip r:embed="rId3">
              <a:alphaModFix/>
            </a:blip>
            <a:srcRect l="22191" t="10547" b="9117"/>
            <a:stretch/>
          </p:blipFill>
          <p:spPr>
            <a:xfrm>
              <a:off x="6708925" y="3162013"/>
              <a:ext cx="1167600" cy="1085725"/>
            </a:xfrm>
            <a:prstGeom prst="rect">
              <a:avLst/>
            </a:prstGeom>
            <a:noFill/>
            <a:ln>
              <a:noFill/>
            </a:ln>
          </p:spPr>
        </p:pic>
        <p:pic>
          <p:nvPicPr>
            <p:cNvPr id="276" name="Google Shape;276;p26"/>
            <p:cNvPicPr preferRelativeResize="0"/>
            <p:nvPr/>
          </p:nvPicPr>
          <p:blipFill rotWithShape="1">
            <a:blip r:embed="rId3">
              <a:alphaModFix/>
            </a:blip>
            <a:srcRect l="22191" t="10547" b="9117"/>
            <a:stretch/>
          </p:blipFill>
          <p:spPr>
            <a:xfrm>
              <a:off x="6810625" y="3036088"/>
              <a:ext cx="1167600" cy="1085725"/>
            </a:xfrm>
            <a:prstGeom prst="rect">
              <a:avLst/>
            </a:prstGeom>
            <a:noFill/>
            <a:ln>
              <a:noFill/>
            </a:ln>
          </p:spPr>
        </p:pic>
        <p:grpSp>
          <p:nvGrpSpPr>
            <p:cNvPr id="277" name="Google Shape;277;p26"/>
            <p:cNvGrpSpPr/>
            <p:nvPr/>
          </p:nvGrpSpPr>
          <p:grpSpPr>
            <a:xfrm>
              <a:off x="6708925" y="3056488"/>
              <a:ext cx="1167600" cy="1085725"/>
              <a:chOff x="4273675" y="3615813"/>
              <a:chExt cx="1167600" cy="1085725"/>
            </a:xfrm>
          </p:grpSpPr>
          <p:pic>
            <p:nvPicPr>
              <p:cNvPr id="278" name="Google Shape;278;p26"/>
              <p:cNvPicPr preferRelativeResize="0"/>
              <p:nvPr/>
            </p:nvPicPr>
            <p:blipFill rotWithShape="1">
              <a:blip r:embed="rId3">
                <a:alphaModFix/>
              </a:blip>
              <a:srcRect l="22191" t="10547" b="9117"/>
              <a:stretch/>
            </p:blipFill>
            <p:spPr>
              <a:xfrm>
                <a:off x="4273675" y="3615813"/>
                <a:ext cx="1167600" cy="1085725"/>
              </a:xfrm>
              <a:prstGeom prst="rect">
                <a:avLst/>
              </a:prstGeom>
              <a:noFill/>
              <a:ln>
                <a:noFill/>
              </a:ln>
            </p:spPr>
          </p:pic>
          <p:sp>
            <p:nvSpPr>
              <p:cNvPr id="279" name="Google Shape;279;p26"/>
              <p:cNvSpPr txBox="1"/>
              <p:nvPr/>
            </p:nvSpPr>
            <p:spPr>
              <a:xfrm>
                <a:off x="4347600" y="3883325"/>
                <a:ext cx="910200" cy="698100"/>
              </a:xfrm>
              <a:prstGeom prst="rect">
                <a:avLst/>
              </a:prstGeom>
              <a:noFill/>
              <a:ln>
                <a:noFill/>
              </a:ln>
            </p:spPr>
            <p:txBody>
              <a:bodyPr spcFirstLastPara="1" wrap="square" lIns="121900" tIns="121900" rIns="121900" bIns="121900" anchor="t" anchorCtr="0">
                <a:noAutofit/>
              </a:bodyPr>
              <a:lstStyle/>
              <a:p>
                <a:pPr algn="ctr"/>
                <a:r>
                  <a:rPr lang="en-GB" sz="2400">
                    <a:solidFill>
                      <a:srgbClr val="434343"/>
                    </a:solidFill>
                    <a:latin typeface="Roboto Mono"/>
                    <a:ea typeface="Roboto Mono"/>
                    <a:cs typeface="Roboto Mono"/>
                    <a:sym typeface="Roboto Mono"/>
                  </a:rPr>
                  <a:t>£1</a:t>
                </a:r>
                <a:endParaRPr sz="2400">
                  <a:solidFill>
                    <a:srgbClr val="434343"/>
                  </a:solidFill>
                  <a:latin typeface="Roboto Mono"/>
                  <a:ea typeface="Roboto Mono"/>
                  <a:cs typeface="Roboto Mono"/>
                  <a:sym typeface="Roboto Mono"/>
                </a:endParaRPr>
              </a:p>
            </p:txBody>
          </p:sp>
        </p:grpSp>
      </p:grpSp>
      <p:graphicFrame>
        <p:nvGraphicFramePr>
          <p:cNvPr id="280" name="Google Shape;280;p26"/>
          <p:cNvGraphicFramePr/>
          <p:nvPr/>
        </p:nvGraphicFramePr>
        <p:xfrm>
          <a:off x="6890233" y="2546900"/>
          <a:ext cx="4063068" cy="1219127"/>
        </p:xfrm>
        <a:graphic>
          <a:graphicData uri="http://schemas.openxmlformats.org/drawingml/2006/table">
            <a:tbl>
              <a:tblPr>
                <a:noFill/>
              </a:tblPr>
              <a:tblGrid>
                <a:gridCol w="1015767">
                  <a:extLst>
                    <a:ext uri="{9D8B030D-6E8A-4147-A177-3AD203B41FA5}">
                      <a16:colId xmlns:a16="http://schemas.microsoft.com/office/drawing/2014/main" val="20000"/>
                    </a:ext>
                  </a:extLst>
                </a:gridCol>
                <a:gridCol w="1015767">
                  <a:extLst>
                    <a:ext uri="{9D8B030D-6E8A-4147-A177-3AD203B41FA5}">
                      <a16:colId xmlns:a16="http://schemas.microsoft.com/office/drawing/2014/main" val="20001"/>
                    </a:ext>
                  </a:extLst>
                </a:gridCol>
                <a:gridCol w="1015767">
                  <a:extLst>
                    <a:ext uri="{9D8B030D-6E8A-4147-A177-3AD203B41FA5}">
                      <a16:colId xmlns:a16="http://schemas.microsoft.com/office/drawing/2014/main" val="20002"/>
                    </a:ext>
                  </a:extLst>
                </a:gridCol>
                <a:gridCol w="1015767">
                  <a:extLst>
                    <a:ext uri="{9D8B030D-6E8A-4147-A177-3AD203B41FA5}">
                      <a16:colId xmlns:a16="http://schemas.microsoft.com/office/drawing/2014/main" val="20003"/>
                    </a:ext>
                  </a:extLst>
                </a:gridCol>
              </a:tblGrid>
              <a:tr h="609567">
                <a:tc>
                  <a:txBody>
                    <a:bodyPr/>
                    <a:lstStyle/>
                    <a:p>
                      <a:pPr marL="0" marR="0" lvl="0" indent="0" algn="ctr" rtl="0">
                        <a:spcBef>
                          <a:spcPts val="0"/>
                        </a:spcBef>
                        <a:spcAft>
                          <a:spcPts val="0"/>
                        </a:spcAft>
                        <a:buNone/>
                      </a:pPr>
                      <a:r>
                        <a:rPr lang="en-GB" sz="2400">
                          <a:solidFill>
                            <a:schemeClr val="dk1"/>
                          </a:solidFill>
                          <a:latin typeface="Roboto Mono"/>
                          <a:ea typeface="Roboto Mono"/>
                          <a:cs typeface="Roboto Mono"/>
                          <a:sym typeface="Roboto Mono"/>
                        </a:rPr>
                        <a:t>1,000</a:t>
                      </a:r>
                      <a:endParaRPr sz="2400">
                        <a:solidFill>
                          <a:schemeClr val="dk1"/>
                        </a:solidFill>
                        <a:latin typeface="Roboto Mono"/>
                        <a:ea typeface="Roboto Mono"/>
                        <a:cs typeface="Roboto Mono"/>
                        <a:sym typeface="Roboto Mono"/>
                      </a:endParaRPr>
                    </a:p>
                  </a:txBody>
                  <a:tcPr marL="121900" marR="121900" marT="121900" marB="1219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100</a:t>
                      </a:r>
                      <a:endParaRPr sz="2400">
                        <a:solidFill>
                          <a:schemeClr val="dk1"/>
                        </a:solidFill>
                        <a:latin typeface="Roboto Mono"/>
                        <a:ea typeface="Roboto Mono"/>
                        <a:cs typeface="Roboto Mono"/>
                        <a:sym typeface="Roboto Mono"/>
                      </a:endParaRPr>
                    </a:p>
                  </a:txBody>
                  <a:tcPr marL="121900" marR="121900" marT="121900" marB="1219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10</a:t>
                      </a:r>
                      <a:endParaRPr sz="2400">
                        <a:solidFill>
                          <a:schemeClr val="dk1"/>
                        </a:solidFill>
                        <a:latin typeface="Roboto Mono"/>
                        <a:ea typeface="Roboto Mono"/>
                        <a:cs typeface="Roboto Mono"/>
                        <a:sym typeface="Roboto Mono"/>
                      </a:endParaRPr>
                    </a:p>
                  </a:txBody>
                  <a:tcPr marL="121900" marR="121900" marT="121900" marB="1219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121900" marR="121900" marT="121900" marB="121900">
                    <a:solidFill>
                      <a:srgbClr val="D9D9D9"/>
                    </a:solidFill>
                  </a:tcPr>
                </a:tc>
                <a:extLst>
                  <a:ext uri="{0D108BD9-81ED-4DB2-BD59-A6C34878D82A}">
                    <a16:rowId xmlns:a16="http://schemas.microsoft.com/office/drawing/2014/main" val="10000"/>
                  </a:ext>
                </a:extLst>
              </a:tr>
              <a:tr h="609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a:t>
                      </a:r>
                      <a:endParaRPr sz="2400">
                        <a:solidFill>
                          <a:schemeClr val="dk1"/>
                        </a:solidFill>
                        <a:latin typeface="Roboto Mono"/>
                        <a:ea typeface="Roboto Mono"/>
                        <a:cs typeface="Roboto Mono"/>
                        <a:sym typeface="Roboto Mono"/>
                      </a:endParaRPr>
                    </a:p>
                  </a:txBody>
                  <a:tcPr marL="121900" marR="121900" marT="121900" marB="1219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5</a:t>
                      </a:r>
                      <a:endParaRPr sz="2400">
                        <a:solidFill>
                          <a:schemeClr val="dk1"/>
                        </a:solidFill>
                        <a:latin typeface="Roboto Mono"/>
                        <a:ea typeface="Roboto Mono"/>
                        <a:cs typeface="Roboto Mono"/>
                        <a:sym typeface="Roboto Mono"/>
                      </a:endParaRPr>
                    </a:p>
                  </a:txBody>
                  <a:tcPr marL="121900" marR="121900" marT="121900" marB="1219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a:t>
                      </a:r>
                      <a:endParaRPr sz="2400">
                        <a:solidFill>
                          <a:schemeClr val="dk1"/>
                        </a:solidFill>
                        <a:latin typeface="Roboto Mono"/>
                        <a:ea typeface="Roboto Mono"/>
                        <a:cs typeface="Roboto Mono"/>
                        <a:sym typeface="Roboto Mono"/>
                      </a:endParaRPr>
                    </a:p>
                  </a:txBody>
                  <a:tcPr marL="121900" marR="121900" marT="121900" marB="1219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9</a:t>
                      </a:r>
                      <a:endParaRPr sz="2400">
                        <a:solidFill>
                          <a:schemeClr val="dk1"/>
                        </a:solidFill>
                        <a:latin typeface="Roboto Mono"/>
                        <a:ea typeface="Roboto Mono"/>
                        <a:cs typeface="Roboto Mono"/>
                        <a:sym typeface="Roboto Mono"/>
                      </a:endParaRPr>
                    </a:p>
                  </a:txBody>
                  <a:tcPr marL="121900" marR="121900" marT="121900" marB="121900"/>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Effect transition="in" filter="fade">
                                      <p:cBhvr>
                                        <p:cTn id="7" dur="1000"/>
                                        <p:tgtEl>
                                          <p:spTgt spid="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xEl>
                                              <p:pRg st="2" end="2"/>
                                            </p:txEl>
                                          </p:spTgt>
                                        </p:tgtEl>
                                        <p:attrNameLst>
                                          <p:attrName>style.visibility</p:attrName>
                                        </p:attrNameLst>
                                      </p:cBhvr>
                                      <p:to>
                                        <p:strVal val="visible"/>
                                      </p:to>
                                    </p:set>
                                    <p:animEffect transition="in" filter="fade">
                                      <p:cBhvr>
                                        <p:cTn id="12" dur="1000"/>
                                        <p:tgtEl>
                                          <p:spTgt spid="2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
                                            <p:txEl>
                                              <p:pRg st="3" end="3"/>
                                            </p:txEl>
                                          </p:spTgt>
                                        </p:tgtEl>
                                        <p:attrNameLst>
                                          <p:attrName>style.visibility</p:attrName>
                                        </p:attrNameLst>
                                      </p:cBhvr>
                                      <p:to>
                                        <p:strVal val="visible"/>
                                      </p:to>
                                    </p:set>
                                    <p:animEffect transition="in" filter="fade">
                                      <p:cBhvr>
                                        <p:cTn id="17" dur="1000"/>
                                        <p:tgtEl>
                                          <p:spTgt spid="24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
                                            <p:txEl>
                                              <p:pRg st="4" end="4"/>
                                            </p:txEl>
                                          </p:spTgt>
                                        </p:tgtEl>
                                        <p:attrNameLst>
                                          <p:attrName>style.visibility</p:attrName>
                                        </p:attrNameLst>
                                      </p:cBhvr>
                                      <p:to>
                                        <p:strVal val="visible"/>
                                      </p:to>
                                    </p:set>
                                    <p:animEffect transition="in" filter="fade">
                                      <p:cBhvr>
                                        <p:cTn id="22" dur="1000"/>
                                        <p:tgtEl>
                                          <p:spTgt spid="2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2">
                                            <p:txEl>
                                              <p:pRg st="5" end="5"/>
                                            </p:txEl>
                                          </p:spTgt>
                                        </p:tgtEl>
                                        <p:attrNameLst>
                                          <p:attrName>style.visibility</p:attrName>
                                        </p:attrNameLst>
                                      </p:cBhvr>
                                      <p:to>
                                        <p:strVal val="visible"/>
                                      </p:to>
                                    </p:set>
                                    <p:animEffect transition="in" filter="fade">
                                      <p:cBhvr>
                                        <p:cTn id="27" dur="1000"/>
                                        <p:tgtEl>
                                          <p:spTgt spid="2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2"/>
                                        </p:tgtEl>
                                        <p:attrNameLst>
                                          <p:attrName>style.visibility</p:attrName>
                                        </p:attrNameLst>
                                      </p:cBhvr>
                                      <p:to>
                                        <p:strVal val="visible"/>
                                      </p:to>
                                    </p:set>
                                    <p:animEffect transition="in" filter="fade">
                                      <p:cBhvr>
                                        <p:cTn id="32"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55600" y="152400"/>
            <a:ext cx="11836400" cy="1143000"/>
          </a:xfrm>
        </p:spPr>
        <p:txBody>
          <a:bodyPr>
            <a:noAutofit/>
          </a:bodyPr>
          <a:lstStyle/>
          <a:p>
            <a:r>
              <a:rPr lang="en-GB" sz="2800" b="1" dirty="0"/>
              <a:t>Brain teaser</a:t>
            </a:r>
            <a:r>
              <a:rPr lang="en-GB" sz="2800" dirty="0"/>
              <a:t>:</a:t>
            </a:r>
            <a:br>
              <a:rPr lang="en-GB" sz="2800" dirty="0"/>
            </a:br>
            <a:r>
              <a:rPr lang="en-GB" sz="2800" dirty="0"/>
              <a:t>What is the Highest number you can count to on </a:t>
            </a:r>
            <a:r>
              <a:rPr lang="en-GB" sz="2800" b="1" dirty="0"/>
              <a:t>one</a:t>
            </a:r>
            <a:r>
              <a:rPr lang="en-GB" sz="2800" dirty="0"/>
              <a:t> hand in one iteration (1 go)?</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30401" y="2498494"/>
            <a:ext cx="3372669" cy="212353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5831" y="2382912"/>
            <a:ext cx="3135768" cy="3970228"/>
          </a:xfrm>
          <a:prstGeom prst="rect">
            <a:avLst/>
          </a:prstGeom>
        </p:spPr>
      </p:pic>
      <p:pic>
        <p:nvPicPr>
          <p:cNvPr id="6" name="Picture 2" descr="Image result for light bot">
            <a:extLst>
              <a:ext uri="{FF2B5EF4-FFF2-40B4-BE49-F238E27FC236}">
                <a16:creationId xmlns:a16="http://schemas.microsoft.com/office/drawing/2014/main" id="{C0295ED3-4A47-489D-A4BB-B059FB5190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94345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18D1367-5F75-470D-9AE9-E793B8B48099}"/>
              </a:ext>
            </a:extLst>
          </p:cNvPr>
          <p:cNvPicPr>
            <a:picLocks noChangeAspect="1"/>
          </p:cNvPicPr>
          <p:nvPr/>
        </p:nvPicPr>
        <p:blipFill>
          <a:blip r:embed="rId6"/>
          <a:stretch>
            <a:fillRect/>
          </a:stretch>
        </p:blipFill>
        <p:spPr>
          <a:xfrm>
            <a:off x="6096000" y="1883769"/>
            <a:ext cx="1393995" cy="1438551"/>
          </a:xfrm>
          <a:prstGeom prst="rect">
            <a:avLst/>
          </a:prstGeom>
        </p:spPr>
      </p:pic>
    </p:spTree>
    <p:extLst>
      <p:ext uri="{BB962C8B-B14F-4D97-AF65-F5344CB8AC3E}">
        <p14:creationId xmlns:p14="http://schemas.microsoft.com/office/powerpoint/2010/main" val="66135580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96000" y="310749"/>
            <a:ext cx="452454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a:t>Forget about counting to 10 on your fingers ... you can count past 1,000 if you want! </a:t>
            </a:r>
          </a:p>
        </p:txBody>
      </p:sp>
      <p:sp>
        <p:nvSpPr>
          <p:cNvPr id="16" name="Rectangle 15"/>
          <p:cNvSpPr/>
          <p:nvPr/>
        </p:nvSpPr>
        <p:spPr>
          <a:xfrm>
            <a:off x="127933" y="1681103"/>
            <a:ext cx="1679413" cy="1200329"/>
          </a:xfrm>
          <a:prstGeom prst="rect">
            <a:avLst/>
          </a:prstGeom>
        </p:spPr>
        <p:txBody>
          <a:bodyPr wrap="square">
            <a:spAutoFit/>
          </a:bodyPr>
          <a:lstStyle/>
          <a:p>
            <a:r>
              <a:rPr lang="en-GB" b="1" dirty="0"/>
              <a:t>Right Hand</a:t>
            </a:r>
          </a:p>
          <a:p>
            <a:r>
              <a:rPr lang="en-GB" dirty="0"/>
              <a:t>With just your right hand you can count to 31:</a:t>
            </a:r>
          </a:p>
        </p:txBody>
      </p:sp>
      <p:sp>
        <p:nvSpPr>
          <p:cNvPr id="2" name="Title 1"/>
          <p:cNvSpPr>
            <a:spLocks noGrp="1"/>
          </p:cNvSpPr>
          <p:nvPr>
            <p:ph type="title"/>
          </p:nvPr>
        </p:nvSpPr>
        <p:spPr>
          <a:xfrm>
            <a:off x="1571458" y="392846"/>
            <a:ext cx="8229600" cy="620416"/>
          </a:xfrm>
        </p:spPr>
        <p:txBody>
          <a:bodyPr>
            <a:normAutofit fontScale="90000"/>
          </a:bodyPr>
          <a:lstStyle/>
          <a:p>
            <a:r>
              <a:rPr lang="en-GB" dirty="0"/>
              <a:t>Binary Fingers!</a:t>
            </a:r>
          </a:p>
        </p:txBody>
      </p:sp>
      <p:sp>
        <p:nvSpPr>
          <p:cNvPr id="26" name="Rectangle 25"/>
          <p:cNvSpPr/>
          <p:nvPr/>
        </p:nvSpPr>
        <p:spPr>
          <a:xfrm>
            <a:off x="1680820" y="5171708"/>
            <a:ext cx="5633587"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600" b="1" dirty="0"/>
              <a:t>Task: </a:t>
            </a:r>
            <a:r>
              <a:rPr lang="en-GB" sz="1600" dirty="0"/>
              <a:t>Practice counting from 0 to 31 on your fingers, just like above.</a:t>
            </a:r>
          </a:p>
          <a:p>
            <a:r>
              <a:rPr lang="en-GB" sz="1600" dirty="0"/>
              <a:t>Do it many times until it becomes easy.</a:t>
            </a:r>
          </a:p>
          <a:p>
            <a:r>
              <a:rPr lang="en-GB" sz="1600" dirty="0"/>
              <a:t>When you can do it well, demonstrate it to your teacher or a friend.</a:t>
            </a:r>
          </a:p>
          <a:p>
            <a:r>
              <a:rPr lang="en-GB" sz="1600" b="1" dirty="0"/>
              <a:t>Extension:</a:t>
            </a:r>
            <a:r>
              <a:rPr lang="en-GB" sz="1600" dirty="0"/>
              <a:t> Want bigger numbers? Your left hand can help:</a:t>
            </a:r>
          </a:p>
        </p:txBody>
      </p:sp>
      <p:sp>
        <p:nvSpPr>
          <p:cNvPr id="31" name="Rectangle 30"/>
          <p:cNvSpPr/>
          <p:nvPr/>
        </p:nvSpPr>
        <p:spPr>
          <a:xfrm>
            <a:off x="1545439" y="2956052"/>
            <a:ext cx="1804212" cy="369332"/>
          </a:xfrm>
          <a:prstGeom prst="rect">
            <a:avLst/>
          </a:prstGeom>
        </p:spPr>
        <p:txBody>
          <a:bodyPr wrap="none">
            <a:spAutoFit/>
          </a:bodyPr>
          <a:lstStyle/>
          <a:p>
            <a:r>
              <a:rPr lang="en-GB" dirty="0"/>
              <a:t>No fingers up is 0</a:t>
            </a:r>
          </a:p>
        </p:txBody>
      </p:sp>
      <p:sp>
        <p:nvSpPr>
          <p:cNvPr id="32" name="Rectangle 31"/>
          <p:cNvSpPr/>
          <p:nvPr/>
        </p:nvSpPr>
        <p:spPr>
          <a:xfrm>
            <a:off x="3821788" y="2956052"/>
            <a:ext cx="1151277" cy="369332"/>
          </a:xfrm>
          <a:prstGeom prst="rect">
            <a:avLst/>
          </a:prstGeom>
        </p:spPr>
        <p:txBody>
          <a:bodyPr wrap="none">
            <a:spAutoFit/>
          </a:bodyPr>
          <a:lstStyle/>
          <a:p>
            <a:r>
              <a:rPr lang="en-GB" dirty="0"/>
              <a:t>Thumb is 1</a:t>
            </a:r>
          </a:p>
        </p:txBody>
      </p:sp>
      <p:sp>
        <p:nvSpPr>
          <p:cNvPr id="33" name="Rectangle 32"/>
          <p:cNvSpPr/>
          <p:nvPr/>
        </p:nvSpPr>
        <p:spPr>
          <a:xfrm>
            <a:off x="5291872" y="2971739"/>
            <a:ext cx="1663661" cy="369332"/>
          </a:xfrm>
          <a:prstGeom prst="rect">
            <a:avLst/>
          </a:prstGeom>
        </p:spPr>
        <p:txBody>
          <a:bodyPr wrap="none">
            <a:spAutoFit/>
          </a:bodyPr>
          <a:lstStyle/>
          <a:p>
            <a:r>
              <a:rPr lang="en-GB" dirty="0"/>
              <a:t>Index finger is 2</a:t>
            </a:r>
          </a:p>
        </p:txBody>
      </p:sp>
      <p:sp>
        <p:nvSpPr>
          <p:cNvPr id="34" name="Rectangle 33"/>
          <p:cNvSpPr/>
          <p:nvPr/>
        </p:nvSpPr>
        <p:spPr>
          <a:xfrm>
            <a:off x="6945413" y="2924944"/>
            <a:ext cx="1748431" cy="369332"/>
          </a:xfrm>
          <a:prstGeom prst="rect">
            <a:avLst/>
          </a:prstGeom>
        </p:spPr>
        <p:txBody>
          <a:bodyPr wrap="square">
            <a:spAutoFit/>
          </a:bodyPr>
          <a:lstStyle/>
          <a:p>
            <a:r>
              <a:rPr lang="en-GB" dirty="0"/>
              <a:t>2 and 1 makes 3</a:t>
            </a:r>
          </a:p>
        </p:txBody>
      </p:sp>
      <p:sp>
        <p:nvSpPr>
          <p:cNvPr id="35" name="Rectangle 34"/>
          <p:cNvSpPr/>
          <p:nvPr/>
        </p:nvSpPr>
        <p:spPr>
          <a:xfrm>
            <a:off x="8713330" y="2931019"/>
            <a:ext cx="1812997" cy="369332"/>
          </a:xfrm>
          <a:prstGeom prst="rect">
            <a:avLst/>
          </a:prstGeom>
        </p:spPr>
        <p:txBody>
          <a:bodyPr wrap="none">
            <a:spAutoFit/>
          </a:bodyPr>
          <a:lstStyle/>
          <a:p>
            <a:r>
              <a:rPr lang="en-GB" dirty="0"/>
              <a:t>Middle finger is 4</a:t>
            </a:r>
          </a:p>
        </p:txBody>
      </p:sp>
      <p:sp>
        <p:nvSpPr>
          <p:cNvPr id="36" name="Rectangle 35"/>
          <p:cNvSpPr/>
          <p:nvPr/>
        </p:nvSpPr>
        <p:spPr>
          <a:xfrm>
            <a:off x="1847528" y="4660078"/>
            <a:ext cx="2213992" cy="369332"/>
          </a:xfrm>
          <a:prstGeom prst="rect">
            <a:avLst/>
          </a:prstGeom>
        </p:spPr>
        <p:txBody>
          <a:bodyPr wrap="square">
            <a:spAutoFit/>
          </a:bodyPr>
          <a:lstStyle/>
          <a:p>
            <a:r>
              <a:rPr lang="en-GB" dirty="0"/>
              <a:t>Add your thumb for 5</a:t>
            </a:r>
          </a:p>
        </p:txBody>
      </p:sp>
      <p:sp>
        <p:nvSpPr>
          <p:cNvPr id="37" name="Rectangle 36"/>
          <p:cNvSpPr/>
          <p:nvPr/>
        </p:nvSpPr>
        <p:spPr>
          <a:xfrm>
            <a:off x="4223793" y="4653136"/>
            <a:ext cx="1748431" cy="369332"/>
          </a:xfrm>
          <a:prstGeom prst="rect">
            <a:avLst/>
          </a:prstGeom>
        </p:spPr>
        <p:txBody>
          <a:bodyPr wrap="square">
            <a:spAutoFit/>
          </a:bodyPr>
          <a:lstStyle/>
          <a:p>
            <a:r>
              <a:rPr lang="en-GB" dirty="0"/>
              <a:t>4 and 2 makes 6</a:t>
            </a:r>
          </a:p>
        </p:txBody>
      </p:sp>
      <p:sp>
        <p:nvSpPr>
          <p:cNvPr id="38" name="Rectangle 37"/>
          <p:cNvSpPr/>
          <p:nvPr/>
        </p:nvSpPr>
        <p:spPr>
          <a:xfrm>
            <a:off x="5972223" y="4653137"/>
            <a:ext cx="2286000" cy="646331"/>
          </a:xfrm>
          <a:prstGeom prst="rect">
            <a:avLst/>
          </a:prstGeom>
        </p:spPr>
        <p:txBody>
          <a:bodyPr wrap="square">
            <a:spAutoFit/>
          </a:bodyPr>
          <a:lstStyle/>
          <a:p>
            <a:r>
              <a:rPr lang="en-GB" dirty="0"/>
              <a:t>4 and 2 and 1 makes 7</a:t>
            </a:r>
          </a:p>
        </p:txBody>
      </p:sp>
      <p:sp>
        <p:nvSpPr>
          <p:cNvPr id="39" name="Rectangle 38"/>
          <p:cNvSpPr/>
          <p:nvPr/>
        </p:nvSpPr>
        <p:spPr>
          <a:xfrm>
            <a:off x="8391128" y="4671562"/>
            <a:ext cx="1776192" cy="369332"/>
          </a:xfrm>
          <a:prstGeom prst="rect">
            <a:avLst/>
          </a:prstGeom>
        </p:spPr>
        <p:txBody>
          <a:bodyPr wrap="none">
            <a:spAutoFit/>
          </a:bodyPr>
          <a:lstStyle/>
          <a:p>
            <a:r>
              <a:rPr lang="en-GB" dirty="0"/>
              <a:t>Fourth finger is 8</a:t>
            </a:r>
          </a:p>
        </p:txBody>
      </p:sp>
      <p:pic>
        <p:nvPicPr>
          <p:cNvPr id="4" name="Picture 3"/>
          <p:cNvPicPr>
            <a:picLocks noChangeAspect="1"/>
          </p:cNvPicPr>
          <p:nvPr/>
        </p:nvPicPr>
        <p:blipFill>
          <a:blip r:embed="rId3"/>
          <a:stretch>
            <a:fillRect/>
          </a:stretch>
        </p:blipFill>
        <p:spPr>
          <a:xfrm>
            <a:off x="2026460" y="1718546"/>
            <a:ext cx="1136694" cy="1216932"/>
          </a:xfrm>
          <a:prstGeom prst="rect">
            <a:avLst/>
          </a:prstGeom>
        </p:spPr>
      </p:pic>
      <p:pic>
        <p:nvPicPr>
          <p:cNvPr id="5" name="Picture 4"/>
          <p:cNvPicPr>
            <a:picLocks noChangeAspect="1"/>
          </p:cNvPicPr>
          <p:nvPr/>
        </p:nvPicPr>
        <p:blipFill>
          <a:blip r:embed="rId4"/>
          <a:stretch>
            <a:fillRect/>
          </a:stretch>
        </p:blipFill>
        <p:spPr>
          <a:xfrm>
            <a:off x="3819717" y="1716263"/>
            <a:ext cx="1167638" cy="1250060"/>
          </a:xfrm>
          <a:prstGeom prst="rect">
            <a:avLst/>
          </a:prstGeom>
        </p:spPr>
      </p:pic>
      <p:pic>
        <p:nvPicPr>
          <p:cNvPr id="6" name="Picture 5"/>
          <p:cNvPicPr>
            <a:picLocks noChangeAspect="1"/>
          </p:cNvPicPr>
          <p:nvPr/>
        </p:nvPicPr>
        <p:blipFill>
          <a:blip r:embed="rId5"/>
          <a:stretch>
            <a:fillRect/>
          </a:stretch>
        </p:blipFill>
        <p:spPr>
          <a:xfrm>
            <a:off x="5532907" y="1645723"/>
            <a:ext cx="1193392" cy="1277632"/>
          </a:xfrm>
          <a:prstGeom prst="rect">
            <a:avLst/>
          </a:prstGeom>
        </p:spPr>
      </p:pic>
      <p:pic>
        <p:nvPicPr>
          <p:cNvPr id="7" name="Picture 6"/>
          <p:cNvPicPr>
            <a:picLocks noChangeAspect="1"/>
          </p:cNvPicPr>
          <p:nvPr/>
        </p:nvPicPr>
        <p:blipFill>
          <a:blip r:embed="rId6"/>
          <a:stretch>
            <a:fillRect/>
          </a:stretch>
        </p:blipFill>
        <p:spPr>
          <a:xfrm>
            <a:off x="7030816" y="1645724"/>
            <a:ext cx="1194106" cy="1275587"/>
          </a:xfrm>
          <a:prstGeom prst="rect">
            <a:avLst/>
          </a:prstGeom>
        </p:spPr>
      </p:pic>
      <p:pic>
        <p:nvPicPr>
          <p:cNvPr id="8" name="Picture 7"/>
          <p:cNvPicPr>
            <a:picLocks noChangeAspect="1"/>
          </p:cNvPicPr>
          <p:nvPr/>
        </p:nvPicPr>
        <p:blipFill>
          <a:blip r:embed="rId7"/>
          <a:stretch>
            <a:fillRect/>
          </a:stretch>
        </p:blipFill>
        <p:spPr>
          <a:xfrm>
            <a:off x="8852816" y="1712479"/>
            <a:ext cx="1131616" cy="1208832"/>
          </a:xfrm>
          <a:prstGeom prst="rect">
            <a:avLst/>
          </a:prstGeom>
        </p:spPr>
      </p:pic>
      <p:pic>
        <p:nvPicPr>
          <p:cNvPr id="9" name="Picture 8"/>
          <p:cNvPicPr>
            <a:picLocks noChangeAspect="1"/>
          </p:cNvPicPr>
          <p:nvPr/>
        </p:nvPicPr>
        <p:blipFill>
          <a:blip r:embed="rId8"/>
          <a:stretch>
            <a:fillRect/>
          </a:stretch>
        </p:blipFill>
        <p:spPr>
          <a:xfrm>
            <a:off x="2031754" y="3301788"/>
            <a:ext cx="1255934" cy="1341633"/>
          </a:xfrm>
          <a:prstGeom prst="rect">
            <a:avLst/>
          </a:prstGeom>
        </p:spPr>
      </p:pic>
      <p:pic>
        <p:nvPicPr>
          <p:cNvPr id="10" name="Picture 9"/>
          <p:cNvPicPr>
            <a:picLocks noChangeAspect="1"/>
          </p:cNvPicPr>
          <p:nvPr/>
        </p:nvPicPr>
        <p:blipFill>
          <a:blip r:embed="rId9"/>
          <a:stretch>
            <a:fillRect/>
          </a:stretch>
        </p:blipFill>
        <p:spPr>
          <a:xfrm>
            <a:off x="4470748" y="3355264"/>
            <a:ext cx="1201369" cy="1283345"/>
          </a:xfrm>
          <a:prstGeom prst="rect">
            <a:avLst/>
          </a:prstGeom>
        </p:spPr>
      </p:pic>
      <p:pic>
        <p:nvPicPr>
          <p:cNvPr id="11" name="Picture 10"/>
          <p:cNvPicPr>
            <a:picLocks noChangeAspect="1"/>
          </p:cNvPicPr>
          <p:nvPr/>
        </p:nvPicPr>
        <p:blipFill>
          <a:blip r:embed="rId10"/>
          <a:stretch>
            <a:fillRect/>
          </a:stretch>
        </p:blipFill>
        <p:spPr>
          <a:xfrm>
            <a:off x="6507722" y="3307194"/>
            <a:ext cx="1247876" cy="1333025"/>
          </a:xfrm>
          <a:prstGeom prst="rect">
            <a:avLst/>
          </a:prstGeom>
        </p:spPr>
      </p:pic>
      <p:pic>
        <p:nvPicPr>
          <p:cNvPr id="12" name="Picture 11"/>
          <p:cNvPicPr>
            <a:picLocks noChangeAspect="1"/>
          </p:cNvPicPr>
          <p:nvPr/>
        </p:nvPicPr>
        <p:blipFill>
          <a:blip r:embed="rId11"/>
          <a:stretch>
            <a:fillRect/>
          </a:stretch>
        </p:blipFill>
        <p:spPr>
          <a:xfrm>
            <a:off x="8739350" y="3308568"/>
            <a:ext cx="1245082" cy="1330041"/>
          </a:xfrm>
          <a:prstGeom prst="rect">
            <a:avLst/>
          </a:prstGeom>
        </p:spPr>
      </p:pic>
      <p:pic>
        <p:nvPicPr>
          <p:cNvPr id="13" name="Picture 12"/>
          <p:cNvPicPr>
            <a:picLocks noChangeAspect="1"/>
          </p:cNvPicPr>
          <p:nvPr/>
        </p:nvPicPr>
        <p:blipFill>
          <a:blip r:embed="rId12"/>
          <a:stretch>
            <a:fillRect/>
          </a:stretch>
        </p:blipFill>
        <p:spPr>
          <a:xfrm>
            <a:off x="7596914" y="5103042"/>
            <a:ext cx="2877575" cy="1638327"/>
          </a:xfrm>
          <a:prstGeom prst="rect">
            <a:avLst/>
          </a:prstGeom>
        </p:spPr>
      </p:pic>
    </p:spTree>
    <p:extLst>
      <p:ext uri="{BB962C8B-B14F-4D97-AF65-F5344CB8AC3E}">
        <p14:creationId xmlns:p14="http://schemas.microsoft.com/office/powerpoint/2010/main" val="225591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640" y="294576"/>
            <a:ext cx="8229600" cy="850106"/>
          </a:xfrm>
        </p:spPr>
        <p:txBody>
          <a:bodyPr/>
          <a:lstStyle/>
          <a:p>
            <a:r>
              <a:rPr lang="en-GB" dirty="0"/>
              <a:t>What is Binary?</a:t>
            </a:r>
          </a:p>
        </p:txBody>
      </p:sp>
      <p:sp>
        <p:nvSpPr>
          <p:cNvPr id="7" name="Content Placeholder 2"/>
          <p:cNvSpPr>
            <a:spLocks noGrp="1"/>
          </p:cNvSpPr>
          <p:nvPr>
            <p:ph idx="1"/>
          </p:nvPr>
        </p:nvSpPr>
        <p:spPr>
          <a:xfrm>
            <a:off x="802640" y="1626434"/>
            <a:ext cx="10302239" cy="3321485"/>
          </a:xfrm>
        </p:spPr>
        <p:txBody>
          <a:bodyPr>
            <a:normAutofit lnSpcReduction="10000"/>
          </a:bodyPr>
          <a:lstStyle/>
          <a:p>
            <a:r>
              <a:rPr lang="en-GB" b="1" dirty="0"/>
              <a:t>Binary is a number system that only uses two digits: 1 and 0.</a:t>
            </a:r>
            <a:r>
              <a:rPr lang="en-GB" dirty="0"/>
              <a:t> All information that is processed by a computer is in the form of a sequence of 1s and 0s. Therefore, all data that we want a computer to process needs to be converted into binary.</a:t>
            </a:r>
          </a:p>
          <a:p>
            <a:r>
              <a:rPr lang="en-GB" dirty="0"/>
              <a:t>The binary system is known as a ‘base 2’ system. This is because:</a:t>
            </a:r>
          </a:p>
          <a:p>
            <a:pPr lvl="1"/>
            <a:r>
              <a:rPr lang="en-GB" dirty="0"/>
              <a:t>there are only two digits to select from (1 and 0) </a:t>
            </a:r>
          </a:p>
          <a:p>
            <a:pPr lvl="1"/>
            <a:r>
              <a:rPr lang="en-GB" dirty="0"/>
              <a:t>when using the binary system, data is converted using the power of two. </a:t>
            </a:r>
          </a:p>
          <a:p>
            <a:endParaRPr lang="en-GB" dirty="0"/>
          </a:p>
        </p:txBody>
      </p:sp>
      <p:pic>
        <p:nvPicPr>
          <p:cNvPr id="2050" name="Picture 2" descr="Image result for light bot">
            <a:extLst>
              <a:ext uri="{FF2B5EF4-FFF2-40B4-BE49-F238E27FC236}">
                <a16:creationId xmlns:a16="http://schemas.microsoft.com/office/drawing/2014/main" id="{25C7D309-1122-4E72-AAB8-83031124A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4574374"/>
            <a:ext cx="2156838" cy="208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83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PPT - Binary, Hexadecimal, and Base 10 PowerPoint Presentation, free ...">
            <a:extLst>
              <a:ext uri="{FF2B5EF4-FFF2-40B4-BE49-F238E27FC236}">
                <a16:creationId xmlns:a16="http://schemas.microsoft.com/office/drawing/2014/main" id="{9659323B-7D5D-436E-824C-13BB38A3166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F8590993-DD7D-447D-BC88-667064EB6150}"/>
              </a:ext>
            </a:extLst>
          </p:cNvPr>
          <p:cNvPicPr>
            <a:picLocks noChangeAspect="1"/>
          </p:cNvPicPr>
          <p:nvPr/>
        </p:nvPicPr>
        <p:blipFill rotWithShape="1">
          <a:blip r:embed="rId2"/>
          <a:srcRect t="20781"/>
          <a:stretch/>
        </p:blipFill>
        <p:spPr>
          <a:xfrm>
            <a:off x="1524000" y="1753340"/>
            <a:ext cx="9144000" cy="4833891"/>
          </a:xfrm>
          <a:prstGeom prst="rect">
            <a:avLst/>
          </a:prstGeom>
        </p:spPr>
      </p:pic>
      <p:sp>
        <p:nvSpPr>
          <p:cNvPr id="6" name="TextBox 5">
            <a:extLst>
              <a:ext uri="{FF2B5EF4-FFF2-40B4-BE49-F238E27FC236}">
                <a16:creationId xmlns:a16="http://schemas.microsoft.com/office/drawing/2014/main" id="{20FB96E6-EDAE-4561-BE52-7D6094942C60}"/>
              </a:ext>
            </a:extLst>
          </p:cNvPr>
          <p:cNvSpPr txBox="1"/>
          <p:nvPr/>
        </p:nvSpPr>
        <p:spPr>
          <a:xfrm>
            <a:off x="3755254" y="470517"/>
            <a:ext cx="4518734" cy="584775"/>
          </a:xfrm>
          <a:prstGeom prst="rect">
            <a:avLst/>
          </a:prstGeom>
          <a:noFill/>
        </p:spPr>
        <p:txBody>
          <a:bodyPr wrap="square" rtlCol="0">
            <a:spAutoFit/>
          </a:bodyPr>
          <a:lstStyle/>
          <a:p>
            <a:r>
              <a:rPr lang="en-GB" sz="3200" b="1" dirty="0"/>
              <a:t>Binary place value chart </a:t>
            </a:r>
          </a:p>
        </p:txBody>
      </p:sp>
    </p:spTree>
    <p:extLst>
      <p:ext uri="{BB962C8B-B14F-4D97-AF65-F5344CB8AC3E}">
        <p14:creationId xmlns:p14="http://schemas.microsoft.com/office/powerpoint/2010/main" val="2440961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841F-AD0C-4EF0-87CC-961DD947729F}"/>
              </a:ext>
            </a:extLst>
          </p:cNvPr>
          <p:cNvSpPr>
            <a:spLocks noGrp="1"/>
          </p:cNvSpPr>
          <p:nvPr>
            <p:ph type="title"/>
          </p:nvPr>
        </p:nvSpPr>
        <p:spPr/>
        <p:txBody>
          <a:bodyPr/>
          <a:lstStyle/>
          <a:p>
            <a:r>
              <a:rPr lang="en-GB" dirty="0"/>
              <a:t>Binary place value chart</a:t>
            </a:r>
          </a:p>
        </p:txBody>
      </p:sp>
      <p:pic>
        <p:nvPicPr>
          <p:cNvPr id="1026" name="Picture 2" descr="Image result for binary plACE VALUE TABLE">
            <a:extLst>
              <a:ext uri="{FF2B5EF4-FFF2-40B4-BE49-F238E27FC236}">
                <a16:creationId xmlns:a16="http://schemas.microsoft.com/office/drawing/2014/main" id="{E0806DE5-3580-4D0B-A86C-7F50521B4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35" y="2345417"/>
            <a:ext cx="9797780" cy="365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7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7"/>
          <p:cNvSpPr txBox="1">
            <a:spLocks noGrp="1"/>
          </p:cNvSpPr>
          <p:nvPr>
            <p:ph type="body" idx="1"/>
          </p:nvPr>
        </p:nvSpPr>
        <p:spPr>
          <a:xfrm>
            <a:off x="414533" y="1356967"/>
            <a:ext cx="11362800" cy="5082000"/>
          </a:xfrm>
          <a:prstGeom prst="rect">
            <a:avLst/>
          </a:prstGeom>
        </p:spPr>
        <p:txBody>
          <a:bodyPr spcFirstLastPara="1" vert="horz" wrap="square" lIns="121900" tIns="121900" rIns="121900" bIns="121900" anchor="t" anchorCtr="0">
            <a:noAutofit/>
          </a:bodyPr>
          <a:lstStyle/>
          <a:p>
            <a:pPr marL="0" indent="0">
              <a:buNone/>
            </a:pPr>
            <a:r>
              <a:rPr lang="en-GB"/>
              <a:t>In binary, we can imagine that we have one coin for each binary place value. </a:t>
            </a:r>
            <a:endParaRPr/>
          </a:p>
          <a:p>
            <a:pPr marL="0" indent="0">
              <a:buNone/>
            </a:pPr>
            <a:endParaRPr/>
          </a:p>
          <a:p>
            <a:pPr marL="0" indent="0">
              <a:buNone/>
            </a:pPr>
            <a:endParaRPr/>
          </a:p>
          <a:p>
            <a:pPr marL="0" indent="0">
              <a:buNone/>
            </a:pPr>
            <a:endParaRPr/>
          </a:p>
          <a:p>
            <a:pPr marL="0" indent="0">
              <a:buNone/>
            </a:pPr>
            <a:endParaRPr/>
          </a:p>
          <a:p>
            <a:pPr marL="0" indent="0">
              <a:buNone/>
            </a:pPr>
            <a:r>
              <a:rPr lang="en-GB"/>
              <a:t>In pairs, find out how you could use these coins to represent 104</a:t>
            </a:r>
            <a:r>
              <a:rPr lang="en-GB" baseline="-25000"/>
              <a:t>10</a:t>
            </a:r>
            <a:r>
              <a:rPr lang="en-GB"/>
              <a:t> in binary.</a:t>
            </a:r>
            <a:endParaRPr/>
          </a:p>
          <a:p>
            <a:pPr marL="0" indent="0">
              <a:buNone/>
            </a:pPr>
            <a:endParaRPr/>
          </a:p>
          <a:p>
            <a:pPr marL="0" indent="0">
              <a:buNone/>
            </a:pPr>
            <a:endParaRPr/>
          </a:p>
          <a:p>
            <a:pPr marL="0" indent="0">
              <a:buNone/>
            </a:pPr>
            <a:endParaRPr/>
          </a:p>
          <a:p>
            <a:pPr marL="0" indent="0">
              <a:buNone/>
            </a:pPr>
            <a:r>
              <a:rPr lang="en-GB" b="1"/>
              <a:t>Explorer task:</a:t>
            </a:r>
            <a:r>
              <a:rPr lang="en-GB"/>
              <a:t> Using the 1, 2, 4, and 8 coins, are there any numbers between 0 and 15 that you cannot represent?</a:t>
            </a:r>
            <a:endParaRPr/>
          </a:p>
          <a:p>
            <a:pPr marL="0" indent="0">
              <a:buNone/>
            </a:pPr>
            <a:endParaRPr b="1"/>
          </a:p>
          <a:p>
            <a:pPr marL="0" indent="0">
              <a:buNone/>
            </a:pPr>
            <a:endParaRPr/>
          </a:p>
        </p:txBody>
      </p:sp>
      <p:sp>
        <p:nvSpPr>
          <p:cNvPr id="286" name="Google Shape;286;p27"/>
          <p:cNvSpPr txBox="1">
            <a:spLocks noGrp="1"/>
          </p:cNvSpPr>
          <p:nvPr>
            <p:ph type="title"/>
          </p:nvPr>
        </p:nvSpPr>
        <p:spPr>
          <a:xfrm>
            <a:off x="414533" y="414533"/>
            <a:ext cx="11362800" cy="942400"/>
          </a:xfrm>
          <a:prstGeom prst="rect">
            <a:avLst/>
          </a:prstGeom>
        </p:spPr>
        <p:txBody>
          <a:bodyPr spcFirstLastPara="1" vert="horz" wrap="square" lIns="121900" tIns="121900" rIns="121900" bIns="121900" anchor="ctr" anchorCtr="0">
            <a:noAutofit/>
          </a:bodyPr>
          <a:lstStyle/>
          <a:p>
            <a:r>
              <a:rPr lang="en-GB"/>
              <a:t>Converting decimal to binary</a:t>
            </a:r>
            <a:endParaRPr/>
          </a:p>
        </p:txBody>
      </p:sp>
      <p:sp>
        <p:nvSpPr>
          <p:cNvPr id="287" name="Google Shape;287;p27"/>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anchor="t" anchorCtr="0">
            <a:noAutofit/>
          </a:bodyPr>
          <a:lstStyle/>
          <a:p>
            <a:fld id="{00000000-1234-1234-1234-123412341234}" type="slidenum">
              <a:rPr lang="en-GB"/>
              <a:pPr/>
              <a:t>18</a:t>
            </a:fld>
            <a:endParaRPr/>
          </a:p>
        </p:txBody>
      </p:sp>
      <p:sp>
        <p:nvSpPr>
          <p:cNvPr id="288" name="Google Shape;288;p27"/>
          <p:cNvSpPr txBox="1">
            <a:spLocks noGrp="1"/>
          </p:cNvSpPr>
          <p:nvPr>
            <p:ph type="subTitle" idx="2"/>
          </p:nvPr>
        </p:nvSpPr>
        <p:spPr>
          <a:xfrm>
            <a:off x="7010400" y="0"/>
            <a:ext cx="4753200" cy="418800"/>
          </a:xfrm>
          <a:prstGeom prst="rect">
            <a:avLst/>
          </a:prstGeom>
        </p:spPr>
        <p:txBody>
          <a:bodyPr spcFirstLastPara="1" vert="horz" wrap="square" lIns="121900" tIns="121900" rIns="0" bIns="121900" anchor="ctr" anchorCtr="0">
            <a:noAutofit/>
          </a:bodyPr>
          <a:lstStyle/>
          <a:p>
            <a:pPr marL="0" indent="0"/>
            <a:r>
              <a:rPr lang="en-GB"/>
              <a:t>Activity 3</a:t>
            </a:r>
            <a:endParaRPr/>
          </a:p>
        </p:txBody>
      </p:sp>
      <p:grpSp>
        <p:nvGrpSpPr>
          <p:cNvPr id="289" name="Google Shape;289;p27"/>
          <p:cNvGrpSpPr/>
          <p:nvPr/>
        </p:nvGrpSpPr>
        <p:grpSpPr>
          <a:xfrm>
            <a:off x="460884" y="1969652"/>
            <a:ext cx="1556800" cy="1447633"/>
            <a:chOff x="620113" y="3300663"/>
            <a:chExt cx="1167600" cy="1085725"/>
          </a:xfrm>
        </p:grpSpPr>
        <p:pic>
          <p:nvPicPr>
            <p:cNvPr id="290" name="Google Shape;290;p27"/>
            <p:cNvPicPr preferRelativeResize="0"/>
            <p:nvPr/>
          </p:nvPicPr>
          <p:blipFill rotWithShape="1">
            <a:blip r:embed="rId3">
              <a:alphaModFix/>
            </a:blip>
            <a:srcRect l="22191" t="10547" b="9117"/>
            <a:stretch/>
          </p:blipFill>
          <p:spPr>
            <a:xfrm>
              <a:off x="620113" y="3300663"/>
              <a:ext cx="1167600" cy="1085725"/>
            </a:xfrm>
            <a:prstGeom prst="rect">
              <a:avLst/>
            </a:prstGeom>
            <a:noFill/>
            <a:ln>
              <a:noFill/>
            </a:ln>
          </p:spPr>
        </p:pic>
        <p:sp>
          <p:nvSpPr>
            <p:cNvPr id="291" name="Google Shape;291;p27"/>
            <p:cNvSpPr txBox="1"/>
            <p:nvPr/>
          </p:nvSpPr>
          <p:spPr>
            <a:xfrm>
              <a:off x="679951" y="3568175"/>
              <a:ext cx="979200" cy="698100"/>
            </a:xfrm>
            <a:prstGeom prst="rect">
              <a:avLst/>
            </a:prstGeom>
            <a:noFill/>
            <a:ln>
              <a:noFill/>
            </a:ln>
          </p:spPr>
          <p:txBody>
            <a:bodyPr spcFirstLastPara="1" wrap="square" lIns="121900" tIns="121900" rIns="121900" bIns="121900" anchor="t" anchorCtr="0">
              <a:noAutofit/>
            </a:bodyPr>
            <a:lstStyle/>
            <a:p>
              <a:pPr algn="ctr"/>
              <a:r>
                <a:rPr lang="en-GB" sz="2400">
                  <a:solidFill>
                    <a:srgbClr val="434343"/>
                  </a:solidFill>
                  <a:latin typeface="Roboto Mono"/>
                  <a:ea typeface="Roboto Mono"/>
                  <a:cs typeface="Roboto Mono"/>
                  <a:sym typeface="Roboto Mono"/>
                </a:rPr>
                <a:t>128</a:t>
              </a:r>
              <a:endParaRPr sz="2400">
                <a:solidFill>
                  <a:srgbClr val="434343"/>
                </a:solidFill>
                <a:latin typeface="Roboto Mono"/>
                <a:ea typeface="Roboto Mono"/>
                <a:cs typeface="Roboto Mono"/>
                <a:sym typeface="Roboto Mono"/>
              </a:endParaRPr>
            </a:p>
          </p:txBody>
        </p:sp>
      </p:grpSp>
      <p:grpSp>
        <p:nvGrpSpPr>
          <p:cNvPr id="292" name="Google Shape;292;p27"/>
          <p:cNvGrpSpPr/>
          <p:nvPr/>
        </p:nvGrpSpPr>
        <p:grpSpPr>
          <a:xfrm>
            <a:off x="1848495" y="1969652"/>
            <a:ext cx="1556800" cy="1447633"/>
            <a:chOff x="620113" y="3300663"/>
            <a:chExt cx="1167600" cy="1085725"/>
          </a:xfrm>
        </p:grpSpPr>
        <p:pic>
          <p:nvPicPr>
            <p:cNvPr id="293" name="Google Shape;293;p27"/>
            <p:cNvPicPr preferRelativeResize="0"/>
            <p:nvPr/>
          </p:nvPicPr>
          <p:blipFill rotWithShape="1">
            <a:blip r:embed="rId3">
              <a:alphaModFix/>
            </a:blip>
            <a:srcRect l="22191" t="10547" b="9117"/>
            <a:stretch/>
          </p:blipFill>
          <p:spPr>
            <a:xfrm>
              <a:off x="620113" y="3300663"/>
              <a:ext cx="1167600" cy="1085725"/>
            </a:xfrm>
            <a:prstGeom prst="rect">
              <a:avLst/>
            </a:prstGeom>
            <a:noFill/>
            <a:ln>
              <a:noFill/>
            </a:ln>
          </p:spPr>
        </p:pic>
        <p:sp>
          <p:nvSpPr>
            <p:cNvPr id="294" name="Google Shape;294;p27"/>
            <p:cNvSpPr txBox="1"/>
            <p:nvPr/>
          </p:nvSpPr>
          <p:spPr>
            <a:xfrm>
              <a:off x="679951" y="3568175"/>
              <a:ext cx="979200" cy="698100"/>
            </a:xfrm>
            <a:prstGeom prst="rect">
              <a:avLst/>
            </a:prstGeom>
            <a:noFill/>
            <a:ln>
              <a:noFill/>
            </a:ln>
          </p:spPr>
          <p:txBody>
            <a:bodyPr spcFirstLastPara="1" wrap="square" lIns="121900" tIns="121900" rIns="121900" bIns="121900" anchor="t" anchorCtr="0">
              <a:noAutofit/>
            </a:bodyPr>
            <a:lstStyle/>
            <a:p>
              <a:pPr algn="ctr"/>
              <a:r>
                <a:rPr lang="en-GB" sz="2400">
                  <a:solidFill>
                    <a:srgbClr val="434343"/>
                  </a:solidFill>
                  <a:latin typeface="Roboto Mono"/>
                  <a:ea typeface="Roboto Mono"/>
                  <a:cs typeface="Roboto Mono"/>
                  <a:sym typeface="Roboto Mono"/>
                </a:rPr>
                <a:t>64</a:t>
              </a:r>
              <a:endParaRPr sz="2400">
                <a:solidFill>
                  <a:srgbClr val="434343"/>
                </a:solidFill>
                <a:latin typeface="Roboto Mono"/>
                <a:ea typeface="Roboto Mono"/>
                <a:cs typeface="Roboto Mono"/>
                <a:sym typeface="Roboto Mono"/>
              </a:endParaRPr>
            </a:p>
          </p:txBody>
        </p:sp>
      </p:grpSp>
      <p:grpSp>
        <p:nvGrpSpPr>
          <p:cNvPr id="295" name="Google Shape;295;p27"/>
          <p:cNvGrpSpPr/>
          <p:nvPr/>
        </p:nvGrpSpPr>
        <p:grpSpPr>
          <a:xfrm>
            <a:off x="3236107" y="1969652"/>
            <a:ext cx="1556800" cy="1447633"/>
            <a:chOff x="620113" y="3300663"/>
            <a:chExt cx="1167600" cy="1085725"/>
          </a:xfrm>
        </p:grpSpPr>
        <p:pic>
          <p:nvPicPr>
            <p:cNvPr id="296" name="Google Shape;296;p27"/>
            <p:cNvPicPr preferRelativeResize="0"/>
            <p:nvPr/>
          </p:nvPicPr>
          <p:blipFill rotWithShape="1">
            <a:blip r:embed="rId3">
              <a:alphaModFix/>
            </a:blip>
            <a:srcRect l="22191" t="10547" b="9117"/>
            <a:stretch/>
          </p:blipFill>
          <p:spPr>
            <a:xfrm>
              <a:off x="620113" y="3300663"/>
              <a:ext cx="1167600" cy="1085725"/>
            </a:xfrm>
            <a:prstGeom prst="rect">
              <a:avLst/>
            </a:prstGeom>
            <a:noFill/>
            <a:ln>
              <a:noFill/>
            </a:ln>
          </p:spPr>
        </p:pic>
        <p:sp>
          <p:nvSpPr>
            <p:cNvPr id="297" name="Google Shape;297;p27"/>
            <p:cNvSpPr txBox="1"/>
            <p:nvPr/>
          </p:nvSpPr>
          <p:spPr>
            <a:xfrm>
              <a:off x="679951" y="3568175"/>
              <a:ext cx="979200" cy="698100"/>
            </a:xfrm>
            <a:prstGeom prst="rect">
              <a:avLst/>
            </a:prstGeom>
            <a:noFill/>
            <a:ln>
              <a:noFill/>
            </a:ln>
          </p:spPr>
          <p:txBody>
            <a:bodyPr spcFirstLastPara="1" wrap="square" lIns="121900" tIns="121900" rIns="121900" bIns="121900" anchor="t" anchorCtr="0">
              <a:noAutofit/>
            </a:bodyPr>
            <a:lstStyle/>
            <a:p>
              <a:pPr algn="ctr"/>
              <a:r>
                <a:rPr lang="en-GB" sz="2400">
                  <a:solidFill>
                    <a:srgbClr val="434343"/>
                  </a:solidFill>
                  <a:latin typeface="Roboto Mono"/>
                  <a:ea typeface="Roboto Mono"/>
                  <a:cs typeface="Roboto Mono"/>
                  <a:sym typeface="Roboto Mono"/>
                </a:rPr>
                <a:t>32</a:t>
              </a:r>
              <a:endParaRPr sz="2400">
                <a:solidFill>
                  <a:srgbClr val="434343"/>
                </a:solidFill>
                <a:latin typeface="Roboto Mono"/>
                <a:ea typeface="Roboto Mono"/>
                <a:cs typeface="Roboto Mono"/>
                <a:sym typeface="Roboto Mono"/>
              </a:endParaRPr>
            </a:p>
          </p:txBody>
        </p:sp>
      </p:grpSp>
      <p:grpSp>
        <p:nvGrpSpPr>
          <p:cNvPr id="298" name="Google Shape;298;p27"/>
          <p:cNvGrpSpPr/>
          <p:nvPr/>
        </p:nvGrpSpPr>
        <p:grpSpPr>
          <a:xfrm>
            <a:off x="4623719" y="1969652"/>
            <a:ext cx="1556800" cy="1447633"/>
            <a:chOff x="620113" y="3300663"/>
            <a:chExt cx="1167600" cy="1085725"/>
          </a:xfrm>
        </p:grpSpPr>
        <p:pic>
          <p:nvPicPr>
            <p:cNvPr id="299" name="Google Shape;299;p27"/>
            <p:cNvPicPr preferRelativeResize="0"/>
            <p:nvPr/>
          </p:nvPicPr>
          <p:blipFill rotWithShape="1">
            <a:blip r:embed="rId3">
              <a:alphaModFix/>
            </a:blip>
            <a:srcRect l="22191" t="10547" b="9117"/>
            <a:stretch/>
          </p:blipFill>
          <p:spPr>
            <a:xfrm>
              <a:off x="620113" y="3300663"/>
              <a:ext cx="1167600" cy="1085725"/>
            </a:xfrm>
            <a:prstGeom prst="rect">
              <a:avLst/>
            </a:prstGeom>
            <a:noFill/>
            <a:ln>
              <a:noFill/>
            </a:ln>
          </p:spPr>
        </p:pic>
        <p:sp>
          <p:nvSpPr>
            <p:cNvPr id="300" name="Google Shape;300;p27"/>
            <p:cNvSpPr txBox="1"/>
            <p:nvPr/>
          </p:nvSpPr>
          <p:spPr>
            <a:xfrm>
              <a:off x="679951" y="3568175"/>
              <a:ext cx="979200" cy="698100"/>
            </a:xfrm>
            <a:prstGeom prst="rect">
              <a:avLst/>
            </a:prstGeom>
            <a:noFill/>
            <a:ln>
              <a:noFill/>
            </a:ln>
          </p:spPr>
          <p:txBody>
            <a:bodyPr spcFirstLastPara="1" wrap="square" lIns="121900" tIns="121900" rIns="121900" bIns="121900" anchor="t" anchorCtr="0">
              <a:noAutofit/>
            </a:bodyPr>
            <a:lstStyle/>
            <a:p>
              <a:pPr algn="ctr"/>
              <a:r>
                <a:rPr lang="en-GB" sz="2400">
                  <a:solidFill>
                    <a:srgbClr val="434343"/>
                  </a:solidFill>
                  <a:latin typeface="Roboto Mono"/>
                  <a:ea typeface="Roboto Mono"/>
                  <a:cs typeface="Roboto Mono"/>
                  <a:sym typeface="Roboto Mono"/>
                </a:rPr>
                <a:t>16</a:t>
              </a:r>
              <a:endParaRPr sz="2400">
                <a:solidFill>
                  <a:srgbClr val="434343"/>
                </a:solidFill>
                <a:latin typeface="Roboto Mono"/>
                <a:ea typeface="Roboto Mono"/>
                <a:cs typeface="Roboto Mono"/>
                <a:sym typeface="Roboto Mono"/>
              </a:endParaRPr>
            </a:p>
          </p:txBody>
        </p:sp>
      </p:grpSp>
      <p:grpSp>
        <p:nvGrpSpPr>
          <p:cNvPr id="301" name="Google Shape;301;p27"/>
          <p:cNvGrpSpPr/>
          <p:nvPr/>
        </p:nvGrpSpPr>
        <p:grpSpPr>
          <a:xfrm>
            <a:off x="6011331" y="1969652"/>
            <a:ext cx="1556800" cy="1447633"/>
            <a:chOff x="620113" y="3300663"/>
            <a:chExt cx="1167600" cy="1085725"/>
          </a:xfrm>
        </p:grpSpPr>
        <p:pic>
          <p:nvPicPr>
            <p:cNvPr id="302" name="Google Shape;302;p27"/>
            <p:cNvPicPr preferRelativeResize="0"/>
            <p:nvPr/>
          </p:nvPicPr>
          <p:blipFill rotWithShape="1">
            <a:blip r:embed="rId3">
              <a:alphaModFix/>
            </a:blip>
            <a:srcRect l="22191" t="10547" b="9117"/>
            <a:stretch/>
          </p:blipFill>
          <p:spPr>
            <a:xfrm>
              <a:off x="620113" y="3300663"/>
              <a:ext cx="1167600" cy="1085725"/>
            </a:xfrm>
            <a:prstGeom prst="rect">
              <a:avLst/>
            </a:prstGeom>
            <a:noFill/>
            <a:ln>
              <a:noFill/>
            </a:ln>
          </p:spPr>
        </p:pic>
        <p:sp>
          <p:nvSpPr>
            <p:cNvPr id="303" name="Google Shape;303;p27"/>
            <p:cNvSpPr txBox="1"/>
            <p:nvPr/>
          </p:nvSpPr>
          <p:spPr>
            <a:xfrm>
              <a:off x="679951" y="3568175"/>
              <a:ext cx="979200" cy="698100"/>
            </a:xfrm>
            <a:prstGeom prst="rect">
              <a:avLst/>
            </a:prstGeom>
            <a:noFill/>
            <a:ln>
              <a:noFill/>
            </a:ln>
          </p:spPr>
          <p:txBody>
            <a:bodyPr spcFirstLastPara="1" wrap="square" lIns="121900" tIns="121900" rIns="121900" bIns="121900" anchor="t" anchorCtr="0">
              <a:noAutofit/>
            </a:bodyPr>
            <a:lstStyle/>
            <a:p>
              <a:pPr algn="ctr"/>
              <a:r>
                <a:rPr lang="en-GB" sz="2400">
                  <a:solidFill>
                    <a:srgbClr val="434343"/>
                  </a:solidFill>
                  <a:latin typeface="Roboto Mono"/>
                  <a:ea typeface="Roboto Mono"/>
                  <a:cs typeface="Roboto Mono"/>
                  <a:sym typeface="Roboto Mono"/>
                </a:rPr>
                <a:t>8</a:t>
              </a:r>
              <a:endParaRPr sz="2400">
                <a:solidFill>
                  <a:srgbClr val="434343"/>
                </a:solidFill>
                <a:latin typeface="Roboto Mono"/>
                <a:ea typeface="Roboto Mono"/>
                <a:cs typeface="Roboto Mono"/>
                <a:sym typeface="Roboto Mono"/>
              </a:endParaRPr>
            </a:p>
          </p:txBody>
        </p:sp>
      </p:grpSp>
      <p:grpSp>
        <p:nvGrpSpPr>
          <p:cNvPr id="304" name="Google Shape;304;p27"/>
          <p:cNvGrpSpPr/>
          <p:nvPr/>
        </p:nvGrpSpPr>
        <p:grpSpPr>
          <a:xfrm>
            <a:off x="7398943" y="1969652"/>
            <a:ext cx="1556800" cy="1447633"/>
            <a:chOff x="620113" y="3300663"/>
            <a:chExt cx="1167600" cy="1085725"/>
          </a:xfrm>
        </p:grpSpPr>
        <p:pic>
          <p:nvPicPr>
            <p:cNvPr id="305" name="Google Shape;305;p27"/>
            <p:cNvPicPr preferRelativeResize="0"/>
            <p:nvPr/>
          </p:nvPicPr>
          <p:blipFill rotWithShape="1">
            <a:blip r:embed="rId3">
              <a:alphaModFix/>
            </a:blip>
            <a:srcRect l="22191" t="10547" b="9117"/>
            <a:stretch/>
          </p:blipFill>
          <p:spPr>
            <a:xfrm>
              <a:off x="620113" y="3300663"/>
              <a:ext cx="1167600" cy="1085725"/>
            </a:xfrm>
            <a:prstGeom prst="rect">
              <a:avLst/>
            </a:prstGeom>
            <a:noFill/>
            <a:ln>
              <a:noFill/>
            </a:ln>
          </p:spPr>
        </p:pic>
        <p:sp>
          <p:nvSpPr>
            <p:cNvPr id="306" name="Google Shape;306;p27"/>
            <p:cNvSpPr txBox="1"/>
            <p:nvPr/>
          </p:nvSpPr>
          <p:spPr>
            <a:xfrm>
              <a:off x="679951" y="3568175"/>
              <a:ext cx="979200" cy="698100"/>
            </a:xfrm>
            <a:prstGeom prst="rect">
              <a:avLst/>
            </a:prstGeom>
            <a:noFill/>
            <a:ln>
              <a:noFill/>
            </a:ln>
          </p:spPr>
          <p:txBody>
            <a:bodyPr spcFirstLastPara="1" wrap="square" lIns="121900" tIns="121900" rIns="121900" bIns="121900" anchor="t" anchorCtr="0">
              <a:noAutofit/>
            </a:bodyPr>
            <a:lstStyle/>
            <a:p>
              <a:pPr algn="ctr"/>
              <a:r>
                <a:rPr lang="en-GB" sz="2400">
                  <a:solidFill>
                    <a:srgbClr val="434343"/>
                  </a:solidFill>
                  <a:latin typeface="Roboto Mono"/>
                  <a:ea typeface="Roboto Mono"/>
                  <a:cs typeface="Roboto Mono"/>
                  <a:sym typeface="Roboto Mono"/>
                </a:rPr>
                <a:t>4</a:t>
              </a:r>
              <a:endParaRPr sz="2400">
                <a:solidFill>
                  <a:srgbClr val="434343"/>
                </a:solidFill>
                <a:latin typeface="Roboto Mono"/>
                <a:ea typeface="Roboto Mono"/>
                <a:cs typeface="Roboto Mono"/>
                <a:sym typeface="Roboto Mono"/>
              </a:endParaRPr>
            </a:p>
          </p:txBody>
        </p:sp>
      </p:grpSp>
      <p:grpSp>
        <p:nvGrpSpPr>
          <p:cNvPr id="307" name="Google Shape;307;p27"/>
          <p:cNvGrpSpPr/>
          <p:nvPr/>
        </p:nvGrpSpPr>
        <p:grpSpPr>
          <a:xfrm>
            <a:off x="8786555" y="1969652"/>
            <a:ext cx="1556800" cy="1447633"/>
            <a:chOff x="620113" y="3300663"/>
            <a:chExt cx="1167600" cy="1085725"/>
          </a:xfrm>
        </p:grpSpPr>
        <p:pic>
          <p:nvPicPr>
            <p:cNvPr id="308" name="Google Shape;308;p27"/>
            <p:cNvPicPr preferRelativeResize="0"/>
            <p:nvPr/>
          </p:nvPicPr>
          <p:blipFill rotWithShape="1">
            <a:blip r:embed="rId3">
              <a:alphaModFix/>
            </a:blip>
            <a:srcRect l="22191" t="10547" b="9117"/>
            <a:stretch/>
          </p:blipFill>
          <p:spPr>
            <a:xfrm>
              <a:off x="620113" y="3300663"/>
              <a:ext cx="1167600" cy="1085725"/>
            </a:xfrm>
            <a:prstGeom prst="rect">
              <a:avLst/>
            </a:prstGeom>
            <a:noFill/>
            <a:ln>
              <a:noFill/>
            </a:ln>
          </p:spPr>
        </p:pic>
        <p:sp>
          <p:nvSpPr>
            <p:cNvPr id="309" name="Google Shape;309;p27"/>
            <p:cNvSpPr txBox="1"/>
            <p:nvPr/>
          </p:nvSpPr>
          <p:spPr>
            <a:xfrm>
              <a:off x="679951" y="3568175"/>
              <a:ext cx="979200" cy="698100"/>
            </a:xfrm>
            <a:prstGeom prst="rect">
              <a:avLst/>
            </a:prstGeom>
            <a:noFill/>
            <a:ln>
              <a:noFill/>
            </a:ln>
          </p:spPr>
          <p:txBody>
            <a:bodyPr spcFirstLastPara="1" wrap="square" lIns="121900" tIns="121900" rIns="121900" bIns="121900" anchor="t" anchorCtr="0">
              <a:noAutofit/>
            </a:bodyPr>
            <a:lstStyle/>
            <a:p>
              <a:pPr algn="ctr"/>
              <a:r>
                <a:rPr lang="en-GB" sz="2400">
                  <a:solidFill>
                    <a:srgbClr val="434343"/>
                  </a:solidFill>
                  <a:latin typeface="Roboto Mono"/>
                  <a:ea typeface="Roboto Mono"/>
                  <a:cs typeface="Roboto Mono"/>
                  <a:sym typeface="Roboto Mono"/>
                </a:rPr>
                <a:t>2</a:t>
              </a:r>
              <a:endParaRPr sz="2400">
                <a:solidFill>
                  <a:srgbClr val="434343"/>
                </a:solidFill>
                <a:latin typeface="Roboto Mono"/>
                <a:ea typeface="Roboto Mono"/>
                <a:cs typeface="Roboto Mono"/>
                <a:sym typeface="Roboto Mono"/>
              </a:endParaRPr>
            </a:p>
          </p:txBody>
        </p:sp>
      </p:grpSp>
      <p:grpSp>
        <p:nvGrpSpPr>
          <p:cNvPr id="310" name="Google Shape;310;p27"/>
          <p:cNvGrpSpPr/>
          <p:nvPr/>
        </p:nvGrpSpPr>
        <p:grpSpPr>
          <a:xfrm>
            <a:off x="10174167" y="1969652"/>
            <a:ext cx="1556800" cy="1447633"/>
            <a:chOff x="620113" y="3300663"/>
            <a:chExt cx="1167600" cy="1085725"/>
          </a:xfrm>
        </p:grpSpPr>
        <p:pic>
          <p:nvPicPr>
            <p:cNvPr id="311" name="Google Shape;311;p27"/>
            <p:cNvPicPr preferRelativeResize="0"/>
            <p:nvPr/>
          </p:nvPicPr>
          <p:blipFill rotWithShape="1">
            <a:blip r:embed="rId3">
              <a:alphaModFix/>
            </a:blip>
            <a:srcRect l="22191" t="10547" b="9117"/>
            <a:stretch/>
          </p:blipFill>
          <p:spPr>
            <a:xfrm>
              <a:off x="620113" y="3300663"/>
              <a:ext cx="1167600" cy="1085725"/>
            </a:xfrm>
            <a:prstGeom prst="rect">
              <a:avLst/>
            </a:prstGeom>
            <a:noFill/>
            <a:ln>
              <a:noFill/>
            </a:ln>
          </p:spPr>
        </p:pic>
        <p:sp>
          <p:nvSpPr>
            <p:cNvPr id="312" name="Google Shape;312;p27"/>
            <p:cNvSpPr txBox="1"/>
            <p:nvPr/>
          </p:nvSpPr>
          <p:spPr>
            <a:xfrm>
              <a:off x="679951" y="3568175"/>
              <a:ext cx="979200" cy="698100"/>
            </a:xfrm>
            <a:prstGeom prst="rect">
              <a:avLst/>
            </a:prstGeom>
            <a:noFill/>
            <a:ln>
              <a:noFill/>
            </a:ln>
          </p:spPr>
          <p:txBody>
            <a:bodyPr spcFirstLastPara="1" wrap="square" lIns="121900" tIns="121900" rIns="121900" bIns="121900" anchor="t" anchorCtr="0">
              <a:noAutofit/>
            </a:bodyPr>
            <a:lstStyle/>
            <a:p>
              <a:pPr algn="ctr"/>
              <a:r>
                <a:rPr lang="en-GB" sz="2400">
                  <a:solidFill>
                    <a:srgbClr val="434343"/>
                  </a:solidFill>
                  <a:latin typeface="Roboto Mono"/>
                  <a:ea typeface="Roboto Mono"/>
                  <a:cs typeface="Roboto Mono"/>
                  <a:sym typeface="Roboto Mono"/>
                </a:rPr>
                <a:t>1</a:t>
              </a:r>
              <a:endParaRPr sz="2400">
                <a:solidFill>
                  <a:srgbClr val="434343"/>
                </a:solidFill>
                <a:latin typeface="Roboto Mono"/>
                <a:ea typeface="Roboto Mono"/>
                <a:cs typeface="Roboto Mono"/>
                <a:sym typeface="Roboto Mono"/>
              </a:endParaRPr>
            </a:p>
          </p:txBody>
        </p:sp>
      </p:grpSp>
      <p:graphicFrame>
        <p:nvGraphicFramePr>
          <p:cNvPr id="313" name="Google Shape;313;p27"/>
          <p:cNvGraphicFramePr/>
          <p:nvPr/>
        </p:nvGraphicFramePr>
        <p:xfrm>
          <a:off x="591200" y="4030001"/>
          <a:ext cx="11009600" cy="1117567"/>
        </p:xfrm>
        <a:graphic>
          <a:graphicData uri="http://schemas.openxmlformats.org/drawingml/2006/table">
            <a:tbl>
              <a:tblPr>
                <a:noFill/>
              </a:tblPr>
              <a:tblGrid>
                <a:gridCol w="1376200">
                  <a:extLst>
                    <a:ext uri="{9D8B030D-6E8A-4147-A177-3AD203B41FA5}">
                      <a16:colId xmlns:a16="http://schemas.microsoft.com/office/drawing/2014/main" val="20000"/>
                    </a:ext>
                  </a:extLst>
                </a:gridCol>
                <a:gridCol w="1376200">
                  <a:extLst>
                    <a:ext uri="{9D8B030D-6E8A-4147-A177-3AD203B41FA5}">
                      <a16:colId xmlns:a16="http://schemas.microsoft.com/office/drawing/2014/main" val="20001"/>
                    </a:ext>
                  </a:extLst>
                </a:gridCol>
                <a:gridCol w="1376200">
                  <a:extLst>
                    <a:ext uri="{9D8B030D-6E8A-4147-A177-3AD203B41FA5}">
                      <a16:colId xmlns:a16="http://schemas.microsoft.com/office/drawing/2014/main" val="20002"/>
                    </a:ext>
                  </a:extLst>
                </a:gridCol>
                <a:gridCol w="1376200">
                  <a:extLst>
                    <a:ext uri="{9D8B030D-6E8A-4147-A177-3AD203B41FA5}">
                      <a16:colId xmlns:a16="http://schemas.microsoft.com/office/drawing/2014/main" val="20003"/>
                    </a:ext>
                  </a:extLst>
                </a:gridCol>
                <a:gridCol w="1376200">
                  <a:extLst>
                    <a:ext uri="{9D8B030D-6E8A-4147-A177-3AD203B41FA5}">
                      <a16:colId xmlns:a16="http://schemas.microsoft.com/office/drawing/2014/main" val="20004"/>
                    </a:ext>
                  </a:extLst>
                </a:gridCol>
                <a:gridCol w="1376200">
                  <a:extLst>
                    <a:ext uri="{9D8B030D-6E8A-4147-A177-3AD203B41FA5}">
                      <a16:colId xmlns:a16="http://schemas.microsoft.com/office/drawing/2014/main" val="20005"/>
                    </a:ext>
                  </a:extLst>
                </a:gridCol>
                <a:gridCol w="1376200">
                  <a:extLst>
                    <a:ext uri="{9D8B030D-6E8A-4147-A177-3AD203B41FA5}">
                      <a16:colId xmlns:a16="http://schemas.microsoft.com/office/drawing/2014/main" val="20006"/>
                    </a:ext>
                  </a:extLst>
                </a:gridCol>
                <a:gridCol w="1376200">
                  <a:extLst>
                    <a:ext uri="{9D8B030D-6E8A-4147-A177-3AD203B41FA5}">
                      <a16:colId xmlns:a16="http://schemas.microsoft.com/office/drawing/2014/main" val="20007"/>
                    </a:ext>
                  </a:extLst>
                </a:gridCol>
              </a:tblGrid>
              <a:tr h="609567">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128</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64</a:t>
                      </a:r>
                      <a:endParaRPr sz="2400">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32</a:t>
                      </a:r>
                      <a:endParaRPr sz="2400">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a:t>
                      </a:r>
                      <a:endParaRPr sz="2400">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508000">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2400"/>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2400"/>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2400"/>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2400"/>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2400"/>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2400"/>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2400"/>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animEffect transition="in" filter="fade">
                                      <p:cBhvr>
                                        <p:cTn id="7" dur="1000"/>
                                        <p:tgtEl>
                                          <p:spTgt spid="2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5">
                                            <p:txEl>
                                              <p:pRg st="5" end="5"/>
                                            </p:txEl>
                                          </p:spTgt>
                                        </p:tgtEl>
                                        <p:attrNameLst>
                                          <p:attrName>style.visibility</p:attrName>
                                        </p:attrNameLst>
                                      </p:cBhvr>
                                      <p:to>
                                        <p:strVal val="visible"/>
                                      </p:to>
                                    </p:set>
                                    <p:animEffect transition="in" filter="fade">
                                      <p:cBhvr>
                                        <p:cTn id="12" dur="1000"/>
                                        <p:tgtEl>
                                          <p:spTgt spid="28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5">
                                            <p:txEl>
                                              <p:pRg st="9" end="9"/>
                                            </p:txEl>
                                          </p:spTgt>
                                        </p:tgtEl>
                                        <p:attrNameLst>
                                          <p:attrName>style.visibility</p:attrName>
                                        </p:attrNameLst>
                                      </p:cBhvr>
                                      <p:to>
                                        <p:strVal val="visible"/>
                                      </p:to>
                                    </p:set>
                                    <p:animEffect transition="in" filter="fade">
                                      <p:cBhvr>
                                        <p:cTn id="17" dur="1000"/>
                                        <p:tgtEl>
                                          <p:spTgt spid="285">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5"/>
                                        </p:tgtEl>
                                        <p:attrNameLst>
                                          <p:attrName>style.visibility</p:attrName>
                                        </p:attrNameLst>
                                      </p:cBhvr>
                                      <p:to>
                                        <p:strVal val="visible"/>
                                      </p:to>
                                    </p:set>
                                    <p:animEffect transition="in" filter="fade">
                                      <p:cBhvr>
                                        <p:cTn id="22" dur="1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Computers Work – Binary!</a:t>
            </a:r>
          </a:p>
        </p:txBody>
      </p:sp>
      <p:sp>
        <p:nvSpPr>
          <p:cNvPr id="3" name="Content Placeholder 2"/>
          <p:cNvSpPr>
            <a:spLocks noGrp="1"/>
          </p:cNvSpPr>
          <p:nvPr>
            <p:ph sz="quarter" idx="1"/>
          </p:nvPr>
        </p:nvSpPr>
        <p:spPr>
          <a:xfrm>
            <a:off x="816864" y="1600200"/>
            <a:ext cx="9473184" cy="4997152"/>
          </a:xfrm>
        </p:spPr>
        <p:txBody>
          <a:bodyPr>
            <a:normAutofit fontScale="92500" lnSpcReduction="20000"/>
          </a:bodyPr>
          <a:lstStyle/>
          <a:p>
            <a:r>
              <a:rPr lang="en-GB" dirty="0"/>
              <a:t>Computers are made up of complicated hardware that stores and processes data.</a:t>
            </a:r>
          </a:p>
          <a:p>
            <a:endParaRPr lang="en-GB" dirty="0"/>
          </a:p>
          <a:p>
            <a:r>
              <a:rPr lang="en-GB" dirty="0"/>
              <a:t>If you break a computer down into its most basic components you have millions of circuits that either allow electricity to flow, or not.</a:t>
            </a:r>
          </a:p>
          <a:p>
            <a:endParaRPr lang="en-GB" dirty="0"/>
          </a:p>
          <a:p>
            <a:r>
              <a:rPr lang="en-GB" dirty="0"/>
              <a:t>Imagine a whole row of light switches that you can switch on and off in different combinations to mean different things.</a:t>
            </a:r>
          </a:p>
          <a:p>
            <a:endParaRPr lang="en-GB" dirty="0"/>
          </a:p>
          <a:p>
            <a:r>
              <a:rPr lang="en-GB" dirty="0"/>
              <a:t>Each switch is either on or off. It only has two states. That is why everything stored in a computer can be stored as a series of 1s and 0s. This is called </a:t>
            </a:r>
            <a:r>
              <a:rPr lang="en-GB" b="1" i="1" dirty="0"/>
              <a:t>binary.</a:t>
            </a:r>
            <a:endParaRPr lang="en-GB" dirty="0"/>
          </a:p>
        </p:txBody>
      </p:sp>
    </p:spTree>
    <p:extLst>
      <p:ext uri="{BB962C8B-B14F-4D97-AF65-F5344CB8AC3E}">
        <p14:creationId xmlns:p14="http://schemas.microsoft.com/office/powerpoint/2010/main" val="416180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6C88-377D-4B46-B5C7-2DF1132BDCA6}"/>
              </a:ext>
            </a:extLst>
          </p:cNvPr>
          <p:cNvSpPr>
            <a:spLocks noGrp="1"/>
          </p:cNvSpPr>
          <p:nvPr>
            <p:ph type="title"/>
          </p:nvPr>
        </p:nvSpPr>
        <p:spPr/>
        <p:txBody>
          <a:bodyPr/>
          <a:lstStyle/>
          <a:p>
            <a:pPr algn="ctr"/>
            <a:r>
              <a:rPr lang="en-GB" dirty="0"/>
              <a:t>Recall </a:t>
            </a:r>
          </a:p>
        </p:txBody>
      </p:sp>
      <p:sp>
        <p:nvSpPr>
          <p:cNvPr id="3" name="Content Placeholder 2">
            <a:extLst>
              <a:ext uri="{FF2B5EF4-FFF2-40B4-BE49-F238E27FC236}">
                <a16:creationId xmlns:a16="http://schemas.microsoft.com/office/drawing/2014/main" id="{5C9AEBAD-D49C-4CDD-AF96-B18DCCF15801}"/>
              </a:ext>
            </a:extLst>
          </p:cNvPr>
          <p:cNvSpPr>
            <a:spLocks noGrp="1"/>
          </p:cNvSpPr>
          <p:nvPr>
            <p:ph sz="quarter" idx="1"/>
          </p:nvPr>
        </p:nvSpPr>
        <p:spPr/>
        <p:txBody>
          <a:bodyPr/>
          <a:lstStyle/>
          <a:p>
            <a:r>
              <a:rPr lang="en-GB" dirty="0"/>
              <a:t>A list  is made  up of  the  numbers  </a:t>
            </a:r>
          </a:p>
          <a:p>
            <a:pPr marL="0" indent="0" algn="ctr">
              <a:buNone/>
            </a:pPr>
            <a:r>
              <a:rPr lang="en-GB" dirty="0"/>
              <a:t>38, 27,43,3,9,82,10</a:t>
            </a:r>
          </a:p>
          <a:p>
            <a:endParaRPr lang="en-GB" dirty="0"/>
          </a:p>
          <a:p>
            <a:r>
              <a:rPr lang="en-GB" dirty="0"/>
              <a:t>Show  the first step of  a  merge sort  algorithm to  arrange  the  list  of numbers in ascending order.  </a:t>
            </a:r>
          </a:p>
        </p:txBody>
      </p:sp>
    </p:spTree>
    <p:extLst>
      <p:ext uri="{BB962C8B-B14F-4D97-AF65-F5344CB8AC3E}">
        <p14:creationId xmlns:p14="http://schemas.microsoft.com/office/powerpoint/2010/main" val="1768395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742840"/>
            <a:ext cx="9560560" cy="1132840"/>
          </a:xfrm>
        </p:spPr>
        <p:txBody>
          <a:bodyPr numCol="1">
            <a:normAutofit fontScale="90000"/>
          </a:bodyPr>
          <a:lstStyle/>
          <a:p>
            <a:r>
              <a:rPr lang="en-GB" altLang="en-GB" sz="6000" dirty="0"/>
              <a:t>GCSE Computer Science (9-1)</a:t>
            </a:r>
          </a:p>
        </p:txBody>
      </p:sp>
      <p:sp>
        <p:nvSpPr>
          <p:cNvPr id="3" name="Subtitle 2"/>
          <p:cNvSpPr>
            <a:spLocks noGrp="1"/>
          </p:cNvSpPr>
          <p:nvPr>
            <p:ph type="subTitle" idx="1"/>
          </p:nvPr>
        </p:nvSpPr>
        <p:spPr>
          <a:xfrm>
            <a:off x="548640" y="4153022"/>
            <a:ext cx="10769600" cy="1671563"/>
          </a:xfrm>
        </p:spPr>
        <p:txBody>
          <a:bodyPr vert="horz" numCol="1" anchor="b">
            <a:normAutofit/>
          </a:bodyPr>
          <a:lstStyle/>
          <a:p>
            <a:pPr>
              <a:spcBef>
                <a:spcPct val="0"/>
              </a:spcBef>
            </a:pPr>
            <a:r>
              <a:rPr lang="en-GB" altLang="en-GB" sz="4400" cap="all" dirty="0">
                <a:solidFill>
                  <a:schemeClr val="tx2"/>
                </a:solidFill>
                <a:latin typeface="+mj-lt"/>
                <a:ea typeface="+mj-ea"/>
                <a:cs typeface="+mj-cs"/>
              </a:rPr>
              <a:t>Unit 3:</a:t>
            </a:r>
          </a:p>
          <a:p>
            <a:pPr>
              <a:spcBef>
                <a:spcPct val="0"/>
              </a:spcBef>
            </a:pPr>
            <a:r>
              <a:rPr lang="en-GB" altLang="en-GB" sz="4400" cap="all" dirty="0">
                <a:solidFill>
                  <a:schemeClr val="tx2"/>
                </a:solidFill>
                <a:latin typeface="+mj-lt"/>
                <a:ea typeface="+mj-ea"/>
                <a:cs typeface="+mj-cs"/>
              </a:rPr>
              <a:t>FUNDAMENTALS OF DATA REPRESENTATION</a:t>
            </a:r>
          </a:p>
          <a:p>
            <a:pPr>
              <a:spcBef>
                <a:spcPct val="0"/>
              </a:spcBef>
            </a:pPr>
            <a:endParaRPr lang="en-GB" altLang="en-GB" sz="4400" cap="all" dirty="0">
              <a:solidFill>
                <a:schemeClr val="tx2"/>
              </a:solidFill>
              <a:latin typeface="+mj-lt"/>
              <a:ea typeface="+mj-ea"/>
              <a:cs typeface="+mj-cs"/>
            </a:endParaRPr>
          </a:p>
        </p:txBody>
      </p:sp>
      <p:sp>
        <p:nvSpPr>
          <p:cNvPr id="4" name="Slide Number Placeholder 3"/>
          <p:cNvSpPr>
            <a:spLocks noGrp="1"/>
          </p:cNvSpPr>
          <p:nvPr>
            <p:ph type="sldNum" sz="quarter" idx="12"/>
          </p:nvPr>
        </p:nvSpPr>
        <p:spPr/>
        <p:txBody>
          <a:bodyPr numCol="1"/>
          <a:lstStyle/>
          <a:p>
            <a:fld id="{71A7A853-397C-41DC-AD8F-94356F1052C2}" type="slidenum">
              <a:rPr lang="en-GB" altLang="en-GB" smtClean="0"/>
              <a:t>20</a:t>
            </a:fld>
            <a:endParaRPr lang="en-GB" altLang="en-GB"/>
          </a:p>
        </p:txBody>
      </p:sp>
      <p:sp>
        <p:nvSpPr>
          <p:cNvPr id="5" name="Subtitle 2"/>
          <p:cNvSpPr txBox="1">
            <a:spLocks/>
          </p:cNvSpPr>
          <p:nvPr/>
        </p:nvSpPr>
        <p:spPr bwMode="gray">
          <a:xfrm>
            <a:off x="3366342" y="6101927"/>
            <a:ext cx="8825658" cy="861420"/>
          </a:xfrm>
          <a:prstGeom prst="rect">
            <a:avLst/>
          </a:prstGeom>
        </p:spPr>
        <p:txBody>
          <a:bodyPr vert="horz" lIns="91440" tIns="45720" rIns="91440" bIns="45720" numCol="1"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800" b="0" i="0" kern="1200" cap="all">
                <a:solidFill>
                  <a:schemeClr val="accent1">
                    <a:lumMod val="60000"/>
                    <a:lumOff val="40000"/>
                  </a:schemeClr>
                </a:solidFill>
                <a:latin typeface="Calibri" panose="020F0502020204030204" pitchFamily="34" charset="0"/>
                <a:ea typeface="+mn-ea"/>
                <a:cs typeface="Calibri" panose="020F0502020204030204" pitchFamily="34" charset="0"/>
              </a:defRPr>
            </a:lvl1pPr>
            <a:lvl2pPr marL="457200" indent="0" algn="ctr" defTabSz="457200" rtl="0" eaLnBrk="1" latinLnBrk="0" hangingPunct="1">
              <a:spcBef>
                <a:spcPts val="1000"/>
              </a:spcBef>
              <a:spcAft>
                <a:spcPts val="0"/>
              </a:spcAft>
              <a:buClr>
                <a:schemeClr val="accent1"/>
              </a:buClr>
              <a:buSzPct val="80000"/>
              <a:buFont typeface="Wingdings 3" charset="2"/>
              <a:buNone/>
              <a:defRPr sz="2400" b="0" i="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ctr" defTabSz="457200" rtl="0" eaLnBrk="1" latinLnBrk="0" hangingPunct="1">
              <a:spcBef>
                <a:spcPts val="1000"/>
              </a:spcBef>
              <a:spcAft>
                <a:spcPts val="0"/>
              </a:spcAft>
              <a:buClr>
                <a:schemeClr val="accent1"/>
              </a:buClr>
              <a:buSzPct val="80000"/>
              <a:buFont typeface="Wingdings 3" charset="2"/>
              <a:buNone/>
              <a:defRPr sz="2000" b="0" i="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n-GB" altLang="en-GB" sz="3600" dirty="0">
                <a:solidFill>
                  <a:schemeClr val="bg2"/>
                </a:solidFill>
              </a:rPr>
              <a:t>LESSON 1: NUMBER BASES</a:t>
            </a:r>
          </a:p>
        </p:txBody>
      </p:sp>
      <p:pic>
        <p:nvPicPr>
          <p:cNvPr id="2050" name="Picture 2" descr="Data Representation KS3 Computing Resources &amp; Worksheets">
            <a:extLst>
              <a:ext uri="{FF2B5EF4-FFF2-40B4-BE49-F238E27FC236}">
                <a16:creationId xmlns:a16="http://schemas.microsoft.com/office/drawing/2014/main" id="{7F32E6EB-5437-4AEC-9D73-FAC7DA2AB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620" y="38069"/>
            <a:ext cx="2737579" cy="273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40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6C88-377D-4B46-B5C7-2DF1132BDCA6}"/>
              </a:ext>
            </a:extLst>
          </p:cNvPr>
          <p:cNvSpPr>
            <a:spLocks noGrp="1"/>
          </p:cNvSpPr>
          <p:nvPr>
            <p:ph type="title"/>
          </p:nvPr>
        </p:nvSpPr>
        <p:spPr/>
        <p:txBody>
          <a:bodyPr/>
          <a:lstStyle/>
          <a:p>
            <a:pPr algn="ctr"/>
            <a:r>
              <a:rPr lang="en-GB" dirty="0"/>
              <a:t>Recall </a:t>
            </a:r>
          </a:p>
        </p:txBody>
      </p:sp>
      <p:pic>
        <p:nvPicPr>
          <p:cNvPr id="4" name="Content Placeholder 3">
            <a:extLst>
              <a:ext uri="{FF2B5EF4-FFF2-40B4-BE49-F238E27FC236}">
                <a16:creationId xmlns:a16="http://schemas.microsoft.com/office/drawing/2014/main" id="{9BAB0BB2-B9AE-4382-981A-9D9C2C87DE40}"/>
              </a:ext>
            </a:extLst>
          </p:cNvPr>
          <p:cNvPicPr>
            <a:picLocks noGrp="1" noChangeAspect="1"/>
          </p:cNvPicPr>
          <p:nvPr>
            <p:ph sz="quarter" idx="1"/>
          </p:nvPr>
        </p:nvPicPr>
        <p:blipFill>
          <a:blip r:embed="rId2"/>
          <a:stretch>
            <a:fillRect/>
          </a:stretch>
        </p:blipFill>
        <p:spPr>
          <a:xfrm rot="16200000">
            <a:off x="7316778" y="2089570"/>
            <a:ext cx="2599154" cy="6694002"/>
          </a:xfrm>
          <a:prstGeom prst="rect">
            <a:avLst/>
          </a:prstGeom>
        </p:spPr>
      </p:pic>
      <p:pic>
        <p:nvPicPr>
          <p:cNvPr id="5" name="Picture 4">
            <a:extLst>
              <a:ext uri="{FF2B5EF4-FFF2-40B4-BE49-F238E27FC236}">
                <a16:creationId xmlns:a16="http://schemas.microsoft.com/office/drawing/2014/main" id="{831E7FBD-F428-457E-954B-3ADFBE9E7A15}"/>
              </a:ext>
            </a:extLst>
          </p:cNvPr>
          <p:cNvPicPr>
            <a:picLocks noChangeAspect="1"/>
          </p:cNvPicPr>
          <p:nvPr/>
        </p:nvPicPr>
        <p:blipFill>
          <a:blip r:embed="rId3"/>
          <a:stretch>
            <a:fillRect/>
          </a:stretch>
        </p:blipFill>
        <p:spPr>
          <a:xfrm rot="16200000">
            <a:off x="1470772" y="-380225"/>
            <a:ext cx="2984302" cy="5925845"/>
          </a:xfrm>
          <a:prstGeom prst="rect">
            <a:avLst/>
          </a:prstGeom>
        </p:spPr>
      </p:pic>
    </p:spTree>
    <p:extLst>
      <p:ext uri="{BB962C8B-B14F-4D97-AF65-F5344CB8AC3E}">
        <p14:creationId xmlns:p14="http://schemas.microsoft.com/office/powerpoint/2010/main" val="56399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body" idx="1"/>
          </p:nvPr>
        </p:nvSpPr>
        <p:spPr>
          <a:xfrm>
            <a:off x="414533" y="1560167"/>
            <a:ext cx="10914800" cy="4878800"/>
          </a:xfrm>
          <a:prstGeom prst="rect">
            <a:avLst/>
          </a:prstGeom>
        </p:spPr>
        <p:txBody>
          <a:bodyPr spcFirstLastPara="1" vert="horz" wrap="square" lIns="121900" tIns="121900" rIns="121900" bIns="121900" anchor="t" anchorCtr="0">
            <a:noAutofit/>
          </a:bodyPr>
          <a:lstStyle/>
          <a:p>
            <a:pPr marL="0" indent="0">
              <a:buNone/>
            </a:pPr>
            <a:r>
              <a:rPr lang="en-GB" dirty="0"/>
              <a:t>Sometimes you need to make it clear what number base you are using: </a:t>
            </a:r>
            <a:endParaRPr dirty="0"/>
          </a:p>
          <a:p>
            <a:pPr>
              <a:spcBef>
                <a:spcPts val="2133"/>
              </a:spcBef>
            </a:pPr>
            <a:r>
              <a:rPr lang="en-GB" dirty="0"/>
              <a:t>If </a:t>
            </a:r>
            <a:r>
              <a:rPr lang="en-GB" dirty="0">
                <a:latin typeface="Roboto Mono"/>
                <a:ea typeface="Roboto Mono"/>
                <a:cs typeface="Roboto Mono"/>
                <a:sym typeface="Roboto Mono"/>
              </a:rPr>
              <a:t>101</a:t>
            </a:r>
            <a:r>
              <a:rPr lang="en-GB" dirty="0"/>
              <a:t> is decimal, its value is one hundred and one</a:t>
            </a:r>
            <a:endParaRPr dirty="0"/>
          </a:p>
          <a:p>
            <a:r>
              <a:rPr lang="en-GB" dirty="0"/>
              <a:t>If </a:t>
            </a:r>
            <a:r>
              <a:rPr lang="en-GB" dirty="0">
                <a:latin typeface="Roboto Mono"/>
                <a:ea typeface="Roboto Mono"/>
                <a:cs typeface="Roboto Mono"/>
                <a:sym typeface="Roboto Mono"/>
              </a:rPr>
              <a:t>101</a:t>
            </a:r>
            <a:r>
              <a:rPr lang="en-GB" dirty="0"/>
              <a:t> is binary, its value is five in decimal</a:t>
            </a:r>
            <a:endParaRPr dirty="0"/>
          </a:p>
          <a:p>
            <a:pPr marL="0" indent="0">
              <a:spcBef>
                <a:spcPts val="2133"/>
              </a:spcBef>
              <a:buNone/>
            </a:pPr>
            <a:r>
              <a:rPr lang="en-GB" dirty="0"/>
              <a:t>Use subscripts to show the number base: </a:t>
            </a:r>
            <a:endParaRPr dirty="0"/>
          </a:p>
          <a:p>
            <a:pPr>
              <a:spcBef>
                <a:spcPts val="2133"/>
              </a:spcBef>
            </a:pPr>
            <a:r>
              <a:rPr lang="en-GB" dirty="0">
                <a:latin typeface="Roboto Mono"/>
                <a:ea typeface="Roboto Mono"/>
                <a:cs typeface="Roboto Mono"/>
                <a:sym typeface="Roboto Mono"/>
              </a:rPr>
              <a:t>101</a:t>
            </a:r>
            <a:r>
              <a:rPr lang="en-GB" baseline="-25000" dirty="0">
                <a:latin typeface="Roboto Mono"/>
                <a:ea typeface="Roboto Mono"/>
                <a:cs typeface="Roboto Mono"/>
                <a:sym typeface="Roboto Mono"/>
              </a:rPr>
              <a:t>10</a:t>
            </a:r>
            <a:r>
              <a:rPr lang="en-GB" dirty="0"/>
              <a:t> is decimal</a:t>
            </a:r>
            <a:r>
              <a:rPr lang="en-GB" baseline="-25000" dirty="0"/>
              <a:t> </a:t>
            </a:r>
            <a:endParaRPr baseline="-25000" dirty="0"/>
          </a:p>
          <a:p>
            <a:r>
              <a:rPr lang="en-GB" dirty="0">
                <a:latin typeface="Roboto Mono"/>
                <a:ea typeface="Roboto Mono"/>
                <a:cs typeface="Roboto Mono"/>
                <a:sym typeface="Roboto Mono"/>
              </a:rPr>
              <a:t>101</a:t>
            </a:r>
            <a:r>
              <a:rPr lang="en-GB" baseline="-25000" dirty="0">
                <a:latin typeface="Roboto Mono"/>
                <a:ea typeface="Roboto Mono"/>
                <a:cs typeface="Roboto Mono"/>
                <a:sym typeface="Roboto Mono"/>
              </a:rPr>
              <a:t>2</a:t>
            </a:r>
            <a:r>
              <a:rPr lang="en-GB" dirty="0"/>
              <a:t> is binary</a:t>
            </a:r>
            <a:endParaRPr dirty="0"/>
          </a:p>
        </p:txBody>
      </p:sp>
      <p:sp>
        <p:nvSpPr>
          <p:cNvPr id="209" name="Google Shape;209;p22"/>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anchor="ctr" anchorCtr="0">
            <a:noAutofit/>
          </a:bodyPr>
          <a:lstStyle/>
          <a:p>
            <a:r>
              <a:rPr lang="en-GB"/>
              <a:t>Number bases</a:t>
            </a:r>
            <a:endParaRPr/>
          </a:p>
        </p:txBody>
      </p:sp>
      <p:sp>
        <p:nvSpPr>
          <p:cNvPr id="210" name="Google Shape;210;p22"/>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anchor="t" anchorCtr="0">
            <a:noAutofit/>
          </a:bodyPr>
          <a:lstStyle/>
          <a:p>
            <a:fld id="{00000000-1234-1234-1234-123412341234}" type="slidenum">
              <a:rPr lang="en-GB"/>
              <a:pPr/>
              <a:t>22</a:t>
            </a:fld>
            <a:endParaRPr/>
          </a:p>
        </p:txBody>
      </p:sp>
      <p:sp>
        <p:nvSpPr>
          <p:cNvPr id="211" name="Google Shape;211;p22"/>
          <p:cNvSpPr txBox="1">
            <a:spLocks noGrp="1"/>
          </p:cNvSpPr>
          <p:nvPr>
            <p:ph type="subTitle" idx="3"/>
          </p:nvPr>
        </p:nvSpPr>
        <p:spPr>
          <a:xfrm>
            <a:off x="7010400" y="0"/>
            <a:ext cx="4753200" cy="418800"/>
          </a:xfrm>
          <a:prstGeom prst="rect">
            <a:avLst/>
          </a:prstGeom>
        </p:spPr>
        <p:txBody>
          <a:bodyPr spcFirstLastPara="1" vert="horz" wrap="square" lIns="121900" tIns="121900" rIns="0" bIns="121900" anchor="ctr" anchorCtr="0">
            <a:noAutofit/>
          </a:bodyPr>
          <a:lstStyle/>
          <a:p>
            <a:pPr marL="0" indent="0"/>
            <a:r>
              <a:rPr lang="en-GB"/>
              <a:t>Activity 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Effect transition="in" filter="fade">
                                      <p:cBhvr>
                                        <p:cTn id="7" dur="1000"/>
                                        <p:tgtEl>
                                          <p:spTgt spid="2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xEl>
                                              <p:pRg st="1" end="1"/>
                                            </p:txEl>
                                          </p:spTgt>
                                        </p:tgtEl>
                                        <p:attrNameLst>
                                          <p:attrName>style.visibility</p:attrName>
                                        </p:attrNameLst>
                                      </p:cBhvr>
                                      <p:to>
                                        <p:strVal val="visible"/>
                                      </p:to>
                                    </p:set>
                                    <p:animEffect transition="in" filter="fade">
                                      <p:cBhvr>
                                        <p:cTn id="12" dur="1000"/>
                                        <p:tgtEl>
                                          <p:spTgt spid="2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xEl>
                                              <p:pRg st="2" end="2"/>
                                            </p:txEl>
                                          </p:spTgt>
                                        </p:tgtEl>
                                        <p:attrNameLst>
                                          <p:attrName>style.visibility</p:attrName>
                                        </p:attrNameLst>
                                      </p:cBhvr>
                                      <p:to>
                                        <p:strVal val="visible"/>
                                      </p:to>
                                    </p:set>
                                    <p:animEffect transition="in" filter="fade">
                                      <p:cBhvr>
                                        <p:cTn id="17" dur="1000"/>
                                        <p:tgtEl>
                                          <p:spTgt spid="2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xEl>
                                              <p:pRg st="3" end="3"/>
                                            </p:txEl>
                                          </p:spTgt>
                                        </p:tgtEl>
                                        <p:attrNameLst>
                                          <p:attrName>style.visibility</p:attrName>
                                        </p:attrNameLst>
                                      </p:cBhvr>
                                      <p:to>
                                        <p:strVal val="visible"/>
                                      </p:to>
                                    </p:set>
                                    <p:animEffect transition="in" filter="fade">
                                      <p:cBhvr>
                                        <p:cTn id="22" dur="1000"/>
                                        <p:tgtEl>
                                          <p:spTgt spid="2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8">
                                            <p:txEl>
                                              <p:pRg st="4" end="4"/>
                                            </p:txEl>
                                          </p:spTgt>
                                        </p:tgtEl>
                                        <p:attrNameLst>
                                          <p:attrName>style.visibility</p:attrName>
                                        </p:attrNameLst>
                                      </p:cBhvr>
                                      <p:to>
                                        <p:strVal val="visible"/>
                                      </p:to>
                                    </p:set>
                                    <p:animEffect transition="in" filter="fade">
                                      <p:cBhvr>
                                        <p:cTn id="27" dur="1000"/>
                                        <p:tgtEl>
                                          <p:spTgt spid="2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8">
                                            <p:txEl>
                                              <p:pRg st="5" end="5"/>
                                            </p:txEl>
                                          </p:spTgt>
                                        </p:tgtEl>
                                        <p:attrNameLst>
                                          <p:attrName>style.visibility</p:attrName>
                                        </p:attrNameLst>
                                      </p:cBhvr>
                                      <p:to>
                                        <p:strVal val="visible"/>
                                      </p:to>
                                    </p:set>
                                    <p:animEffect transition="in" filter="fade">
                                      <p:cBhvr>
                                        <p:cTn id="32" dur="1000"/>
                                        <p:tgtEl>
                                          <p:spTgt spid="2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5"/>
          <p:cNvSpPr txBox="1">
            <a:spLocks noGrp="1"/>
          </p:cNvSpPr>
          <p:nvPr>
            <p:ph type="body" idx="1"/>
          </p:nvPr>
        </p:nvSpPr>
        <p:spPr>
          <a:xfrm>
            <a:off x="414533" y="1560167"/>
            <a:ext cx="10914800" cy="5018400"/>
          </a:xfrm>
          <a:prstGeom prst="rect">
            <a:avLst/>
          </a:prstGeom>
        </p:spPr>
        <p:txBody>
          <a:bodyPr spcFirstLastPara="1" vert="horz" wrap="square" lIns="121900" tIns="121900" rIns="121900" bIns="121900" anchor="t" anchorCtr="0">
            <a:noAutofit/>
          </a:bodyPr>
          <a:lstStyle/>
          <a:p>
            <a:pPr marL="0" indent="0">
              <a:buNone/>
            </a:pPr>
            <a:r>
              <a:rPr lang="en-GB" b="1"/>
              <a:t>Explorer task:</a:t>
            </a:r>
            <a:r>
              <a:rPr lang="en-GB"/>
              <a:t> Which is bigger and why: </a:t>
            </a:r>
            <a:r>
              <a:rPr lang="en-GB">
                <a:latin typeface="Roboto Mono"/>
                <a:ea typeface="Roboto Mono"/>
                <a:cs typeface="Roboto Mono"/>
                <a:sym typeface="Roboto Mono"/>
              </a:rPr>
              <a:t>1111</a:t>
            </a:r>
            <a:r>
              <a:rPr lang="en-GB" baseline="-25000">
                <a:latin typeface="Roboto Mono"/>
                <a:ea typeface="Roboto Mono"/>
                <a:cs typeface="Roboto Mono"/>
                <a:sym typeface="Roboto Mono"/>
              </a:rPr>
              <a:t>2</a:t>
            </a:r>
            <a:r>
              <a:rPr lang="en-GB"/>
              <a:t> or </a:t>
            </a:r>
            <a:r>
              <a:rPr lang="en-GB">
                <a:latin typeface="Roboto Mono"/>
                <a:ea typeface="Roboto Mono"/>
                <a:cs typeface="Roboto Mono"/>
                <a:sym typeface="Roboto Mono"/>
              </a:rPr>
              <a:t>1111</a:t>
            </a:r>
            <a:r>
              <a:rPr lang="en-GB" baseline="-25000">
                <a:latin typeface="Roboto Mono"/>
                <a:ea typeface="Roboto Mono"/>
                <a:cs typeface="Roboto Mono"/>
                <a:sym typeface="Roboto Mono"/>
              </a:rPr>
              <a:t>10</a:t>
            </a:r>
            <a:r>
              <a:rPr lang="en-GB"/>
              <a:t>?</a:t>
            </a:r>
            <a:endParaRPr baseline="-25000">
              <a:latin typeface="Roboto Mono"/>
              <a:ea typeface="Roboto Mono"/>
              <a:cs typeface="Roboto Mono"/>
              <a:sym typeface="Roboto Mono"/>
            </a:endParaRPr>
          </a:p>
          <a:p>
            <a:pPr marL="0" indent="0">
              <a:buNone/>
            </a:pPr>
            <a:endParaRPr baseline="-25000">
              <a:latin typeface="Roboto Mono"/>
              <a:ea typeface="Roboto Mono"/>
              <a:cs typeface="Roboto Mono"/>
              <a:sym typeface="Roboto Mono"/>
            </a:endParaRPr>
          </a:p>
          <a:p>
            <a:pPr marL="0" indent="0">
              <a:buNone/>
            </a:pPr>
            <a:r>
              <a:rPr lang="en-GB"/>
              <a:t>You can predict that </a:t>
            </a:r>
            <a:r>
              <a:rPr lang="en-GB">
                <a:latin typeface="Roboto Mono"/>
                <a:ea typeface="Roboto Mono"/>
                <a:cs typeface="Roboto Mono"/>
                <a:sym typeface="Roboto Mono"/>
              </a:rPr>
              <a:t>1111</a:t>
            </a:r>
            <a:r>
              <a:rPr lang="en-GB" baseline="-25000">
                <a:latin typeface="Roboto Mono"/>
                <a:ea typeface="Roboto Mono"/>
                <a:cs typeface="Roboto Mono"/>
                <a:sym typeface="Roboto Mono"/>
              </a:rPr>
              <a:t>10</a:t>
            </a:r>
            <a:r>
              <a:rPr lang="en-GB" baseline="-25000"/>
              <a:t> </a:t>
            </a:r>
            <a:r>
              <a:rPr lang="en-GB"/>
              <a:t>will be bigger because the place values are </a:t>
            </a:r>
            <a:r>
              <a:rPr lang="en-GB">
                <a:latin typeface="Roboto Mono"/>
                <a:ea typeface="Roboto Mono"/>
                <a:cs typeface="Roboto Mono"/>
                <a:sym typeface="Roboto Mono"/>
              </a:rPr>
              <a:t>1000</a:t>
            </a:r>
            <a:r>
              <a:rPr lang="en-GB"/>
              <a:t>, </a:t>
            </a:r>
            <a:r>
              <a:rPr lang="en-GB">
                <a:latin typeface="Roboto Mono"/>
                <a:ea typeface="Roboto Mono"/>
                <a:cs typeface="Roboto Mono"/>
                <a:sym typeface="Roboto Mono"/>
              </a:rPr>
              <a:t>100</a:t>
            </a:r>
            <a:r>
              <a:rPr lang="en-GB"/>
              <a:t>, </a:t>
            </a:r>
            <a:r>
              <a:rPr lang="en-GB">
                <a:latin typeface="Roboto Mono"/>
                <a:ea typeface="Roboto Mono"/>
                <a:cs typeface="Roboto Mono"/>
                <a:sym typeface="Roboto Mono"/>
              </a:rPr>
              <a:t>10</a:t>
            </a:r>
            <a:r>
              <a:rPr lang="en-GB"/>
              <a:t>, and </a:t>
            </a:r>
            <a:r>
              <a:rPr lang="en-GB">
                <a:latin typeface="Roboto Mono"/>
                <a:ea typeface="Roboto Mono"/>
                <a:cs typeface="Roboto Mono"/>
                <a:sym typeface="Roboto Mono"/>
              </a:rPr>
              <a:t>1</a:t>
            </a:r>
            <a:r>
              <a:rPr lang="en-GB"/>
              <a:t> in decimal, and only </a:t>
            </a:r>
            <a:r>
              <a:rPr lang="en-GB">
                <a:latin typeface="Roboto Mono"/>
                <a:ea typeface="Roboto Mono"/>
                <a:cs typeface="Roboto Mono"/>
                <a:sym typeface="Roboto Mono"/>
              </a:rPr>
              <a:t>8</a:t>
            </a:r>
            <a:r>
              <a:rPr lang="en-GB"/>
              <a:t>, </a:t>
            </a:r>
            <a:r>
              <a:rPr lang="en-GB">
                <a:latin typeface="Roboto Mono"/>
                <a:ea typeface="Roboto Mono"/>
                <a:cs typeface="Roboto Mono"/>
                <a:sym typeface="Roboto Mono"/>
              </a:rPr>
              <a:t>4</a:t>
            </a:r>
            <a:r>
              <a:rPr lang="en-GB"/>
              <a:t>, </a:t>
            </a:r>
            <a:r>
              <a:rPr lang="en-GB">
                <a:latin typeface="Roboto Mono"/>
                <a:ea typeface="Roboto Mono"/>
                <a:cs typeface="Roboto Mono"/>
                <a:sym typeface="Roboto Mono"/>
              </a:rPr>
              <a:t>2</a:t>
            </a:r>
            <a:r>
              <a:rPr lang="en-GB"/>
              <a:t>, and </a:t>
            </a:r>
            <a:r>
              <a:rPr lang="en-GB">
                <a:latin typeface="Roboto Mono"/>
                <a:ea typeface="Roboto Mono"/>
                <a:cs typeface="Roboto Mono"/>
                <a:sym typeface="Roboto Mono"/>
              </a:rPr>
              <a:t>1</a:t>
            </a:r>
            <a:r>
              <a:rPr lang="en-GB"/>
              <a:t> in binary.</a:t>
            </a:r>
            <a:endParaRPr/>
          </a:p>
          <a:p>
            <a:pPr marL="0" indent="0">
              <a:buNone/>
            </a:pPr>
            <a:endParaRPr/>
          </a:p>
          <a:p>
            <a:pPr marL="0" indent="0">
              <a:buNone/>
            </a:pPr>
            <a:r>
              <a:rPr lang="en-GB"/>
              <a:t>To work this out:</a:t>
            </a:r>
            <a:endParaRPr/>
          </a:p>
          <a:p>
            <a:pPr indent="0">
              <a:buNone/>
            </a:pPr>
            <a:r>
              <a:rPr lang="en-GB" sz="2400">
                <a:latin typeface="Roboto Mono"/>
                <a:ea typeface="Roboto Mono"/>
                <a:cs typeface="Roboto Mono"/>
                <a:sym typeface="Roboto Mono"/>
              </a:rPr>
              <a:t>1111</a:t>
            </a:r>
            <a:r>
              <a:rPr lang="en-GB" sz="2400" baseline="-25000">
                <a:latin typeface="Roboto Mono"/>
                <a:ea typeface="Roboto Mono"/>
                <a:cs typeface="Roboto Mono"/>
                <a:sym typeface="Roboto Mono"/>
              </a:rPr>
              <a:t>2 </a:t>
            </a:r>
            <a:r>
              <a:rPr lang="en-GB" sz="2400"/>
              <a:t>is </a:t>
            </a:r>
            <a:r>
              <a:rPr lang="en-GB" sz="2400">
                <a:latin typeface="Roboto Mono"/>
                <a:ea typeface="Roboto Mono"/>
                <a:cs typeface="Roboto Mono"/>
                <a:sym typeface="Roboto Mono"/>
              </a:rPr>
              <a:t>8 + 4 + 2 + 1 = 15</a:t>
            </a:r>
            <a:r>
              <a:rPr lang="en-GB" sz="2400" baseline="-25000">
                <a:latin typeface="Roboto Mono"/>
                <a:ea typeface="Roboto Mono"/>
                <a:cs typeface="Roboto Mono"/>
                <a:sym typeface="Roboto Mono"/>
              </a:rPr>
              <a:t>10</a:t>
            </a:r>
            <a:endParaRPr sz="2400">
              <a:latin typeface="Roboto Mono"/>
              <a:ea typeface="Roboto Mono"/>
              <a:cs typeface="Roboto Mono"/>
              <a:sym typeface="Roboto Mono"/>
            </a:endParaRPr>
          </a:p>
          <a:p>
            <a:pPr indent="0">
              <a:buNone/>
            </a:pPr>
            <a:r>
              <a:rPr lang="en-GB" sz="2400">
                <a:latin typeface="Roboto Mono"/>
                <a:ea typeface="Roboto Mono"/>
                <a:cs typeface="Roboto Mono"/>
                <a:sym typeface="Roboto Mono"/>
              </a:rPr>
              <a:t>1111</a:t>
            </a:r>
            <a:r>
              <a:rPr lang="en-GB" sz="2400" baseline="-25000">
                <a:latin typeface="Roboto Mono"/>
                <a:ea typeface="Roboto Mono"/>
                <a:cs typeface="Roboto Mono"/>
                <a:sym typeface="Roboto Mono"/>
              </a:rPr>
              <a:t>10</a:t>
            </a:r>
            <a:r>
              <a:rPr lang="en-GB" sz="2400"/>
              <a:t> is bigger than </a:t>
            </a:r>
            <a:r>
              <a:rPr lang="en-GB" sz="2400">
                <a:latin typeface="Roboto Mono"/>
                <a:ea typeface="Roboto Mono"/>
                <a:cs typeface="Roboto Mono"/>
                <a:sym typeface="Roboto Mono"/>
              </a:rPr>
              <a:t>15</a:t>
            </a:r>
            <a:r>
              <a:rPr lang="en-GB" sz="2400" baseline="-25000">
                <a:latin typeface="Roboto Mono"/>
                <a:ea typeface="Roboto Mono"/>
                <a:cs typeface="Roboto Mono"/>
                <a:sym typeface="Roboto Mono"/>
              </a:rPr>
              <a:t>10</a:t>
            </a:r>
            <a:endParaRPr sz="2400" baseline="-25000">
              <a:latin typeface="Roboto Mono"/>
              <a:ea typeface="Roboto Mono"/>
              <a:cs typeface="Roboto Mono"/>
              <a:sym typeface="Roboto Mono"/>
            </a:endParaRPr>
          </a:p>
        </p:txBody>
      </p:sp>
      <p:sp>
        <p:nvSpPr>
          <p:cNvPr id="235" name="Google Shape;235;p25"/>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anchor="ctr" anchorCtr="0">
            <a:noAutofit/>
          </a:bodyPr>
          <a:lstStyle/>
          <a:p>
            <a:r>
              <a:rPr lang="en-GB"/>
              <a:t>Number bases</a:t>
            </a:r>
            <a:endParaRPr/>
          </a:p>
        </p:txBody>
      </p:sp>
      <p:sp>
        <p:nvSpPr>
          <p:cNvPr id="236" name="Google Shape;236;p25"/>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anchor="t" anchorCtr="0">
            <a:noAutofit/>
          </a:bodyPr>
          <a:lstStyle/>
          <a:p>
            <a:fld id="{00000000-1234-1234-1234-123412341234}" type="slidenum">
              <a:rPr lang="en-GB"/>
              <a:pPr/>
              <a:t>23</a:t>
            </a:fld>
            <a:endParaRPr/>
          </a:p>
        </p:txBody>
      </p:sp>
      <p:sp>
        <p:nvSpPr>
          <p:cNvPr id="237" name="Google Shape;237;p25"/>
          <p:cNvSpPr txBox="1">
            <a:spLocks noGrp="1"/>
          </p:cNvSpPr>
          <p:nvPr>
            <p:ph type="subTitle" idx="3"/>
          </p:nvPr>
        </p:nvSpPr>
        <p:spPr>
          <a:xfrm>
            <a:off x="7010400" y="0"/>
            <a:ext cx="4753200" cy="418800"/>
          </a:xfrm>
          <a:prstGeom prst="rect">
            <a:avLst/>
          </a:prstGeom>
        </p:spPr>
        <p:txBody>
          <a:bodyPr spcFirstLastPara="1" vert="horz" wrap="square" lIns="121900" tIns="121900" rIns="0" bIns="121900" anchor="ctr" anchorCtr="0">
            <a:noAutofit/>
          </a:bodyPr>
          <a:lstStyle/>
          <a:p>
            <a:pPr marL="0" indent="0"/>
            <a:r>
              <a:rPr lang="en-GB"/>
              <a:t>Activity 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fade">
                                      <p:cBhvr>
                                        <p:cTn id="7" dur="1000"/>
                                        <p:tgtEl>
                                          <p:spTgt spid="2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xEl>
                                              <p:pRg st="2" end="2"/>
                                            </p:txEl>
                                          </p:spTgt>
                                        </p:tgtEl>
                                        <p:attrNameLst>
                                          <p:attrName>style.visibility</p:attrName>
                                        </p:attrNameLst>
                                      </p:cBhvr>
                                      <p:to>
                                        <p:strVal val="visible"/>
                                      </p:to>
                                    </p:set>
                                    <p:animEffect transition="in" filter="fade">
                                      <p:cBhvr>
                                        <p:cTn id="12" dur="1000"/>
                                        <p:tgtEl>
                                          <p:spTgt spid="2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4">
                                            <p:txEl>
                                              <p:pRg st="4" end="4"/>
                                            </p:txEl>
                                          </p:spTgt>
                                        </p:tgtEl>
                                        <p:attrNameLst>
                                          <p:attrName>style.visibility</p:attrName>
                                        </p:attrNameLst>
                                      </p:cBhvr>
                                      <p:to>
                                        <p:strVal val="visible"/>
                                      </p:to>
                                    </p:set>
                                    <p:animEffect transition="in" filter="fade">
                                      <p:cBhvr>
                                        <p:cTn id="17" dur="1000"/>
                                        <p:tgtEl>
                                          <p:spTgt spid="23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4">
                                            <p:txEl>
                                              <p:pRg st="5" end="5"/>
                                            </p:txEl>
                                          </p:spTgt>
                                        </p:tgtEl>
                                        <p:attrNameLst>
                                          <p:attrName>style.visibility</p:attrName>
                                        </p:attrNameLst>
                                      </p:cBhvr>
                                      <p:to>
                                        <p:strVal val="visible"/>
                                      </p:to>
                                    </p:set>
                                    <p:animEffect transition="in" filter="fade">
                                      <p:cBhvr>
                                        <p:cTn id="22" dur="1000"/>
                                        <p:tgtEl>
                                          <p:spTgt spid="23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4">
                                            <p:txEl>
                                              <p:pRg st="6" end="6"/>
                                            </p:txEl>
                                          </p:spTgt>
                                        </p:tgtEl>
                                        <p:attrNameLst>
                                          <p:attrName>style.visibility</p:attrName>
                                        </p:attrNameLst>
                                      </p:cBhvr>
                                      <p:to>
                                        <p:strVal val="visible"/>
                                      </p:to>
                                    </p:set>
                                    <p:animEffect transition="in" filter="fade">
                                      <p:cBhvr>
                                        <p:cTn id="27" dur="1000"/>
                                        <p:tgtEl>
                                          <p:spTgt spid="23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4"/>
                                        </p:tgtEl>
                                        <p:attrNameLst>
                                          <p:attrName>style.visibility</p:attrName>
                                        </p:attrNameLst>
                                      </p:cBhvr>
                                      <p:to>
                                        <p:strVal val="visible"/>
                                      </p:to>
                                    </p:set>
                                    <p:animEffect transition="in" filter="fade">
                                      <p:cBhvr>
                                        <p:cTn id="32"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1782213" y="3788256"/>
          <a:ext cx="7632848" cy="1778000"/>
        </p:xfrm>
        <a:graphic>
          <a:graphicData uri="http://schemas.openxmlformats.org/drawingml/2006/table">
            <a:tbl>
              <a:tblPr firstRow="1" bandRow="1">
                <a:tableStyleId>{5C22544A-7EE6-4342-B048-85BDC9FD1C3A}</a:tableStyleId>
              </a:tblPr>
              <a:tblGrid>
                <a:gridCol w="954106">
                  <a:extLst>
                    <a:ext uri="{9D8B030D-6E8A-4147-A177-3AD203B41FA5}">
                      <a16:colId xmlns:a16="http://schemas.microsoft.com/office/drawing/2014/main" val="20000"/>
                    </a:ext>
                  </a:extLst>
                </a:gridCol>
                <a:gridCol w="954106">
                  <a:extLst>
                    <a:ext uri="{9D8B030D-6E8A-4147-A177-3AD203B41FA5}">
                      <a16:colId xmlns:a16="http://schemas.microsoft.com/office/drawing/2014/main" val="20001"/>
                    </a:ext>
                  </a:extLst>
                </a:gridCol>
                <a:gridCol w="954106">
                  <a:extLst>
                    <a:ext uri="{9D8B030D-6E8A-4147-A177-3AD203B41FA5}">
                      <a16:colId xmlns:a16="http://schemas.microsoft.com/office/drawing/2014/main" val="20002"/>
                    </a:ext>
                  </a:extLst>
                </a:gridCol>
                <a:gridCol w="954106">
                  <a:extLst>
                    <a:ext uri="{9D8B030D-6E8A-4147-A177-3AD203B41FA5}">
                      <a16:colId xmlns:a16="http://schemas.microsoft.com/office/drawing/2014/main" val="20003"/>
                    </a:ext>
                  </a:extLst>
                </a:gridCol>
                <a:gridCol w="954106">
                  <a:extLst>
                    <a:ext uri="{9D8B030D-6E8A-4147-A177-3AD203B41FA5}">
                      <a16:colId xmlns:a16="http://schemas.microsoft.com/office/drawing/2014/main" val="20004"/>
                    </a:ext>
                  </a:extLst>
                </a:gridCol>
                <a:gridCol w="954106">
                  <a:extLst>
                    <a:ext uri="{9D8B030D-6E8A-4147-A177-3AD203B41FA5}">
                      <a16:colId xmlns:a16="http://schemas.microsoft.com/office/drawing/2014/main" val="20005"/>
                    </a:ext>
                  </a:extLst>
                </a:gridCol>
                <a:gridCol w="954106">
                  <a:extLst>
                    <a:ext uri="{9D8B030D-6E8A-4147-A177-3AD203B41FA5}">
                      <a16:colId xmlns:a16="http://schemas.microsoft.com/office/drawing/2014/main" val="20006"/>
                    </a:ext>
                  </a:extLst>
                </a:gridCol>
                <a:gridCol w="954106">
                  <a:extLst>
                    <a:ext uri="{9D8B030D-6E8A-4147-A177-3AD203B41FA5}">
                      <a16:colId xmlns:a16="http://schemas.microsoft.com/office/drawing/2014/main" val="20007"/>
                    </a:ext>
                  </a:extLst>
                </a:gridCol>
              </a:tblGrid>
              <a:tr h="370840">
                <a:tc>
                  <a:txBody>
                    <a:bodyPr/>
                    <a:lstStyle/>
                    <a:p>
                      <a:pPr algn="ctr"/>
                      <a:r>
                        <a:rPr lang="en-GB" sz="2000" dirty="0"/>
                        <a:t>128</a:t>
                      </a:r>
                    </a:p>
                  </a:txBody>
                  <a:tcPr/>
                </a:tc>
                <a:tc>
                  <a:txBody>
                    <a:bodyPr/>
                    <a:lstStyle/>
                    <a:p>
                      <a:pPr algn="ctr"/>
                      <a:r>
                        <a:rPr lang="en-GB" sz="2000" dirty="0"/>
                        <a:t>64</a:t>
                      </a:r>
                    </a:p>
                  </a:txBody>
                  <a:tcPr/>
                </a:tc>
                <a:tc>
                  <a:txBody>
                    <a:bodyPr/>
                    <a:lstStyle/>
                    <a:p>
                      <a:pPr algn="ctr"/>
                      <a:r>
                        <a:rPr lang="en-GB" sz="2000" dirty="0"/>
                        <a:t>32</a:t>
                      </a:r>
                    </a:p>
                  </a:txBody>
                  <a:tcPr/>
                </a:tc>
                <a:tc>
                  <a:txBody>
                    <a:bodyPr/>
                    <a:lstStyle/>
                    <a:p>
                      <a:pPr algn="ctr"/>
                      <a:r>
                        <a:rPr lang="en-GB" sz="2000" dirty="0"/>
                        <a:t>16</a:t>
                      </a:r>
                    </a:p>
                  </a:txBody>
                  <a:tcPr/>
                </a:tc>
                <a:tc>
                  <a:txBody>
                    <a:bodyPr/>
                    <a:lstStyle/>
                    <a:p>
                      <a:pPr algn="ctr"/>
                      <a:r>
                        <a:rPr lang="en-GB" sz="2000" dirty="0"/>
                        <a:t>8</a:t>
                      </a:r>
                    </a:p>
                  </a:txBody>
                  <a:tcPr/>
                </a:tc>
                <a:tc>
                  <a:txBody>
                    <a:bodyPr/>
                    <a:lstStyle/>
                    <a:p>
                      <a:pPr algn="ctr"/>
                      <a:r>
                        <a:rPr lang="en-GB" sz="2000" dirty="0"/>
                        <a:t>4</a:t>
                      </a:r>
                    </a:p>
                  </a:txBody>
                  <a:tcPr/>
                </a:tc>
                <a:tc>
                  <a:txBody>
                    <a:bodyPr/>
                    <a:lstStyle/>
                    <a:p>
                      <a:pPr algn="ctr"/>
                      <a:r>
                        <a:rPr lang="en-GB" sz="2000" dirty="0"/>
                        <a:t>2</a:t>
                      </a:r>
                    </a:p>
                  </a:txBody>
                  <a:tcPr/>
                </a:tc>
                <a:tc>
                  <a:txBody>
                    <a:bodyPr/>
                    <a:lstStyle/>
                    <a:p>
                      <a:pPr algn="ctr"/>
                      <a:r>
                        <a:rPr lang="en-GB" sz="2000" dirty="0"/>
                        <a:t>1</a:t>
                      </a:r>
                    </a:p>
                  </a:txBody>
                  <a:tcPr/>
                </a:tc>
                <a:extLst>
                  <a:ext uri="{0D108BD9-81ED-4DB2-BD59-A6C34878D82A}">
                    <a16:rowId xmlns:a16="http://schemas.microsoft.com/office/drawing/2014/main" val="10000"/>
                  </a:ext>
                </a:extLst>
              </a:tr>
              <a:tr h="370840">
                <a:tc>
                  <a:txBody>
                    <a:bodyPr/>
                    <a:lstStyle/>
                    <a:p>
                      <a:pPr algn="ctr"/>
                      <a:r>
                        <a:rPr lang="en-GB" dirty="0"/>
                        <a:t>1</a:t>
                      </a:r>
                    </a:p>
                  </a:txBody>
                  <a:tcPr anchor="ctr"/>
                </a:tc>
                <a:tc>
                  <a:txBody>
                    <a:bodyPr/>
                    <a:lstStyle/>
                    <a:p>
                      <a:pPr algn="ctr"/>
                      <a:r>
                        <a:rPr lang="en-GB" dirty="0"/>
                        <a:t>0</a:t>
                      </a:r>
                    </a:p>
                  </a:txBody>
                  <a:tcPr anchor="ctr"/>
                </a:tc>
                <a:tc>
                  <a:txBody>
                    <a:bodyPr/>
                    <a:lstStyle/>
                    <a:p>
                      <a:pPr algn="ctr"/>
                      <a:r>
                        <a:rPr lang="en-GB" dirty="0"/>
                        <a:t>1</a:t>
                      </a:r>
                    </a:p>
                  </a:txBody>
                  <a:tcPr anchor="ctr"/>
                </a:tc>
                <a:tc>
                  <a:txBody>
                    <a:bodyPr/>
                    <a:lstStyle/>
                    <a:p>
                      <a:pPr algn="ctr"/>
                      <a:r>
                        <a:rPr lang="en-GB" dirty="0"/>
                        <a:t>0</a:t>
                      </a:r>
                    </a:p>
                  </a:txBody>
                  <a:tcPr anchor="ctr"/>
                </a:tc>
                <a:tc>
                  <a:txBody>
                    <a:bodyPr/>
                    <a:lstStyle/>
                    <a:p>
                      <a:pPr algn="ctr"/>
                      <a:r>
                        <a:rPr lang="en-GB" dirty="0"/>
                        <a:t>1</a:t>
                      </a:r>
                    </a:p>
                  </a:txBody>
                  <a:tcPr anchor="ctr"/>
                </a:tc>
                <a:tc>
                  <a:txBody>
                    <a:bodyPr/>
                    <a:lstStyle/>
                    <a:p>
                      <a:pPr algn="ctr"/>
                      <a:r>
                        <a:rPr lang="en-GB" dirty="0"/>
                        <a:t>0</a:t>
                      </a:r>
                    </a:p>
                  </a:txBody>
                  <a:tcPr anchor="ctr"/>
                </a:tc>
                <a:tc>
                  <a:txBody>
                    <a:bodyPr/>
                    <a:lstStyle/>
                    <a:p>
                      <a:pPr algn="ctr"/>
                      <a:r>
                        <a:rPr lang="en-GB"/>
                        <a:t>0</a:t>
                      </a:r>
                    </a:p>
                  </a:txBody>
                  <a:tcPr anchor="ctr"/>
                </a:tc>
                <a:tc>
                  <a:txBody>
                    <a:bodyPr/>
                    <a:lstStyle/>
                    <a:p>
                      <a:pPr algn="ctr"/>
                      <a:r>
                        <a:rPr lang="en-GB" dirty="0"/>
                        <a:t>0</a:t>
                      </a:r>
                    </a:p>
                  </a:txBody>
                  <a:tcPr anchor="ctr"/>
                </a:tc>
                <a:extLst>
                  <a:ext uri="{0D108BD9-81ED-4DB2-BD59-A6C34878D82A}">
                    <a16:rowId xmlns:a16="http://schemas.microsoft.com/office/drawing/2014/main" val="10001"/>
                  </a:ext>
                </a:extLst>
              </a:tr>
              <a:tr h="370840">
                <a:tc>
                  <a:txBody>
                    <a:bodyPr/>
                    <a:lstStyle/>
                    <a:p>
                      <a:pPr algn="ctr"/>
                      <a:r>
                        <a:rPr lang="en-GB" dirty="0"/>
                        <a:t>1 × 128</a:t>
                      </a:r>
                    </a:p>
                  </a:txBody>
                  <a:tcPr anchor="ctr"/>
                </a:tc>
                <a:tc>
                  <a:txBody>
                    <a:bodyPr/>
                    <a:lstStyle/>
                    <a:p>
                      <a:pPr algn="ctr"/>
                      <a:r>
                        <a:rPr lang="en-GB" dirty="0"/>
                        <a:t>0 × 64</a:t>
                      </a:r>
                    </a:p>
                  </a:txBody>
                  <a:tcPr anchor="ctr"/>
                </a:tc>
                <a:tc>
                  <a:txBody>
                    <a:bodyPr/>
                    <a:lstStyle/>
                    <a:p>
                      <a:pPr algn="ctr"/>
                      <a:r>
                        <a:rPr lang="en-GB" dirty="0"/>
                        <a:t>1 × 32</a:t>
                      </a:r>
                    </a:p>
                  </a:txBody>
                  <a:tcPr anchor="ctr"/>
                </a:tc>
                <a:tc>
                  <a:txBody>
                    <a:bodyPr/>
                    <a:lstStyle/>
                    <a:p>
                      <a:pPr algn="ctr"/>
                      <a:r>
                        <a:rPr lang="en-GB" dirty="0"/>
                        <a:t>0 × 16</a:t>
                      </a:r>
                    </a:p>
                  </a:txBody>
                  <a:tcPr anchor="ctr"/>
                </a:tc>
                <a:tc>
                  <a:txBody>
                    <a:bodyPr/>
                    <a:lstStyle/>
                    <a:p>
                      <a:pPr algn="ctr"/>
                      <a:r>
                        <a:rPr lang="en-GB" dirty="0"/>
                        <a:t>1 × 8</a:t>
                      </a:r>
                    </a:p>
                  </a:txBody>
                  <a:tcPr anchor="ctr"/>
                </a:tc>
                <a:tc>
                  <a:txBody>
                    <a:bodyPr/>
                    <a:lstStyle/>
                    <a:p>
                      <a:pPr algn="ctr"/>
                      <a:r>
                        <a:rPr lang="en-GB" dirty="0"/>
                        <a:t>0 × 4</a:t>
                      </a:r>
                    </a:p>
                  </a:txBody>
                  <a:tcPr anchor="ctr"/>
                </a:tc>
                <a:tc>
                  <a:txBody>
                    <a:bodyPr/>
                    <a:lstStyle/>
                    <a:p>
                      <a:pPr algn="ctr"/>
                      <a:r>
                        <a:rPr lang="en-GB" dirty="0"/>
                        <a:t>0 × 2</a:t>
                      </a:r>
                    </a:p>
                  </a:txBody>
                  <a:tcPr anchor="ctr"/>
                </a:tc>
                <a:tc>
                  <a:txBody>
                    <a:bodyPr/>
                    <a:lstStyle/>
                    <a:p>
                      <a:pPr algn="ctr"/>
                      <a:r>
                        <a:rPr lang="en-GB" dirty="0"/>
                        <a:t>0 × 1 </a:t>
                      </a:r>
                    </a:p>
                  </a:txBody>
                  <a:tcPr anchor="ctr"/>
                </a:tc>
                <a:extLst>
                  <a:ext uri="{0D108BD9-81ED-4DB2-BD59-A6C34878D82A}">
                    <a16:rowId xmlns:a16="http://schemas.microsoft.com/office/drawing/2014/main" val="10002"/>
                  </a:ext>
                </a:extLst>
              </a:tr>
              <a:tr h="370840">
                <a:tc>
                  <a:txBody>
                    <a:bodyPr/>
                    <a:lstStyle/>
                    <a:p>
                      <a:pPr algn="ctr"/>
                      <a:r>
                        <a:rPr lang="en-GB" b="1" dirty="0"/>
                        <a:t>128</a:t>
                      </a:r>
                    </a:p>
                  </a:txBody>
                  <a:tcPr anchor="ctr"/>
                </a:tc>
                <a:tc>
                  <a:txBody>
                    <a:bodyPr/>
                    <a:lstStyle/>
                    <a:p>
                      <a:pPr algn="ctr"/>
                      <a:r>
                        <a:rPr lang="en-GB" dirty="0"/>
                        <a:t>0</a:t>
                      </a:r>
                    </a:p>
                  </a:txBody>
                  <a:tcPr anchor="ctr"/>
                </a:tc>
                <a:tc>
                  <a:txBody>
                    <a:bodyPr/>
                    <a:lstStyle/>
                    <a:p>
                      <a:pPr algn="ctr"/>
                      <a:r>
                        <a:rPr lang="en-GB" b="1" dirty="0"/>
                        <a:t>32</a:t>
                      </a:r>
                      <a:r>
                        <a:rPr lang="en-GB" dirty="0"/>
                        <a:t> </a:t>
                      </a:r>
                    </a:p>
                  </a:txBody>
                  <a:tcPr anchor="ctr"/>
                </a:tc>
                <a:tc>
                  <a:txBody>
                    <a:bodyPr/>
                    <a:lstStyle/>
                    <a:p>
                      <a:pPr algn="ctr"/>
                      <a:r>
                        <a:rPr lang="en-GB" dirty="0"/>
                        <a:t>0</a:t>
                      </a:r>
                    </a:p>
                  </a:txBody>
                  <a:tcPr anchor="ctr"/>
                </a:tc>
                <a:tc>
                  <a:txBody>
                    <a:bodyPr/>
                    <a:lstStyle/>
                    <a:p>
                      <a:pPr algn="ctr"/>
                      <a:r>
                        <a:rPr lang="en-GB" b="1" dirty="0"/>
                        <a:t>8</a:t>
                      </a:r>
                    </a:p>
                  </a:txBody>
                  <a:tcPr anchor="ctr"/>
                </a:tc>
                <a:tc>
                  <a:txBody>
                    <a:bodyPr/>
                    <a:lstStyle/>
                    <a:p>
                      <a:pPr algn="ctr"/>
                      <a:r>
                        <a:rPr lang="en-GB" dirty="0"/>
                        <a:t>0</a:t>
                      </a:r>
                    </a:p>
                  </a:txBody>
                  <a:tcPr anchor="ctr"/>
                </a:tc>
                <a:tc>
                  <a:txBody>
                    <a:bodyPr/>
                    <a:lstStyle/>
                    <a:p>
                      <a:pPr algn="ctr"/>
                      <a:r>
                        <a:rPr lang="en-GB" dirty="0"/>
                        <a:t>0</a:t>
                      </a:r>
                    </a:p>
                  </a:txBody>
                  <a:tcPr anchor="ctr"/>
                </a:tc>
                <a:tc>
                  <a:txBody>
                    <a:bodyPr/>
                    <a:lstStyle/>
                    <a:p>
                      <a:pPr algn="ctr"/>
                      <a:r>
                        <a:rPr lang="en-GB" dirty="0"/>
                        <a:t>0</a:t>
                      </a:r>
                    </a:p>
                  </a:txBody>
                  <a:tcPr anchor="ct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1981200" y="237690"/>
            <a:ext cx="8229600" cy="706090"/>
          </a:xfrm>
        </p:spPr>
        <p:txBody>
          <a:bodyPr>
            <a:normAutofit fontScale="90000"/>
          </a:bodyPr>
          <a:lstStyle/>
          <a:p>
            <a:r>
              <a:rPr lang="en-GB" dirty="0"/>
              <a:t>Converting Binary to Denary</a:t>
            </a:r>
          </a:p>
        </p:txBody>
      </p:sp>
      <p:sp>
        <p:nvSpPr>
          <p:cNvPr id="9" name="TextBox 8"/>
          <p:cNvSpPr txBox="1"/>
          <p:nvPr/>
        </p:nvSpPr>
        <p:spPr>
          <a:xfrm>
            <a:off x="9419171" y="4163284"/>
            <a:ext cx="1183515"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t>Binary</a:t>
            </a:r>
          </a:p>
        </p:txBody>
      </p:sp>
      <p:sp>
        <p:nvSpPr>
          <p:cNvPr id="10" name="TextBox 9"/>
          <p:cNvSpPr txBox="1"/>
          <p:nvPr/>
        </p:nvSpPr>
        <p:spPr>
          <a:xfrm>
            <a:off x="9415061" y="4572418"/>
            <a:ext cx="1187624"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t>Calculation of numbers</a:t>
            </a:r>
          </a:p>
        </p:txBody>
      </p:sp>
      <p:sp>
        <p:nvSpPr>
          <p:cNvPr id="11" name="TextBox 10"/>
          <p:cNvSpPr txBox="1"/>
          <p:nvPr/>
        </p:nvSpPr>
        <p:spPr>
          <a:xfrm>
            <a:off x="9415061" y="3758918"/>
            <a:ext cx="1187624"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t>Place value</a:t>
            </a:r>
          </a:p>
        </p:txBody>
      </p:sp>
      <p:sp>
        <p:nvSpPr>
          <p:cNvPr id="12" name="TextBox 11"/>
          <p:cNvSpPr txBox="1"/>
          <p:nvPr/>
        </p:nvSpPr>
        <p:spPr>
          <a:xfrm>
            <a:off x="9415061" y="5282624"/>
            <a:ext cx="864096"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Total numbers = </a:t>
            </a:r>
            <a:r>
              <a:rPr lang="en-GB" sz="1400" b="1" dirty="0"/>
              <a:t>168</a:t>
            </a:r>
          </a:p>
        </p:txBody>
      </p:sp>
      <p:sp>
        <p:nvSpPr>
          <p:cNvPr id="3" name="Right Arrow 2"/>
          <p:cNvSpPr/>
          <p:nvPr/>
        </p:nvSpPr>
        <p:spPr>
          <a:xfrm rot="10800000">
            <a:off x="9165215" y="3871132"/>
            <a:ext cx="249847" cy="229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0800000">
            <a:off x="9165213" y="4265799"/>
            <a:ext cx="249848" cy="229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10800000">
            <a:off x="9176827" y="4618151"/>
            <a:ext cx="238234" cy="229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12688804">
            <a:off x="9138141" y="5143617"/>
            <a:ext cx="342292" cy="229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958085785"/>
              </p:ext>
            </p:extLst>
          </p:nvPr>
        </p:nvGraphicFramePr>
        <p:xfrm>
          <a:off x="1769231" y="2961253"/>
          <a:ext cx="7632848" cy="396240"/>
        </p:xfrm>
        <a:graphic>
          <a:graphicData uri="http://schemas.openxmlformats.org/drawingml/2006/table">
            <a:tbl>
              <a:tblPr firstRow="1" bandRow="1">
                <a:tableStyleId>{5C22544A-7EE6-4342-B048-85BDC9FD1C3A}</a:tableStyleId>
              </a:tblPr>
              <a:tblGrid>
                <a:gridCol w="954106">
                  <a:extLst>
                    <a:ext uri="{9D8B030D-6E8A-4147-A177-3AD203B41FA5}">
                      <a16:colId xmlns:a16="http://schemas.microsoft.com/office/drawing/2014/main" val="20000"/>
                    </a:ext>
                  </a:extLst>
                </a:gridCol>
                <a:gridCol w="954106">
                  <a:extLst>
                    <a:ext uri="{9D8B030D-6E8A-4147-A177-3AD203B41FA5}">
                      <a16:colId xmlns:a16="http://schemas.microsoft.com/office/drawing/2014/main" val="20001"/>
                    </a:ext>
                  </a:extLst>
                </a:gridCol>
                <a:gridCol w="954106">
                  <a:extLst>
                    <a:ext uri="{9D8B030D-6E8A-4147-A177-3AD203B41FA5}">
                      <a16:colId xmlns:a16="http://schemas.microsoft.com/office/drawing/2014/main" val="20002"/>
                    </a:ext>
                  </a:extLst>
                </a:gridCol>
                <a:gridCol w="954106">
                  <a:extLst>
                    <a:ext uri="{9D8B030D-6E8A-4147-A177-3AD203B41FA5}">
                      <a16:colId xmlns:a16="http://schemas.microsoft.com/office/drawing/2014/main" val="20003"/>
                    </a:ext>
                  </a:extLst>
                </a:gridCol>
                <a:gridCol w="954106">
                  <a:extLst>
                    <a:ext uri="{9D8B030D-6E8A-4147-A177-3AD203B41FA5}">
                      <a16:colId xmlns:a16="http://schemas.microsoft.com/office/drawing/2014/main" val="20004"/>
                    </a:ext>
                  </a:extLst>
                </a:gridCol>
                <a:gridCol w="954106">
                  <a:extLst>
                    <a:ext uri="{9D8B030D-6E8A-4147-A177-3AD203B41FA5}">
                      <a16:colId xmlns:a16="http://schemas.microsoft.com/office/drawing/2014/main" val="20005"/>
                    </a:ext>
                  </a:extLst>
                </a:gridCol>
                <a:gridCol w="954106">
                  <a:extLst>
                    <a:ext uri="{9D8B030D-6E8A-4147-A177-3AD203B41FA5}">
                      <a16:colId xmlns:a16="http://schemas.microsoft.com/office/drawing/2014/main" val="20006"/>
                    </a:ext>
                  </a:extLst>
                </a:gridCol>
                <a:gridCol w="954106">
                  <a:extLst>
                    <a:ext uri="{9D8B030D-6E8A-4147-A177-3AD203B41FA5}">
                      <a16:colId xmlns:a16="http://schemas.microsoft.com/office/drawing/2014/main" val="20007"/>
                    </a:ext>
                  </a:extLst>
                </a:gridCol>
              </a:tblGrid>
              <a:tr h="370840">
                <a:tc>
                  <a:txBody>
                    <a:bodyPr/>
                    <a:lstStyle/>
                    <a:p>
                      <a:pPr algn="ctr"/>
                      <a:r>
                        <a:rPr lang="en-GB" sz="2000" dirty="0"/>
                        <a:t>128</a:t>
                      </a:r>
                    </a:p>
                  </a:txBody>
                  <a:tcPr/>
                </a:tc>
                <a:tc>
                  <a:txBody>
                    <a:bodyPr/>
                    <a:lstStyle/>
                    <a:p>
                      <a:pPr algn="ctr"/>
                      <a:r>
                        <a:rPr lang="en-GB" sz="2000" dirty="0"/>
                        <a:t>64</a:t>
                      </a:r>
                    </a:p>
                  </a:txBody>
                  <a:tcPr/>
                </a:tc>
                <a:tc>
                  <a:txBody>
                    <a:bodyPr/>
                    <a:lstStyle/>
                    <a:p>
                      <a:pPr algn="ctr"/>
                      <a:r>
                        <a:rPr lang="en-GB" sz="2000" dirty="0"/>
                        <a:t>32</a:t>
                      </a:r>
                    </a:p>
                  </a:txBody>
                  <a:tcPr/>
                </a:tc>
                <a:tc>
                  <a:txBody>
                    <a:bodyPr/>
                    <a:lstStyle/>
                    <a:p>
                      <a:pPr algn="ctr"/>
                      <a:r>
                        <a:rPr lang="en-GB" sz="2000" dirty="0"/>
                        <a:t>16</a:t>
                      </a:r>
                    </a:p>
                  </a:txBody>
                  <a:tcPr/>
                </a:tc>
                <a:tc>
                  <a:txBody>
                    <a:bodyPr/>
                    <a:lstStyle/>
                    <a:p>
                      <a:pPr algn="ctr"/>
                      <a:r>
                        <a:rPr lang="en-GB" sz="2000" dirty="0"/>
                        <a:t>8</a:t>
                      </a:r>
                    </a:p>
                  </a:txBody>
                  <a:tcPr/>
                </a:tc>
                <a:tc>
                  <a:txBody>
                    <a:bodyPr/>
                    <a:lstStyle/>
                    <a:p>
                      <a:pPr algn="ctr"/>
                      <a:r>
                        <a:rPr lang="en-GB" sz="2000" dirty="0"/>
                        <a:t>4</a:t>
                      </a:r>
                    </a:p>
                  </a:txBody>
                  <a:tcPr/>
                </a:tc>
                <a:tc>
                  <a:txBody>
                    <a:bodyPr/>
                    <a:lstStyle/>
                    <a:p>
                      <a:pPr algn="ctr"/>
                      <a:r>
                        <a:rPr lang="en-GB" sz="2000" dirty="0"/>
                        <a:t>2</a:t>
                      </a:r>
                    </a:p>
                  </a:txBody>
                  <a:tcPr/>
                </a:tc>
                <a:tc>
                  <a:txBody>
                    <a:bodyPr/>
                    <a:lstStyle/>
                    <a:p>
                      <a:pPr algn="ctr"/>
                      <a:r>
                        <a:rPr lang="en-GB" sz="2000" dirty="0"/>
                        <a:t>1</a:t>
                      </a:r>
                    </a:p>
                  </a:txBody>
                  <a:tcPr/>
                </a:tc>
                <a:extLst>
                  <a:ext uri="{0D108BD9-81ED-4DB2-BD59-A6C34878D82A}">
                    <a16:rowId xmlns:a16="http://schemas.microsoft.com/office/drawing/2014/main" val="10000"/>
                  </a:ext>
                </a:extLst>
              </a:tr>
            </a:tbl>
          </a:graphicData>
        </a:graphic>
      </p:graphicFrame>
      <p:sp>
        <p:nvSpPr>
          <p:cNvPr id="18" name="TextBox 17"/>
          <p:cNvSpPr txBox="1"/>
          <p:nvPr/>
        </p:nvSpPr>
        <p:spPr>
          <a:xfrm>
            <a:off x="2567608" y="4984529"/>
            <a:ext cx="288032" cy="369332"/>
          </a:xfrm>
          <a:prstGeom prst="rect">
            <a:avLst/>
          </a:prstGeom>
          <a:noFill/>
        </p:spPr>
        <p:txBody>
          <a:bodyPr wrap="square" rtlCol="0">
            <a:spAutoFit/>
          </a:bodyPr>
          <a:lstStyle/>
          <a:p>
            <a:pPr algn="ctr"/>
            <a:r>
              <a:rPr lang="en-GB" b="1" dirty="0"/>
              <a:t>+</a:t>
            </a:r>
          </a:p>
        </p:txBody>
      </p:sp>
      <p:sp>
        <p:nvSpPr>
          <p:cNvPr id="19" name="TextBox 18"/>
          <p:cNvSpPr txBox="1"/>
          <p:nvPr/>
        </p:nvSpPr>
        <p:spPr>
          <a:xfrm>
            <a:off x="3575720" y="4974641"/>
            <a:ext cx="288032" cy="369332"/>
          </a:xfrm>
          <a:prstGeom prst="rect">
            <a:avLst/>
          </a:prstGeom>
          <a:noFill/>
        </p:spPr>
        <p:txBody>
          <a:bodyPr wrap="square" rtlCol="0">
            <a:spAutoFit/>
          </a:bodyPr>
          <a:lstStyle/>
          <a:p>
            <a:pPr algn="ctr"/>
            <a:r>
              <a:rPr lang="en-GB" b="1" dirty="0"/>
              <a:t>+</a:t>
            </a:r>
          </a:p>
        </p:txBody>
      </p:sp>
      <p:sp>
        <p:nvSpPr>
          <p:cNvPr id="20" name="TextBox 19"/>
          <p:cNvSpPr txBox="1"/>
          <p:nvPr/>
        </p:nvSpPr>
        <p:spPr>
          <a:xfrm>
            <a:off x="4505131" y="4984529"/>
            <a:ext cx="288032" cy="369332"/>
          </a:xfrm>
          <a:prstGeom prst="rect">
            <a:avLst/>
          </a:prstGeom>
          <a:noFill/>
        </p:spPr>
        <p:txBody>
          <a:bodyPr wrap="square" rtlCol="0">
            <a:spAutoFit/>
          </a:bodyPr>
          <a:lstStyle/>
          <a:p>
            <a:pPr algn="ctr"/>
            <a:r>
              <a:rPr lang="en-GB" b="1" dirty="0"/>
              <a:t>+</a:t>
            </a:r>
          </a:p>
        </p:txBody>
      </p:sp>
      <p:sp>
        <p:nvSpPr>
          <p:cNvPr id="21" name="TextBox 20"/>
          <p:cNvSpPr txBox="1"/>
          <p:nvPr/>
        </p:nvSpPr>
        <p:spPr>
          <a:xfrm>
            <a:off x="5447928" y="4986786"/>
            <a:ext cx="288032" cy="369332"/>
          </a:xfrm>
          <a:prstGeom prst="rect">
            <a:avLst/>
          </a:prstGeom>
          <a:noFill/>
        </p:spPr>
        <p:txBody>
          <a:bodyPr wrap="square" rtlCol="0">
            <a:spAutoFit/>
          </a:bodyPr>
          <a:lstStyle/>
          <a:p>
            <a:pPr algn="ctr"/>
            <a:r>
              <a:rPr lang="en-GB" b="1" dirty="0"/>
              <a:t>+</a:t>
            </a:r>
          </a:p>
        </p:txBody>
      </p:sp>
      <p:sp>
        <p:nvSpPr>
          <p:cNvPr id="22" name="TextBox 21"/>
          <p:cNvSpPr txBox="1"/>
          <p:nvPr/>
        </p:nvSpPr>
        <p:spPr>
          <a:xfrm>
            <a:off x="6384032" y="5003884"/>
            <a:ext cx="288032" cy="369332"/>
          </a:xfrm>
          <a:prstGeom prst="rect">
            <a:avLst/>
          </a:prstGeom>
          <a:noFill/>
        </p:spPr>
        <p:txBody>
          <a:bodyPr wrap="square" rtlCol="0">
            <a:spAutoFit/>
          </a:bodyPr>
          <a:lstStyle/>
          <a:p>
            <a:pPr algn="ctr"/>
            <a:r>
              <a:rPr lang="en-GB" b="1" dirty="0"/>
              <a:t>+</a:t>
            </a:r>
          </a:p>
        </p:txBody>
      </p:sp>
      <p:sp>
        <p:nvSpPr>
          <p:cNvPr id="23" name="TextBox 22"/>
          <p:cNvSpPr txBox="1"/>
          <p:nvPr/>
        </p:nvSpPr>
        <p:spPr>
          <a:xfrm>
            <a:off x="7382505" y="5003884"/>
            <a:ext cx="288032" cy="369332"/>
          </a:xfrm>
          <a:prstGeom prst="rect">
            <a:avLst/>
          </a:prstGeom>
          <a:noFill/>
        </p:spPr>
        <p:txBody>
          <a:bodyPr wrap="square" rtlCol="0">
            <a:spAutoFit/>
          </a:bodyPr>
          <a:lstStyle/>
          <a:p>
            <a:pPr algn="ctr"/>
            <a:r>
              <a:rPr lang="en-GB" b="1" dirty="0"/>
              <a:t>+</a:t>
            </a:r>
          </a:p>
        </p:txBody>
      </p:sp>
      <p:sp>
        <p:nvSpPr>
          <p:cNvPr id="24" name="TextBox 23"/>
          <p:cNvSpPr txBox="1"/>
          <p:nvPr/>
        </p:nvSpPr>
        <p:spPr>
          <a:xfrm>
            <a:off x="8331641" y="5003884"/>
            <a:ext cx="288032" cy="369332"/>
          </a:xfrm>
          <a:prstGeom prst="rect">
            <a:avLst/>
          </a:prstGeom>
          <a:noFill/>
        </p:spPr>
        <p:txBody>
          <a:bodyPr wrap="square" rtlCol="0">
            <a:spAutoFit/>
          </a:bodyPr>
          <a:lstStyle/>
          <a:p>
            <a:pPr algn="ctr"/>
            <a:r>
              <a:rPr lang="en-GB" b="1" dirty="0"/>
              <a:t>+</a:t>
            </a:r>
          </a:p>
        </p:txBody>
      </p:sp>
      <p:sp>
        <p:nvSpPr>
          <p:cNvPr id="26" name="Content Placeholder 4"/>
          <p:cNvSpPr>
            <a:spLocks noGrp="1"/>
          </p:cNvSpPr>
          <p:nvPr>
            <p:ph idx="1"/>
          </p:nvPr>
        </p:nvSpPr>
        <p:spPr>
          <a:xfrm>
            <a:off x="208280" y="1565371"/>
            <a:ext cx="11775440" cy="1735331"/>
          </a:xfrm>
        </p:spPr>
        <p:txBody>
          <a:bodyPr>
            <a:normAutofit/>
          </a:bodyPr>
          <a:lstStyle/>
          <a:p>
            <a:r>
              <a:rPr lang="en-GB" sz="2000" dirty="0"/>
              <a:t>To convert a binary number to denary, start by writing out the binary place values. In denary, the place values are 1, 10, 100, 1000, etc. – each place value is 10 times bigger than the last. </a:t>
            </a:r>
          </a:p>
          <a:p>
            <a:r>
              <a:rPr lang="en-GB" sz="2000" dirty="0"/>
              <a:t>In binary, each place value is 2 times bigger than the last (i.e. increased by the power of 2). </a:t>
            </a:r>
            <a:br>
              <a:rPr lang="en-GB" sz="2000" dirty="0"/>
            </a:br>
            <a:r>
              <a:rPr lang="en-GB" sz="2000" dirty="0"/>
              <a:t>The first few binary place values look like this:</a:t>
            </a:r>
          </a:p>
        </p:txBody>
      </p:sp>
      <p:sp>
        <p:nvSpPr>
          <p:cNvPr id="27" name="Rectangle 1"/>
          <p:cNvSpPr>
            <a:spLocks noChangeArrowheads="1"/>
          </p:cNvSpPr>
          <p:nvPr/>
        </p:nvSpPr>
        <p:spPr bwMode="auto">
          <a:xfrm>
            <a:off x="1690530" y="3433432"/>
            <a:ext cx="87849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altLang="en-US" sz="2000" dirty="0">
                <a:latin typeface="Arial" panose="020B0604020202020204" pitchFamily="34" charset="0"/>
              </a:rPr>
              <a:t>Working out the value of </a:t>
            </a:r>
            <a:r>
              <a:rPr lang="en-US" altLang="en-US" sz="2000" b="1" dirty="0">
                <a:latin typeface="Arial" panose="020B0604020202020204" pitchFamily="34" charset="0"/>
              </a:rPr>
              <a:t>1010 1000:</a:t>
            </a:r>
          </a:p>
        </p:txBody>
      </p:sp>
      <p:sp>
        <p:nvSpPr>
          <p:cNvPr id="28" name="Rectangle 27"/>
          <p:cNvSpPr/>
          <p:nvPr/>
        </p:nvSpPr>
        <p:spPr>
          <a:xfrm>
            <a:off x="1690530" y="5684062"/>
            <a:ext cx="7486296" cy="523220"/>
          </a:xfrm>
          <a:prstGeom prst="rect">
            <a:avLst/>
          </a:prstGeom>
        </p:spPr>
        <p:txBody>
          <a:bodyPr wrap="square">
            <a:spAutoFit/>
          </a:bodyPr>
          <a:lstStyle/>
          <a:p>
            <a:r>
              <a:rPr lang="en-GB" sz="2800" dirty="0"/>
              <a:t>So </a:t>
            </a:r>
            <a:r>
              <a:rPr lang="en-GB" sz="2800" b="1" dirty="0"/>
              <a:t>1010 1000</a:t>
            </a:r>
            <a:r>
              <a:rPr lang="en-GB" sz="2800" dirty="0"/>
              <a:t> in binary is equal to </a:t>
            </a:r>
            <a:r>
              <a:rPr lang="en-GB" sz="2800" b="1" dirty="0"/>
              <a:t>168</a:t>
            </a:r>
            <a:r>
              <a:rPr lang="en-GB" sz="2800" dirty="0"/>
              <a:t> in denary.</a:t>
            </a:r>
          </a:p>
        </p:txBody>
      </p:sp>
    </p:spTree>
    <p:extLst>
      <p:ext uri="{BB962C8B-B14F-4D97-AF65-F5344CB8AC3E}">
        <p14:creationId xmlns:p14="http://schemas.microsoft.com/office/powerpoint/2010/main" val="3960028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out binary numbers</a:t>
            </a:r>
          </a:p>
        </p:txBody>
      </p:sp>
      <p:graphicFrame>
        <p:nvGraphicFramePr>
          <p:cNvPr id="3" name="Table 2"/>
          <p:cNvGraphicFramePr>
            <a:graphicFrameLocks noGrp="1"/>
          </p:cNvGraphicFramePr>
          <p:nvPr>
            <p:extLst/>
          </p:nvPr>
        </p:nvGraphicFramePr>
        <p:xfrm>
          <a:off x="1822340" y="2563442"/>
          <a:ext cx="8547321" cy="1554480"/>
        </p:xfrm>
        <a:graphic>
          <a:graphicData uri="http://schemas.openxmlformats.org/drawingml/2006/table">
            <a:tbl>
              <a:tblPr firstRow="1" bandRow="1">
                <a:tableStyleId>{5C22544A-7EE6-4342-B048-85BDC9FD1C3A}</a:tableStyleId>
              </a:tblPr>
              <a:tblGrid>
                <a:gridCol w="896100">
                  <a:extLst>
                    <a:ext uri="{9D8B030D-6E8A-4147-A177-3AD203B41FA5}">
                      <a16:colId xmlns:a16="http://schemas.microsoft.com/office/drawing/2014/main" val="20000"/>
                    </a:ext>
                  </a:extLst>
                </a:gridCol>
                <a:gridCol w="896100">
                  <a:extLst>
                    <a:ext uri="{9D8B030D-6E8A-4147-A177-3AD203B41FA5}">
                      <a16:colId xmlns:a16="http://schemas.microsoft.com/office/drawing/2014/main" val="20001"/>
                    </a:ext>
                  </a:extLst>
                </a:gridCol>
                <a:gridCol w="896100">
                  <a:extLst>
                    <a:ext uri="{9D8B030D-6E8A-4147-A177-3AD203B41FA5}">
                      <a16:colId xmlns:a16="http://schemas.microsoft.com/office/drawing/2014/main" val="20002"/>
                    </a:ext>
                  </a:extLst>
                </a:gridCol>
                <a:gridCol w="896100">
                  <a:extLst>
                    <a:ext uri="{9D8B030D-6E8A-4147-A177-3AD203B41FA5}">
                      <a16:colId xmlns:a16="http://schemas.microsoft.com/office/drawing/2014/main" val="20003"/>
                    </a:ext>
                  </a:extLst>
                </a:gridCol>
                <a:gridCol w="896100">
                  <a:extLst>
                    <a:ext uri="{9D8B030D-6E8A-4147-A177-3AD203B41FA5}">
                      <a16:colId xmlns:a16="http://schemas.microsoft.com/office/drawing/2014/main" val="20004"/>
                    </a:ext>
                  </a:extLst>
                </a:gridCol>
                <a:gridCol w="896100">
                  <a:extLst>
                    <a:ext uri="{9D8B030D-6E8A-4147-A177-3AD203B41FA5}">
                      <a16:colId xmlns:a16="http://schemas.microsoft.com/office/drawing/2014/main" val="20005"/>
                    </a:ext>
                  </a:extLst>
                </a:gridCol>
                <a:gridCol w="896100">
                  <a:extLst>
                    <a:ext uri="{9D8B030D-6E8A-4147-A177-3AD203B41FA5}">
                      <a16:colId xmlns:a16="http://schemas.microsoft.com/office/drawing/2014/main" val="20006"/>
                    </a:ext>
                  </a:extLst>
                </a:gridCol>
                <a:gridCol w="896100">
                  <a:extLst>
                    <a:ext uri="{9D8B030D-6E8A-4147-A177-3AD203B41FA5}">
                      <a16:colId xmlns:a16="http://schemas.microsoft.com/office/drawing/2014/main" val="20007"/>
                    </a:ext>
                  </a:extLst>
                </a:gridCol>
                <a:gridCol w="1378521">
                  <a:extLst>
                    <a:ext uri="{9D8B030D-6E8A-4147-A177-3AD203B41FA5}">
                      <a16:colId xmlns:a16="http://schemas.microsoft.com/office/drawing/2014/main" val="20008"/>
                    </a:ext>
                  </a:extLst>
                </a:gridCol>
              </a:tblGrid>
              <a:tr h="507211">
                <a:tc>
                  <a:txBody>
                    <a:bodyPr/>
                    <a:lstStyle/>
                    <a:p>
                      <a:pPr algn="ctr"/>
                      <a:r>
                        <a:rPr lang="en-GB" sz="2800" dirty="0"/>
                        <a:t>128</a:t>
                      </a:r>
                    </a:p>
                  </a:txBody>
                  <a:tcPr/>
                </a:tc>
                <a:tc>
                  <a:txBody>
                    <a:bodyPr/>
                    <a:lstStyle/>
                    <a:p>
                      <a:pPr algn="ctr"/>
                      <a:r>
                        <a:rPr lang="en-GB" sz="2800" dirty="0"/>
                        <a:t>64</a:t>
                      </a:r>
                    </a:p>
                  </a:txBody>
                  <a:tcPr/>
                </a:tc>
                <a:tc>
                  <a:txBody>
                    <a:bodyPr/>
                    <a:lstStyle/>
                    <a:p>
                      <a:pPr algn="ctr"/>
                      <a:r>
                        <a:rPr lang="en-GB" sz="2800" dirty="0"/>
                        <a:t>32</a:t>
                      </a:r>
                    </a:p>
                  </a:txBody>
                  <a:tcPr/>
                </a:tc>
                <a:tc>
                  <a:txBody>
                    <a:bodyPr/>
                    <a:lstStyle/>
                    <a:p>
                      <a:pPr algn="ctr"/>
                      <a:r>
                        <a:rPr lang="en-GB" sz="2800" dirty="0"/>
                        <a:t>16</a:t>
                      </a:r>
                    </a:p>
                  </a:txBody>
                  <a:tcPr/>
                </a:tc>
                <a:tc>
                  <a:txBody>
                    <a:bodyPr/>
                    <a:lstStyle/>
                    <a:p>
                      <a:pPr algn="ctr"/>
                      <a:r>
                        <a:rPr lang="en-GB" sz="2800" dirty="0"/>
                        <a:t>8</a:t>
                      </a:r>
                    </a:p>
                  </a:txBody>
                  <a:tcPr/>
                </a:tc>
                <a:tc>
                  <a:txBody>
                    <a:bodyPr/>
                    <a:lstStyle/>
                    <a:p>
                      <a:pPr algn="ctr"/>
                      <a:r>
                        <a:rPr lang="en-GB" sz="2800" dirty="0"/>
                        <a:t>4</a:t>
                      </a:r>
                    </a:p>
                  </a:txBody>
                  <a:tcPr/>
                </a:tc>
                <a:tc>
                  <a:txBody>
                    <a:bodyPr/>
                    <a:lstStyle/>
                    <a:p>
                      <a:pPr algn="ctr"/>
                      <a:r>
                        <a:rPr lang="en-GB" sz="2800" dirty="0"/>
                        <a:t>2</a:t>
                      </a:r>
                    </a:p>
                  </a:txBody>
                  <a:tcPr/>
                </a:tc>
                <a:tc>
                  <a:txBody>
                    <a:bodyPr/>
                    <a:lstStyle/>
                    <a:p>
                      <a:pPr algn="ctr"/>
                      <a:r>
                        <a:rPr lang="en-GB" sz="2800" dirty="0"/>
                        <a:t>1</a:t>
                      </a:r>
                    </a:p>
                  </a:txBody>
                  <a:tcPr/>
                </a:tc>
                <a:tc>
                  <a:txBody>
                    <a:bodyPr/>
                    <a:lstStyle/>
                    <a:p>
                      <a:pPr algn="ctr"/>
                      <a:r>
                        <a:rPr lang="en-GB" sz="2800" dirty="0"/>
                        <a:t>Answer</a:t>
                      </a:r>
                    </a:p>
                  </a:txBody>
                  <a:tcPr/>
                </a:tc>
                <a:extLst>
                  <a:ext uri="{0D108BD9-81ED-4DB2-BD59-A6C34878D82A}">
                    <a16:rowId xmlns:a16="http://schemas.microsoft.com/office/drawing/2014/main" val="10000"/>
                  </a:ext>
                </a:extLst>
              </a:tr>
              <a:tr h="507211">
                <a:tc>
                  <a:txBody>
                    <a:bodyPr/>
                    <a:lstStyle/>
                    <a:p>
                      <a:pPr algn="ctr"/>
                      <a:r>
                        <a:rPr lang="en-GB" sz="2800" dirty="0"/>
                        <a:t>0</a:t>
                      </a:r>
                    </a:p>
                  </a:txBody>
                  <a:tcPr/>
                </a:tc>
                <a:tc>
                  <a:txBody>
                    <a:bodyPr/>
                    <a:lstStyle/>
                    <a:p>
                      <a:pPr algn="ctr"/>
                      <a:r>
                        <a:rPr lang="en-GB" sz="2800" dirty="0"/>
                        <a:t>1</a:t>
                      </a:r>
                    </a:p>
                  </a:txBody>
                  <a:tcPr/>
                </a:tc>
                <a:tc>
                  <a:txBody>
                    <a:bodyPr/>
                    <a:lstStyle/>
                    <a:p>
                      <a:pPr algn="ctr"/>
                      <a:r>
                        <a:rPr lang="en-GB" sz="2800" dirty="0"/>
                        <a:t>0</a:t>
                      </a:r>
                    </a:p>
                  </a:txBody>
                  <a:tcPr/>
                </a:tc>
                <a:tc>
                  <a:txBody>
                    <a:bodyPr/>
                    <a:lstStyle/>
                    <a:p>
                      <a:pPr algn="ctr"/>
                      <a:r>
                        <a:rPr lang="en-GB" sz="2800" dirty="0"/>
                        <a:t>1</a:t>
                      </a:r>
                    </a:p>
                  </a:txBody>
                  <a:tcPr/>
                </a:tc>
                <a:tc>
                  <a:txBody>
                    <a:bodyPr/>
                    <a:lstStyle/>
                    <a:p>
                      <a:pPr algn="ctr"/>
                      <a:r>
                        <a:rPr lang="en-GB" sz="2800" dirty="0"/>
                        <a:t>0</a:t>
                      </a:r>
                    </a:p>
                  </a:txBody>
                  <a:tcPr/>
                </a:tc>
                <a:tc>
                  <a:txBody>
                    <a:bodyPr/>
                    <a:lstStyle/>
                    <a:p>
                      <a:pPr algn="ctr"/>
                      <a:r>
                        <a:rPr lang="en-GB" sz="2800" dirty="0"/>
                        <a:t>1</a:t>
                      </a:r>
                    </a:p>
                  </a:txBody>
                  <a:tcPr/>
                </a:tc>
                <a:tc>
                  <a:txBody>
                    <a:bodyPr/>
                    <a:lstStyle/>
                    <a:p>
                      <a:pPr algn="ctr"/>
                      <a:r>
                        <a:rPr lang="en-GB" sz="2800" dirty="0"/>
                        <a:t>0</a:t>
                      </a:r>
                    </a:p>
                  </a:txBody>
                  <a:tcPr/>
                </a:tc>
                <a:tc>
                  <a:txBody>
                    <a:bodyPr/>
                    <a:lstStyle/>
                    <a:p>
                      <a:pPr algn="ctr"/>
                      <a:r>
                        <a:rPr lang="en-GB" sz="2800" dirty="0"/>
                        <a:t>1</a:t>
                      </a:r>
                    </a:p>
                  </a:txBody>
                  <a:tcPr/>
                </a:tc>
                <a:tc rowSpan="2">
                  <a:txBody>
                    <a:bodyPr/>
                    <a:lstStyle/>
                    <a:p>
                      <a:pPr algn="ctr"/>
                      <a:r>
                        <a:rPr lang="en-GB" sz="4800" b="1" dirty="0"/>
                        <a:t>85</a:t>
                      </a:r>
                    </a:p>
                  </a:txBody>
                  <a:tcPr anchor="ctr"/>
                </a:tc>
                <a:extLst>
                  <a:ext uri="{0D108BD9-81ED-4DB2-BD59-A6C34878D82A}">
                    <a16:rowId xmlns:a16="http://schemas.microsoft.com/office/drawing/2014/main" val="10001"/>
                  </a:ext>
                </a:extLst>
              </a:tr>
              <a:tr h="507211">
                <a:tc>
                  <a:txBody>
                    <a:bodyPr/>
                    <a:lstStyle/>
                    <a:p>
                      <a:pPr algn="ctr"/>
                      <a:r>
                        <a:rPr lang="en-GB" sz="2800" dirty="0"/>
                        <a:t>0</a:t>
                      </a:r>
                    </a:p>
                  </a:txBody>
                  <a:tcPr/>
                </a:tc>
                <a:tc>
                  <a:txBody>
                    <a:bodyPr/>
                    <a:lstStyle/>
                    <a:p>
                      <a:pPr algn="ctr"/>
                      <a:r>
                        <a:rPr lang="en-GB" sz="2800" dirty="0"/>
                        <a:t>64</a:t>
                      </a:r>
                    </a:p>
                  </a:txBody>
                  <a:tcPr/>
                </a:tc>
                <a:tc>
                  <a:txBody>
                    <a:bodyPr/>
                    <a:lstStyle/>
                    <a:p>
                      <a:pPr algn="ctr"/>
                      <a:r>
                        <a:rPr lang="en-GB" sz="2800" dirty="0"/>
                        <a:t>0</a:t>
                      </a:r>
                    </a:p>
                  </a:txBody>
                  <a:tcPr/>
                </a:tc>
                <a:tc>
                  <a:txBody>
                    <a:bodyPr/>
                    <a:lstStyle/>
                    <a:p>
                      <a:pPr algn="ctr"/>
                      <a:r>
                        <a:rPr lang="en-GB" sz="2800" dirty="0"/>
                        <a:t>16</a:t>
                      </a:r>
                    </a:p>
                  </a:txBody>
                  <a:tcPr/>
                </a:tc>
                <a:tc>
                  <a:txBody>
                    <a:bodyPr/>
                    <a:lstStyle/>
                    <a:p>
                      <a:pPr algn="ctr"/>
                      <a:r>
                        <a:rPr lang="en-GB" sz="2800" dirty="0"/>
                        <a:t>0</a:t>
                      </a:r>
                    </a:p>
                  </a:txBody>
                  <a:tcPr/>
                </a:tc>
                <a:tc>
                  <a:txBody>
                    <a:bodyPr/>
                    <a:lstStyle/>
                    <a:p>
                      <a:pPr algn="ctr"/>
                      <a:r>
                        <a:rPr lang="en-GB" sz="2800" dirty="0"/>
                        <a:t>4</a:t>
                      </a:r>
                    </a:p>
                  </a:txBody>
                  <a:tcPr/>
                </a:tc>
                <a:tc>
                  <a:txBody>
                    <a:bodyPr/>
                    <a:lstStyle/>
                    <a:p>
                      <a:pPr algn="ctr"/>
                      <a:r>
                        <a:rPr lang="en-GB" sz="2800" dirty="0"/>
                        <a:t>0</a:t>
                      </a:r>
                    </a:p>
                  </a:txBody>
                  <a:tcPr/>
                </a:tc>
                <a:tc>
                  <a:txBody>
                    <a:bodyPr/>
                    <a:lstStyle/>
                    <a:p>
                      <a:pPr algn="ctr"/>
                      <a:r>
                        <a:rPr lang="en-GB" sz="2800" dirty="0"/>
                        <a:t>1</a:t>
                      </a:r>
                    </a:p>
                  </a:txBody>
                  <a:tcPr/>
                </a:tc>
                <a:tc vMerge="1">
                  <a:txBody>
                    <a:bodyPr/>
                    <a:lstStyle/>
                    <a:p>
                      <a:pPr algn="ctr"/>
                      <a:endParaRPr lang="en-GB" sz="2800" dirty="0"/>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2531604" y="1512313"/>
            <a:ext cx="7128792" cy="369332"/>
          </a:xfrm>
          <a:prstGeom prst="rect">
            <a:avLst/>
          </a:prstGeom>
          <a:noFill/>
        </p:spPr>
        <p:txBody>
          <a:bodyPr wrap="square" rtlCol="0">
            <a:spAutoFit/>
          </a:bodyPr>
          <a:lstStyle/>
          <a:p>
            <a:r>
              <a:rPr lang="en-GB" dirty="0"/>
              <a:t>How would you convert the </a:t>
            </a:r>
            <a:r>
              <a:rPr lang="en-GB" b="1" dirty="0"/>
              <a:t>Binary</a:t>
            </a:r>
            <a:r>
              <a:rPr lang="en-GB" dirty="0"/>
              <a:t> value of </a:t>
            </a:r>
            <a:r>
              <a:rPr lang="en-GB" b="1" dirty="0"/>
              <a:t>01010101</a:t>
            </a:r>
            <a:r>
              <a:rPr lang="en-GB" dirty="0"/>
              <a:t> into </a:t>
            </a:r>
            <a:r>
              <a:rPr lang="en-GB" b="1" dirty="0"/>
              <a:t>Denary</a:t>
            </a:r>
            <a:r>
              <a:rPr lang="en-GB" dirty="0"/>
              <a:t>?</a:t>
            </a:r>
          </a:p>
        </p:txBody>
      </p:sp>
      <p:sp>
        <p:nvSpPr>
          <p:cNvPr id="5" name="TextBox 4"/>
          <p:cNvSpPr txBox="1"/>
          <p:nvPr/>
        </p:nvSpPr>
        <p:spPr>
          <a:xfrm>
            <a:off x="2135561" y="4750315"/>
            <a:ext cx="181192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1. Add the binary into the table…</a:t>
            </a:r>
          </a:p>
        </p:txBody>
      </p:sp>
      <p:sp>
        <p:nvSpPr>
          <p:cNvPr id="6" name="TextBox 5"/>
          <p:cNvSpPr txBox="1"/>
          <p:nvPr/>
        </p:nvSpPr>
        <p:spPr>
          <a:xfrm>
            <a:off x="2576432" y="3643562"/>
            <a:ext cx="288032" cy="369332"/>
          </a:xfrm>
          <a:prstGeom prst="rect">
            <a:avLst/>
          </a:prstGeom>
          <a:noFill/>
        </p:spPr>
        <p:txBody>
          <a:bodyPr wrap="square" rtlCol="0">
            <a:spAutoFit/>
          </a:bodyPr>
          <a:lstStyle/>
          <a:p>
            <a:pPr algn="ctr"/>
            <a:r>
              <a:rPr lang="en-GB" b="1" dirty="0"/>
              <a:t>+</a:t>
            </a:r>
          </a:p>
        </p:txBody>
      </p:sp>
      <p:sp>
        <p:nvSpPr>
          <p:cNvPr id="7" name="TextBox 6"/>
          <p:cNvSpPr txBox="1"/>
          <p:nvPr/>
        </p:nvSpPr>
        <p:spPr>
          <a:xfrm>
            <a:off x="3474541" y="3643562"/>
            <a:ext cx="288032" cy="369332"/>
          </a:xfrm>
          <a:prstGeom prst="rect">
            <a:avLst/>
          </a:prstGeom>
          <a:noFill/>
        </p:spPr>
        <p:txBody>
          <a:bodyPr wrap="square" rtlCol="0">
            <a:spAutoFit/>
          </a:bodyPr>
          <a:lstStyle/>
          <a:p>
            <a:pPr algn="ctr"/>
            <a:r>
              <a:rPr lang="en-GB" b="1" dirty="0"/>
              <a:t>+</a:t>
            </a:r>
          </a:p>
        </p:txBody>
      </p:sp>
      <p:sp>
        <p:nvSpPr>
          <p:cNvPr id="8" name="TextBox 7"/>
          <p:cNvSpPr txBox="1"/>
          <p:nvPr/>
        </p:nvSpPr>
        <p:spPr>
          <a:xfrm>
            <a:off x="4390702" y="3643562"/>
            <a:ext cx="288032" cy="369332"/>
          </a:xfrm>
          <a:prstGeom prst="rect">
            <a:avLst/>
          </a:prstGeom>
          <a:noFill/>
        </p:spPr>
        <p:txBody>
          <a:bodyPr wrap="square" rtlCol="0">
            <a:spAutoFit/>
          </a:bodyPr>
          <a:lstStyle/>
          <a:p>
            <a:pPr algn="ctr"/>
            <a:r>
              <a:rPr lang="en-GB" b="1" dirty="0"/>
              <a:t>+</a:t>
            </a:r>
          </a:p>
        </p:txBody>
      </p:sp>
      <p:sp>
        <p:nvSpPr>
          <p:cNvPr id="9" name="TextBox 8"/>
          <p:cNvSpPr txBox="1"/>
          <p:nvPr/>
        </p:nvSpPr>
        <p:spPr>
          <a:xfrm>
            <a:off x="6123226" y="3643562"/>
            <a:ext cx="288032" cy="369332"/>
          </a:xfrm>
          <a:prstGeom prst="rect">
            <a:avLst/>
          </a:prstGeom>
          <a:noFill/>
        </p:spPr>
        <p:txBody>
          <a:bodyPr wrap="square" rtlCol="0">
            <a:spAutoFit/>
          </a:bodyPr>
          <a:lstStyle/>
          <a:p>
            <a:pPr algn="ctr"/>
            <a:r>
              <a:rPr lang="en-GB" b="1" dirty="0"/>
              <a:t>+</a:t>
            </a:r>
          </a:p>
        </p:txBody>
      </p:sp>
      <p:sp>
        <p:nvSpPr>
          <p:cNvPr id="10" name="TextBox 9"/>
          <p:cNvSpPr txBox="1"/>
          <p:nvPr/>
        </p:nvSpPr>
        <p:spPr>
          <a:xfrm>
            <a:off x="5256964" y="3643562"/>
            <a:ext cx="288032" cy="369332"/>
          </a:xfrm>
          <a:prstGeom prst="rect">
            <a:avLst/>
          </a:prstGeom>
          <a:noFill/>
        </p:spPr>
        <p:txBody>
          <a:bodyPr wrap="square" rtlCol="0">
            <a:spAutoFit/>
          </a:bodyPr>
          <a:lstStyle/>
          <a:p>
            <a:pPr algn="ctr"/>
            <a:r>
              <a:rPr lang="en-GB" b="1" dirty="0"/>
              <a:t>+</a:t>
            </a:r>
          </a:p>
        </p:txBody>
      </p:sp>
      <p:sp>
        <p:nvSpPr>
          <p:cNvPr id="11" name="TextBox 10"/>
          <p:cNvSpPr txBox="1"/>
          <p:nvPr/>
        </p:nvSpPr>
        <p:spPr>
          <a:xfrm>
            <a:off x="7072879" y="3643562"/>
            <a:ext cx="288032" cy="369332"/>
          </a:xfrm>
          <a:prstGeom prst="rect">
            <a:avLst/>
          </a:prstGeom>
          <a:noFill/>
        </p:spPr>
        <p:txBody>
          <a:bodyPr wrap="square" rtlCol="0">
            <a:spAutoFit/>
          </a:bodyPr>
          <a:lstStyle/>
          <a:p>
            <a:pPr algn="ctr"/>
            <a:r>
              <a:rPr lang="en-GB" b="1" dirty="0"/>
              <a:t>+</a:t>
            </a:r>
          </a:p>
        </p:txBody>
      </p:sp>
      <p:sp>
        <p:nvSpPr>
          <p:cNvPr id="12" name="TextBox 11"/>
          <p:cNvSpPr txBox="1"/>
          <p:nvPr/>
        </p:nvSpPr>
        <p:spPr>
          <a:xfrm>
            <a:off x="7968208" y="3643562"/>
            <a:ext cx="288032" cy="369332"/>
          </a:xfrm>
          <a:prstGeom prst="rect">
            <a:avLst/>
          </a:prstGeom>
          <a:noFill/>
        </p:spPr>
        <p:txBody>
          <a:bodyPr wrap="square" rtlCol="0">
            <a:spAutoFit/>
          </a:bodyPr>
          <a:lstStyle/>
          <a:p>
            <a:pPr algn="ctr"/>
            <a:r>
              <a:rPr lang="en-GB" b="1" dirty="0"/>
              <a:t>+</a:t>
            </a:r>
          </a:p>
        </p:txBody>
      </p:sp>
      <p:sp>
        <p:nvSpPr>
          <p:cNvPr id="13" name="TextBox 12"/>
          <p:cNvSpPr txBox="1"/>
          <p:nvPr/>
        </p:nvSpPr>
        <p:spPr>
          <a:xfrm>
            <a:off x="4534718" y="4473317"/>
            <a:ext cx="295232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2. Numbers with a zero next to them are not included. Add only the numbers with a one next to them…</a:t>
            </a:r>
          </a:p>
        </p:txBody>
      </p:sp>
      <p:sp>
        <p:nvSpPr>
          <p:cNvPr id="14" name="TextBox 13"/>
          <p:cNvSpPr txBox="1"/>
          <p:nvPr/>
        </p:nvSpPr>
        <p:spPr>
          <a:xfrm>
            <a:off x="8215873" y="4611814"/>
            <a:ext cx="216024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3. Add the numbers up. In this instance; 64+16+4+1 = 85</a:t>
            </a:r>
          </a:p>
        </p:txBody>
      </p:sp>
      <p:sp>
        <p:nvSpPr>
          <p:cNvPr id="15" name="TextBox 14"/>
          <p:cNvSpPr txBox="1"/>
          <p:nvPr/>
        </p:nvSpPr>
        <p:spPr>
          <a:xfrm>
            <a:off x="1822339" y="1838716"/>
            <a:ext cx="8553774" cy="369332"/>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t>First, create a table starting with 1, which increases by x2 each time starting right to left;</a:t>
            </a:r>
          </a:p>
        </p:txBody>
      </p:sp>
      <p:cxnSp>
        <p:nvCxnSpPr>
          <p:cNvPr id="17" name="Elbow Connector 16"/>
          <p:cNvCxnSpPr>
            <a:stCxn id="5" idx="1"/>
            <a:endCxn id="3" idx="1"/>
          </p:cNvCxnSpPr>
          <p:nvPr/>
        </p:nvCxnSpPr>
        <p:spPr>
          <a:xfrm rot="10800000">
            <a:off x="1822341" y="3340682"/>
            <a:ext cx="313221" cy="1732798"/>
          </a:xfrm>
          <a:prstGeom prst="bentConnector3">
            <a:avLst>
              <a:gd name="adj1" fmla="val 16690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863537" y="3610043"/>
            <a:ext cx="288032" cy="369332"/>
          </a:xfrm>
          <a:prstGeom prst="rect">
            <a:avLst/>
          </a:prstGeom>
          <a:noFill/>
        </p:spPr>
        <p:txBody>
          <a:bodyPr wrap="square" rtlCol="0">
            <a:spAutoFit/>
          </a:bodyPr>
          <a:lstStyle/>
          <a:p>
            <a:pPr algn="ctr"/>
            <a:r>
              <a:rPr lang="en-GB" b="1" dirty="0"/>
              <a:t>=</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8735"/>
            <a:ext cx="1473078" cy="1184355"/>
          </a:xfrm>
          <a:prstGeom prst="rect">
            <a:avLst/>
          </a:prstGeom>
        </p:spPr>
      </p:pic>
    </p:spTree>
    <p:extLst>
      <p:ext uri="{BB962C8B-B14F-4D97-AF65-F5344CB8AC3E}">
        <p14:creationId xmlns:p14="http://schemas.microsoft.com/office/powerpoint/2010/main" val="5600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64" y="63892"/>
            <a:ext cx="8229600" cy="1143000"/>
          </a:xfrm>
        </p:spPr>
        <p:txBody>
          <a:bodyPr>
            <a:normAutofit/>
          </a:bodyPr>
          <a:lstStyle/>
          <a:p>
            <a:r>
              <a:rPr lang="en-GB" dirty="0"/>
              <a:t>Working out Binary Numbers</a:t>
            </a:r>
          </a:p>
        </p:txBody>
      </p:sp>
      <p:sp>
        <p:nvSpPr>
          <p:cNvPr id="4" name="TextBox 3"/>
          <p:cNvSpPr txBox="1"/>
          <p:nvPr/>
        </p:nvSpPr>
        <p:spPr>
          <a:xfrm>
            <a:off x="1831934" y="5048016"/>
            <a:ext cx="6852979" cy="1477328"/>
          </a:xfrm>
          <a:prstGeom prst="rect">
            <a:avLst/>
          </a:prstGeom>
          <a:noFill/>
        </p:spPr>
        <p:txBody>
          <a:bodyPr wrap="square" rtlCol="0">
            <a:spAutoFit/>
          </a:bodyPr>
          <a:lstStyle/>
          <a:p>
            <a:r>
              <a:rPr lang="en-GB" dirty="0"/>
              <a:t>The table above makes working out binary really easy.</a:t>
            </a:r>
          </a:p>
          <a:p>
            <a:r>
              <a:rPr lang="en-GB" dirty="0"/>
              <a:t>“1” means the number has been selected</a:t>
            </a:r>
          </a:p>
          <a:p>
            <a:r>
              <a:rPr lang="en-GB" dirty="0"/>
              <a:t>“0” means the number has not been selected </a:t>
            </a:r>
          </a:p>
          <a:p>
            <a:r>
              <a:rPr lang="en-GB" dirty="0"/>
              <a:t>Add up all the numbers that have been selected</a:t>
            </a:r>
          </a:p>
          <a:p>
            <a:r>
              <a:rPr lang="en-GB" b="1" dirty="0"/>
              <a:t>Using this method, can you work out the binary numbers above?</a:t>
            </a:r>
          </a:p>
        </p:txBody>
      </p:sp>
      <p:graphicFrame>
        <p:nvGraphicFramePr>
          <p:cNvPr id="33" name="Table 32"/>
          <p:cNvGraphicFramePr>
            <a:graphicFrameLocks noGrp="1"/>
          </p:cNvGraphicFramePr>
          <p:nvPr>
            <p:extLst/>
          </p:nvPr>
        </p:nvGraphicFramePr>
        <p:xfrm>
          <a:off x="3143673" y="2314888"/>
          <a:ext cx="7344820" cy="2557953"/>
        </p:xfrm>
        <a:graphic>
          <a:graphicData uri="http://schemas.openxmlformats.org/drawingml/2006/table">
            <a:tbl>
              <a:tblPr firstRow="1" bandRow="1">
                <a:tableStyleId>{5C22544A-7EE6-4342-B048-85BDC9FD1C3A}</a:tableStyleId>
              </a:tblPr>
              <a:tblGrid>
                <a:gridCol w="770030">
                  <a:extLst>
                    <a:ext uri="{9D8B030D-6E8A-4147-A177-3AD203B41FA5}">
                      <a16:colId xmlns:a16="http://schemas.microsoft.com/office/drawing/2014/main" val="20000"/>
                    </a:ext>
                  </a:extLst>
                </a:gridCol>
                <a:gridCol w="770030">
                  <a:extLst>
                    <a:ext uri="{9D8B030D-6E8A-4147-A177-3AD203B41FA5}">
                      <a16:colId xmlns:a16="http://schemas.microsoft.com/office/drawing/2014/main" val="20001"/>
                    </a:ext>
                  </a:extLst>
                </a:gridCol>
                <a:gridCol w="770030">
                  <a:extLst>
                    <a:ext uri="{9D8B030D-6E8A-4147-A177-3AD203B41FA5}">
                      <a16:colId xmlns:a16="http://schemas.microsoft.com/office/drawing/2014/main" val="20002"/>
                    </a:ext>
                  </a:extLst>
                </a:gridCol>
                <a:gridCol w="770030">
                  <a:extLst>
                    <a:ext uri="{9D8B030D-6E8A-4147-A177-3AD203B41FA5}">
                      <a16:colId xmlns:a16="http://schemas.microsoft.com/office/drawing/2014/main" val="20003"/>
                    </a:ext>
                  </a:extLst>
                </a:gridCol>
                <a:gridCol w="770030">
                  <a:extLst>
                    <a:ext uri="{9D8B030D-6E8A-4147-A177-3AD203B41FA5}">
                      <a16:colId xmlns:a16="http://schemas.microsoft.com/office/drawing/2014/main" val="20004"/>
                    </a:ext>
                  </a:extLst>
                </a:gridCol>
                <a:gridCol w="770030">
                  <a:extLst>
                    <a:ext uri="{9D8B030D-6E8A-4147-A177-3AD203B41FA5}">
                      <a16:colId xmlns:a16="http://schemas.microsoft.com/office/drawing/2014/main" val="20005"/>
                    </a:ext>
                  </a:extLst>
                </a:gridCol>
                <a:gridCol w="770030">
                  <a:extLst>
                    <a:ext uri="{9D8B030D-6E8A-4147-A177-3AD203B41FA5}">
                      <a16:colId xmlns:a16="http://schemas.microsoft.com/office/drawing/2014/main" val="20006"/>
                    </a:ext>
                  </a:extLst>
                </a:gridCol>
                <a:gridCol w="770030">
                  <a:extLst>
                    <a:ext uri="{9D8B030D-6E8A-4147-A177-3AD203B41FA5}">
                      <a16:colId xmlns:a16="http://schemas.microsoft.com/office/drawing/2014/main" val="20007"/>
                    </a:ext>
                  </a:extLst>
                </a:gridCol>
                <a:gridCol w="1184580">
                  <a:extLst>
                    <a:ext uri="{9D8B030D-6E8A-4147-A177-3AD203B41FA5}">
                      <a16:colId xmlns:a16="http://schemas.microsoft.com/office/drawing/2014/main" val="20008"/>
                    </a:ext>
                  </a:extLst>
                </a:gridCol>
              </a:tblGrid>
              <a:tr h="507211">
                <a:tc>
                  <a:txBody>
                    <a:bodyPr/>
                    <a:lstStyle/>
                    <a:p>
                      <a:pPr algn="ctr"/>
                      <a:r>
                        <a:rPr lang="en-GB" sz="2800" dirty="0"/>
                        <a:t>128</a:t>
                      </a:r>
                    </a:p>
                  </a:txBody>
                  <a:tcPr/>
                </a:tc>
                <a:tc>
                  <a:txBody>
                    <a:bodyPr/>
                    <a:lstStyle/>
                    <a:p>
                      <a:pPr algn="ctr"/>
                      <a:r>
                        <a:rPr lang="en-GB" sz="2800" dirty="0"/>
                        <a:t>64</a:t>
                      </a:r>
                    </a:p>
                  </a:txBody>
                  <a:tcPr/>
                </a:tc>
                <a:tc>
                  <a:txBody>
                    <a:bodyPr/>
                    <a:lstStyle/>
                    <a:p>
                      <a:pPr algn="ctr"/>
                      <a:r>
                        <a:rPr lang="en-GB" sz="2800" dirty="0"/>
                        <a:t>32</a:t>
                      </a:r>
                    </a:p>
                  </a:txBody>
                  <a:tcPr/>
                </a:tc>
                <a:tc>
                  <a:txBody>
                    <a:bodyPr/>
                    <a:lstStyle/>
                    <a:p>
                      <a:pPr algn="ctr"/>
                      <a:r>
                        <a:rPr lang="en-GB" sz="2800" dirty="0"/>
                        <a:t>16</a:t>
                      </a:r>
                    </a:p>
                  </a:txBody>
                  <a:tcPr/>
                </a:tc>
                <a:tc>
                  <a:txBody>
                    <a:bodyPr/>
                    <a:lstStyle/>
                    <a:p>
                      <a:pPr algn="ctr"/>
                      <a:r>
                        <a:rPr lang="en-GB" sz="2800" dirty="0"/>
                        <a:t>8</a:t>
                      </a:r>
                    </a:p>
                  </a:txBody>
                  <a:tcPr/>
                </a:tc>
                <a:tc>
                  <a:txBody>
                    <a:bodyPr/>
                    <a:lstStyle/>
                    <a:p>
                      <a:pPr algn="ctr"/>
                      <a:r>
                        <a:rPr lang="en-GB" sz="2800" dirty="0"/>
                        <a:t>4</a:t>
                      </a:r>
                    </a:p>
                  </a:txBody>
                  <a:tcPr/>
                </a:tc>
                <a:tc>
                  <a:txBody>
                    <a:bodyPr/>
                    <a:lstStyle/>
                    <a:p>
                      <a:pPr algn="ctr"/>
                      <a:r>
                        <a:rPr lang="en-GB" sz="2800" dirty="0"/>
                        <a:t>2</a:t>
                      </a:r>
                    </a:p>
                  </a:txBody>
                  <a:tcPr/>
                </a:tc>
                <a:tc>
                  <a:txBody>
                    <a:bodyPr/>
                    <a:lstStyle/>
                    <a:p>
                      <a:pPr algn="ctr"/>
                      <a:r>
                        <a:rPr lang="en-GB" sz="2800" dirty="0"/>
                        <a:t>1</a:t>
                      </a:r>
                    </a:p>
                  </a:txBody>
                  <a:tcPr/>
                </a:tc>
                <a:tc>
                  <a:txBody>
                    <a:bodyPr/>
                    <a:lstStyle/>
                    <a:p>
                      <a:pPr algn="ctr"/>
                      <a:r>
                        <a:rPr lang="en-GB" sz="2000" dirty="0"/>
                        <a:t>Answer</a:t>
                      </a:r>
                    </a:p>
                  </a:txBody>
                  <a:tcPr/>
                </a:tc>
                <a:extLst>
                  <a:ext uri="{0D108BD9-81ED-4DB2-BD59-A6C34878D82A}">
                    <a16:rowId xmlns:a16="http://schemas.microsoft.com/office/drawing/2014/main" val="10000"/>
                  </a:ext>
                </a:extLst>
              </a:tr>
              <a:tr h="507211">
                <a:tc>
                  <a:txBody>
                    <a:bodyPr/>
                    <a:lstStyle/>
                    <a:p>
                      <a:pPr algn="ctr"/>
                      <a:r>
                        <a:rPr lang="en-GB" sz="2800" dirty="0"/>
                        <a:t>0</a:t>
                      </a:r>
                    </a:p>
                  </a:txBody>
                  <a:tcPr/>
                </a:tc>
                <a:tc>
                  <a:txBody>
                    <a:bodyPr/>
                    <a:lstStyle/>
                    <a:p>
                      <a:pPr algn="ctr"/>
                      <a:r>
                        <a:rPr lang="en-GB" sz="2800" dirty="0"/>
                        <a:t>0</a:t>
                      </a:r>
                    </a:p>
                  </a:txBody>
                  <a:tcPr/>
                </a:tc>
                <a:tc>
                  <a:txBody>
                    <a:bodyPr/>
                    <a:lstStyle/>
                    <a:p>
                      <a:pPr algn="ctr"/>
                      <a:r>
                        <a:rPr lang="en-GB" sz="2800" dirty="0"/>
                        <a:t>0</a:t>
                      </a:r>
                    </a:p>
                  </a:txBody>
                  <a:tcPr/>
                </a:tc>
                <a:tc>
                  <a:txBody>
                    <a:bodyPr/>
                    <a:lstStyle/>
                    <a:p>
                      <a:pPr algn="ctr"/>
                      <a:r>
                        <a:rPr lang="en-GB" sz="2800" dirty="0"/>
                        <a:t>0</a:t>
                      </a:r>
                    </a:p>
                  </a:txBody>
                  <a:tcPr/>
                </a:tc>
                <a:tc>
                  <a:txBody>
                    <a:bodyPr/>
                    <a:lstStyle/>
                    <a:p>
                      <a:pPr algn="ctr"/>
                      <a:r>
                        <a:rPr lang="en-GB" sz="2800" dirty="0"/>
                        <a:t>1</a:t>
                      </a:r>
                    </a:p>
                  </a:txBody>
                  <a:tcPr/>
                </a:tc>
                <a:tc>
                  <a:txBody>
                    <a:bodyPr/>
                    <a:lstStyle/>
                    <a:p>
                      <a:pPr algn="ctr"/>
                      <a:r>
                        <a:rPr lang="en-GB" sz="2800" dirty="0"/>
                        <a:t>0</a:t>
                      </a:r>
                    </a:p>
                  </a:txBody>
                  <a:tcPr/>
                </a:tc>
                <a:tc>
                  <a:txBody>
                    <a:bodyPr/>
                    <a:lstStyle/>
                    <a:p>
                      <a:pPr algn="ctr"/>
                      <a:r>
                        <a:rPr lang="en-GB" sz="2800" dirty="0"/>
                        <a:t>1</a:t>
                      </a:r>
                    </a:p>
                  </a:txBody>
                  <a:tcPr/>
                </a:tc>
                <a:tc>
                  <a:txBody>
                    <a:bodyPr/>
                    <a:lstStyle/>
                    <a:p>
                      <a:pPr algn="ctr"/>
                      <a:r>
                        <a:rPr lang="en-GB" sz="2800" dirty="0"/>
                        <a:t>0</a:t>
                      </a:r>
                    </a:p>
                  </a:txBody>
                  <a:tcPr/>
                </a:tc>
                <a:tc>
                  <a:txBody>
                    <a:bodyPr/>
                    <a:lstStyle/>
                    <a:p>
                      <a:pPr algn="ctr"/>
                      <a:endParaRPr lang="en-GB" sz="2000" dirty="0"/>
                    </a:p>
                  </a:txBody>
                  <a:tcPr/>
                </a:tc>
                <a:extLst>
                  <a:ext uri="{0D108BD9-81ED-4DB2-BD59-A6C34878D82A}">
                    <a16:rowId xmlns:a16="http://schemas.microsoft.com/office/drawing/2014/main" val="10001"/>
                  </a:ext>
                </a:extLst>
              </a:tr>
              <a:tr h="507211">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extLst>
                  <a:ext uri="{0D108BD9-81ED-4DB2-BD59-A6C34878D82A}">
                    <a16:rowId xmlns:a16="http://schemas.microsoft.com/office/drawing/2014/main" val="10002"/>
                  </a:ext>
                </a:extLst>
              </a:tr>
              <a:tr h="507211">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extLst>
                  <a:ext uri="{0D108BD9-81ED-4DB2-BD59-A6C34878D82A}">
                    <a16:rowId xmlns:a16="http://schemas.microsoft.com/office/drawing/2014/main" val="10003"/>
                  </a:ext>
                </a:extLst>
              </a:tr>
              <a:tr h="507211">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tc>
                  <a:txBody>
                    <a:bodyPr/>
                    <a:lstStyle/>
                    <a:p>
                      <a:pPr algn="ctr"/>
                      <a:endParaRPr lang="en-GB" sz="2000" dirty="0"/>
                    </a:p>
                  </a:txBody>
                  <a:tcPr/>
                </a:tc>
                <a:extLst>
                  <a:ext uri="{0D108BD9-81ED-4DB2-BD59-A6C34878D82A}">
                    <a16:rowId xmlns:a16="http://schemas.microsoft.com/office/drawing/2014/main" val="10004"/>
                  </a:ext>
                </a:extLst>
              </a:tr>
            </a:tbl>
          </a:graphicData>
        </a:graphic>
      </p:graphicFrame>
      <p:sp>
        <p:nvSpPr>
          <p:cNvPr id="34" name="TextBox 33"/>
          <p:cNvSpPr txBox="1"/>
          <p:nvPr/>
        </p:nvSpPr>
        <p:spPr>
          <a:xfrm>
            <a:off x="3791744" y="2881659"/>
            <a:ext cx="288032" cy="338554"/>
          </a:xfrm>
          <a:prstGeom prst="rect">
            <a:avLst/>
          </a:prstGeom>
          <a:noFill/>
        </p:spPr>
        <p:txBody>
          <a:bodyPr wrap="square" rtlCol="0">
            <a:spAutoFit/>
          </a:bodyPr>
          <a:lstStyle/>
          <a:p>
            <a:pPr algn="ctr"/>
            <a:r>
              <a:rPr lang="en-GB" sz="1600" b="1" dirty="0"/>
              <a:t>+</a:t>
            </a:r>
          </a:p>
        </p:txBody>
      </p:sp>
      <p:sp>
        <p:nvSpPr>
          <p:cNvPr id="35" name="TextBox 34"/>
          <p:cNvSpPr txBox="1"/>
          <p:nvPr/>
        </p:nvSpPr>
        <p:spPr>
          <a:xfrm>
            <a:off x="4511824" y="2881659"/>
            <a:ext cx="288032" cy="338554"/>
          </a:xfrm>
          <a:prstGeom prst="rect">
            <a:avLst/>
          </a:prstGeom>
          <a:noFill/>
        </p:spPr>
        <p:txBody>
          <a:bodyPr wrap="square" rtlCol="0">
            <a:spAutoFit/>
          </a:bodyPr>
          <a:lstStyle/>
          <a:p>
            <a:pPr algn="ctr"/>
            <a:r>
              <a:rPr lang="en-GB" sz="1600" b="1" dirty="0"/>
              <a:t>+</a:t>
            </a:r>
          </a:p>
        </p:txBody>
      </p:sp>
      <p:sp>
        <p:nvSpPr>
          <p:cNvPr id="36" name="TextBox 35"/>
          <p:cNvSpPr txBox="1"/>
          <p:nvPr/>
        </p:nvSpPr>
        <p:spPr>
          <a:xfrm>
            <a:off x="5303912" y="2873020"/>
            <a:ext cx="288032" cy="338554"/>
          </a:xfrm>
          <a:prstGeom prst="rect">
            <a:avLst/>
          </a:prstGeom>
          <a:noFill/>
        </p:spPr>
        <p:txBody>
          <a:bodyPr wrap="square" rtlCol="0">
            <a:spAutoFit/>
          </a:bodyPr>
          <a:lstStyle/>
          <a:p>
            <a:pPr algn="ctr"/>
            <a:r>
              <a:rPr lang="en-GB" sz="1600" b="1" dirty="0"/>
              <a:t>+</a:t>
            </a:r>
          </a:p>
        </p:txBody>
      </p:sp>
      <p:sp>
        <p:nvSpPr>
          <p:cNvPr id="37" name="TextBox 36"/>
          <p:cNvSpPr txBox="1"/>
          <p:nvPr/>
        </p:nvSpPr>
        <p:spPr>
          <a:xfrm>
            <a:off x="6096000" y="2873020"/>
            <a:ext cx="288032" cy="338554"/>
          </a:xfrm>
          <a:prstGeom prst="rect">
            <a:avLst/>
          </a:prstGeom>
          <a:noFill/>
        </p:spPr>
        <p:txBody>
          <a:bodyPr wrap="square" rtlCol="0">
            <a:spAutoFit/>
          </a:bodyPr>
          <a:lstStyle/>
          <a:p>
            <a:pPr algn="ctr"/>
            <a:r>
              <a:rPr lang="en-GB" sz="1600" b="1" dirty="0"/>
              <a:t>+</a:t>
            </a:r>
          </a:p>
        </p:txBody>
      </p:sp>
      <p:sp>
        <p:nvSpPr>
          <p:cNvPr id="38" name="TextBox 37"/>
          <p:cNvSpPr txBox="1"/>
          <p:nvPr/>
        </p:nvSpPr>
        <p:spPr>
          <a:xfrm>
            <a:off x="6888088" y="2873020"/>
            <a:ext cx="288032" cy="338554"/>
          </a:xfrm>
          <a:prstGeom prst="rect">
            <a:avLst/>
          </a:prstGeom>
          <a:noFill/>
        </p:spPr>
        <p:txBody>
          <a:bodyPr wrap="square" rtlCol="0">
            <a:spAutoFit/>
          </a:bodyPr>
          <a:lstStyle/>
          <a:p>
            <a:pPr algn="ctr"/>
            <a:r>
              <a:rPr lang="en-GB" sz="1600" b="1" dirty="0"/>
              <a:t>+</a:t>
            </a:r>
          </a:p>
        </p:txBody>
      </p:sp>
      <p:sp>
        <p:nvSpPr>
          <p:cNvPr id="39" name="TextBox 38"/>
          <p:cNvSpPr txBox="1"/>
          <p:nvPr/>
        </p:nvSpPr>
        <p:spPr>
          <a:xfrm>
            <a:off x="7608168" y="2874527"/>
            <a:ext cx="288032" cy="338554"/>
          </a:xfrm>
          <a:prstGeom prst="rect">
            <a:avLst/>
          </a:prstGeom>
          <a:noFill/>
        </p:spPr>
        <p:txBody>
          <a:bodyPr wrap="square" rtlCol="0">
            <a:spAutoFit/>
          </a:bodyPr>
          <a:lstStyle/>
          <a:p>
            <a:pPr algn="ctr"/>
            <a:r>
              <a:rPr lang="en-GB" sz="1600" b="1" dirty="0"/>
              <a:t>+</a:t>
            </a:r>
          </a:p>
        </p:txBody>
      </p:sp>
      <p:sp>
        <p:nvSpPr>
          <p:cNvPr id="40" name="TextBox 39"/>
          <p:cNvSpPr txBox="1"/>
          <p:nvPr/>
        </p:nvSpPr>
        <p:spPr>
          <a:xfrm>
            <a:off x="8400256" y="2890951"/>
            <a:ext cx="288032" cy="338554"/>
          </a:xfrm>
          <a:prstGeom prst="rect">
            <a:avLst/>
          </a:prstGeom>
          <a:noFill/>
        </p:spPr>
        <p:txBody>
          <a:bodyPr wrap="square" rtlCol="0">
            <a:spAutoFit/>
          </a:bodyPr>
          <a:lstStyle/>
          <a:p>
            <a:pPr algn="ctr"/>
            <a:r>
              <a:rPr lang="en-GB" sz="1600" b="1" dirty="0"/>
              <a:t>+</a:t>
            </a:r>
          </a:p>
        </p:txBody>
      </p:sp>
      <p:sp>
        <p:nvSpPr>
          <p:cNvPr id="41" name="TextBox 40"/>
          <p:cNvSpPr txBox="1"/>
          <p:nvPr/>
        </p:nvSpPr>
        <p:spPr>
          <a:xfrm>
            <a:off x="3791744" y="3416999"/>
            <a:ext cx="288032" cy="338554"/>
          </a:xfrm>
          <a:prstGeom prst="rect">
            <a:avLst/>
          </a:prstGeom>
          <a:noFill/>
        </p:spPr>
        <p:txBody>
          <a:bodyPr wrap="square" rtlCol="0">
            <a:spAutoFit/>
          </a:bodyPr>
          <a:lstStyle/>
          <a:p>
            <a:pPr algn="ctr"/>
            <a:r>
              <a:rPr lang="en-GB" sz="1600" b="1" dirty="0"/>
              <a:t>+</a:t>
            </a:r>
          </a:p>
        </p:txBody>
      </p:sp>
      <p:sp>
        <p:nvSpPr>
          <p:cNvPr id="42" name="TextBox 41"/>
          <p:cNvSpPr txBox="1"/>
          <p:nvPr/>
        </p:nvSpPr>
        <p:spPr>
          <a:xfrm>
            <a:off x="4583832" y="3416999"/>
            <a:ext cx="288032" cy="338554"/>
          </a:xfrm>
          <a:prstGeom prst="rect">
            <a:avLst/>
          </a:prstGeom>
          <a:noFill/>
        </p:spPr>
        <p:txBody>
          <a:bodyPr wrap="square" rtlCol="0">
            <a:spAutoFit/>
          </a:bodyPr>
          <a:lstStyle/>
          <a:p>
            <a:pPr algn="ctr"/>
            <a:r>
              <a:rPr lang="en-GB" sz="1600" b="1" dirty="0"/>
              <a:t>+</a:t>
            </a:r>
          </a:p>
        </p:txBody>
      </p:sp>
      <p:sp>
        <p:nvSpPr>
          <p:cNvPr id="43" name="TextBox 42"/>
          <p:cNvSpPr txBox="1"/>
          <p:nvPr/>
        </p:nvSpPr>
        <p:spPr>
          <a:xfrm>
            <a:off x="5303912" y="3408360"/>
            <a:ext cx="288032" cy="338554"/>
          </a:xfrm>
          <a:prstGeom prst="rect">
            <a:avLst/>
          </a:prstGeom>
          <a:noFill/>
        </p:spPr>
        <p:txBody>
          <a:bodyPr wrap="square" rtlCol="0">
            <a:spAutoFit/>
          </a:bodyPr>
          <a:lstStyle/>
          <a:p>
            <a:pPr algn="ctr"/>
            <a:r>
              <a:rPr lang="en-GB" sz="1600" b="1" dirty="0"/>
              <a:t>+</a:t>
            </a:r>
          </a:p>
        </p:txBody>
      </p:sp>
      <p:sp>
        <p:nvSpPr>
          <p:cNvPr id="44" name="TextBox 43"/>
          <p:cNvSpPr txBox="1"/>
          <p:nvPr/>
        </p:nvSpPr>
        <p:spPr>
          <a:xfrm>
            <a:off x="6096000" y="3408360"/>
            <a:ext cx="288032" cy="338554"/>
          </a:xfrm>
          <a:prstGeom prst="rect">
            <a:avLst/>
          </a:prstGeom>
          <a:noFill/>
        </p:spPr>
        <p:txBody>
          <a:bodyPr wrap="square" rtlCol="0">
            <a:spAutoFit/>
          </a:bodyPr>
          <a:lstStyle/>
          <a:p>
            <a:pPr algn="ctr"/>
            <a:r>
              <a:rPr lang="en-GB" sz="1600" b="1" dirty="0"/>
              <a:t>+</a:t>
            </a:r>
          </a:p>
        </p:txBody>
      </p:sp>
      <p:sp>
        <p:nvSpPr>
          <p:cNvPr id="45" name="TextBox 44"/>
          <p:cNvSpPr txBox="1"/>
          <p:nvPr/>
        </p:nvSpPr>
        <p:spPr>
          <a:xfrm>
            <a:off x="6888088" y="3408360"/>
            <a:ext cx="288032" cy="338554"/>
          </a:xfrm>
          <a:prstGeom prst="rect">
            <a:avLst/>
          </a:prstGeom>
          <a:noFill/>
        </p:spPr>
        <p:txBody>
          <a:bodyPr wrap="square" rtlCol="0">
            <a:spAutoFit/>
          </a:bodyPr>
          <a:lstStyle/>
          <a:p>
            <a:pPr algn="ctr"/>
            <a:r>
              <a:rPr lang="en-GB" sz="1600" b="1" dirty="0"/>
              <a:t>+</a:t>
            </a:r>
          </a:p>
        </p:txBody>
      </p:sp>
      <p:sp>
        <p:nvSpPr>
          <p:cNvPr id="46" name="TextBox 45"/>
          <p:cNvSpPr txBox="1"/>
          <p:nvPr/>
        </p:nvSpPr>
        <p:spPr>
          <a:xfrm>
            <a:off x="7608168" y="3409867"/>
            <a:ext cx="288032" cy="338554"/>
          </a:xfrm>
          <a:prstGeom prst="rect">
            <a:avLst/>
          </a:prstGeom>
          <a:noFill/>
        </p:spPr>
        <p:txBody>
          <a:bodyPr wrap="square" rtlCol="0">
            <a:spAutoFit/>
          </a:bodyPr>
          <a:lstStyle/>
          <a:p>
            <a:pPr algn="ctr"/>
            <a:r>
              <a:rPr lang="en-GB" sz="1600" b="1" dirty="0"/>
              <a:t>+</a:t>
            </a:r>
          </a:p>
        </p:txBody>
      </p:sp>
      <p:sp>
        <p:nvSpPr>
          <p:cNvPr id="47" name="TextBox 46"/>
          <p:cNvSpPr txBox="1"/>
          <p:nvPr/>
        </p:nvSpPr>
        <p:spPr>
          <a:xfrm>
            <a:off x="8400256" y="3426291"/>
            <a:ext cx="288032" cy="338554"/>
          </a:xfrm>
          <a:prstGeom prst="rect">
            <a:avLst/>
          </a:prstGeom>
          <a:noFill/>
        </p:spPr>
        <p:txBody>
          <a:bodyPr wrap="square" rtlCol="0">
            <a:spAutoFit/>
          </a:bodyPr>
          <a:lstStyle/>
          <a:p>
            <a:pPr algn="ctr"/>
            <a:r>
              <a:rPr lang="en-GB" sz="1600" b="1" dirty="0"/>
              <a:t>+</a:t>
            </a:r>
          </a:p>
        </p:txBody>
      </p:sp>
      <p:sp>
        <p:nvSpPr>
          <p:cNvPr id="52" name="TextBox 51"/>
          <p:cNvSpPr txBox="1"/>
          <p:nvPr/>
        </p:nvSpPr>
        <p:spPr>
          <a:xfrm>
            <a:off x="985520" y="1532357"/>
            <a:ext cx="10982960" cy="954107"/>
          </a:xfrm>
          <a:prstGeom prst="rect">
            <a:avLst/>
          </a:prstGeom>
          <a:noFill/>
        </p:spPr>
        <p:txBody>
          <a:bodyPr wrap="square" rtlCol="0">
            <a:spAutoFit/>
          </a:bodyPr>
          <a:lstStyle/>
          <a:p>
            <a:r>
              <a:rPr lang="en-GB" sz="2800" dirty="0"/>
              <a:t>Convert the following binary numbers into their denary values using the table below:</a:t>
            </a:r>
          </a:p>
        </p:txBody>
      </p:sp>
      <p:sp>
        <p:nvSpPr>
          <p:cNvPr id="53" name="TextBox 52"/>
          <p:cNvSpPr txBox="1"/>
          <p:nvPr/>
        </p:nvSpPr>
        <p:spPr>
          <a:xfrm>
            <a:off x="1316628" y="2716462"/>
            <a:ext cx="1860290" cy="523220"/>
          </a:xfrm>
          <a:prstGeom prst="rect">
            <a:avLst/>
          </a:prstGeom>
          <a:noFill/>
        </p:spPr>
        <p:txBody>
          <a:bodyPr wrap="square" rtlCol="0">
            <a:spAutoFit/>
          </a:bodyPr>
          <a:lstStyle/>
          <a:p>
            <a:pPr algn="ctr"/>
            <a:r>
              <a:rPr lang="en-GB" sz="2800" b="1" dirty="0"/>
              <a:t>0000101</a:t>
            </a:r>
          </a:p>
        </p:txBody>
      </p:sp>
      <p:sp>
        <p:nvSpPr>
          <p:cNvPr id="54" name="TextBox 53"/>
          <p:cNvSpPr txBox="1"/>
          <p:nvPr/>
        </p:nvSpPr>
        <p:spPr>
          <a:xfrm>
            <a:off x="1208619" y="3829727"/>
            <a:ext cx="2139806" cy="523220"/>
          </a:xfrm>
          <a:prstGeom prst="rect">
            <a:avLst/>
          </a:prstGeom>
          <a:noFill/>
        </p:spPr>
        <p:txBody>
          <a:bodyPr wrap="square" rtlCol="0">
            <a:spAutoFit/>
          </a:bodyPr>
          <a:lstStyle/>
          <a:p>
            <a:pPr algn="ctr"/>
            <a:r>
              <a:rPr lang="en-GB" sz="2800" b="1" dirty="0"/>
              <a:t>01010000</a:t>
            </a:r>
          </a:p>
        </p:txBody>
      </p:sp>
      <p:sp>
        <p:nvSpPr>
          <p:cNvPr id="55" name="TextBox 54"/>
          <p:cNvSpPr txBox="1"/>
          <p:nvPr/>
        </p:nvSpPr>
        <p:spPr>
          <a:xfrm>
            <a:off x="1199452" y="3268995"/>
            <a:ext cx="2040964" cy="523220"/>
          </a:xfrm>
          <a:prstGeom prst="rect">
            <a:avLst/>
          </a:prstGeom>
          <a:noFill/>
        </p:spPr>
        <p:txBody>
          <a:bodyPr wrap="square" rtlCol="0">
            <a:spAutoFit/>
          </a:bodyPr>
          <a:lstStyle/>
          <a:p>
            <a:pPr algn="ctr"/>
            <a:r>
              <a:rPr lang="en-GB" sz="2800" b="1" dirty="0"/>
              <a:t>10111000</a:t>
            </a:r>
          </a:p>
        </p:txBody>
      </p:sp>
      <p:sp>
        <p:nvSpPr>
          <p:cNvPr id="56" name="TextBox 55"/>
          <p:cNvSpPr txBox="1"/>
          <p:nvPr/>
        </p:nvSpPr>
        <p:spPr>
          <a:xfrm>
            <a:off x="1316628" y="4252219"/>
            <a:ext cx="1860290" cy="523220"/>
          </a:xfrm>
          <a:prstGeom prst="rect">
            <a:avLst/>
          </a:prstGeom>
          <a:noFill/>
        </p:spPr>
        <p:txBody>
          <a:bodyPr wrap="square" rtlCol="0">
            <a:spAutoFit/>
          </a:bodyPr>
          <a:lstStyle/>
          <a:p>
            <a:pPr algn="ctr"/>
            <a:r>
              <a:rPr lang="en-GB" sz="2800" b="1" dirty="0"/>
              <a:t>11111111</a:t>
            </a:r>
          </a:p>
        </p:txBody>
      </p:sp>
    </p:spTree>
    <p:extLst>
      <p:ext uri="{BB962C8B-B14F-4D97-AF65-F5344CB8AC3E}">
        <p14:creationId xmlns:p14="http://schemas.microsoft.com/office/powerpoint/2010/main" val="465744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8"/>
          <p:cNvSpPr txBox="1">
            <a:spLocks noGrp="1"/>
          </p:cNvSpPr>
          <p:nvPr>
            <p:ph type="body" idx="1"/>
          </p:nvPr>
        </p:nvSpPr>
        <p:spPr>
          <a:xfrm>
            <a:off x="414533" y="3179400"/>
            <a:ext cx="10814000" cy="3260000"/>
          </a:xfrm>
          <a:prstGeom prst="rect">
            <a:avLst/>
          </a:prstGeom>
        </p:spPr>
        <p:txBody>
          <a:bodyPr spcFirstLastPara="1" vert="horz" wrap="square" lIns="121900" tIns="121900" rIns="121900" bIns="121900" anchor="t" anchorCtr="0">
            <a:noAutofit/>
          </a:bodyPr>
          <a:lstStyle/>
          <a:p>
            <a:pPr marL="0" indent="0">
              <a:buNone/>
            </a:pPr>
            <a:r>
              <a:rPr lang="en-GB" b="1"/>
              <a:t>How can we represent the decimal number </a:t>
            </a:r>
            <a:r>
              <a:rPr lang="en-GB" b="1">
                <a:latin typeface="Roboto Mono"/>
                <a:ea typeface="Roboto Mono"/>
                <a:cs typeface="Roboto Mono"/>
                <a:sym typeface="Roboto Mono"/>
              </a:rPr>
              <a:t>104</a:t>
            </a:r>
            <a:r>
              <a:rPr lang="en-GB" b="1"/>
              <a:t> in the binary grid?</a:t>
            </a:r>
            <a:endParaRPr b="1"/>
          </a:p>
          <a:p>
            <a:r>
              <a:rPr lang="en-GB"/>
              <a:t>Is there a group of </a:t>
            </a:r>
            <a:r>
              <a:rPr lang="en-GB">
                <a:latin typeface="Roboto Mono"/>
                <a:ea typeface="Roboto Mono"/>
                <a:cs typeface="Roboto Mono"/>
                <a:sym typeface="Roboto Mono"/>
              </a:rPr>
              <a:t>128</a:t>
            </a:r>
            <a:r>
              <a:rPr lang="en-GB"/>
              <a:t> in </a:t>
            </a:r>
            <a:r>
              <a:rPr lang="en-GB">
                <a:latin typeface="Roboto Mono"/>
                <a:ea typeface="Roboto Mono"/>
                <a:cs typeface="Roboto Mono"/>
                <a:sym typeface="Roboto Mono"/>
              </a:rPr>
              <a:t>104</a:t>
            </a:r>
            <a:r>
              <a:rPr lang="en-GB"/>
              <a:t>? </a:t>
            </a:r>
            <a:endParaRPr/>
          </a:p>
          <a:p>
            <a:pPr indent="0">
              <a:buNone/>
            </a:pPr>
            <a:r>
              <a:rPr lang="en-GB"/>
              <a:t>No. Write a </a:t>
            </a:r>
            <a:r>
              <a:rPr lang="en-GB">
                <a:latin typeface="Roboto Mono"/>
                <a:ea typeface="Roboto Mono"/>
                <a:cs typeface="Roboto Mono"/>
                <a:sym typeface="Roboto Mono"/>
              </a:rPr>
              <a:t>0</a:t>
            </a:r>
            <a:r>
              <a:rPr lang="en-GB"/>
              <a:t> under </a:t>
            </a:r>
            <a:r>
              <a:rPr lang="en-GB">
                <a:latin typeface="Roboto Mono"/>
                <a:ea typeface="Roboto Mono"/>
                <a:cs typeface="Roboto Mono"/>
                <a:sym typeface="Roboto Mono"/>
              </a:rPr>
              <a:t>128</a:t>
            </a:r>
            <a:r>
              <a:rPr lang="en-GB"/>
              <a:t>.</a:t>
            </a:r>
            <a:endParaRPr/>
          </a:p>
          <a:p>
            <a:r>
              <a:rPr lang="en-GB"/>
              <a:t>Is there a group of </a:t>
            </a:r>
            <a:r>
              <a:rPr lang="en-GB">
                <a:latin typeface="Roboto Mono"/>
                <a:ea typeface="Roboto Mono"/>
                <a:cs typeface="Roboto Mono"/>
                <a:sym typeface="Roboto Mono"/>
              </a:rPr>
              <a:t>64</a:t>
            </a:r>
            <a:r>
              <a:rPr lang="en-GB"/>
              <a:t> in </a:t>
            </a:r>
            <a:r>
              <a:rPr lang="en-GB">
                <a:latin typeface="Roboto Mono"/>
                <a:ea typeface="Roboto Mono"/>
                <a:cs typeface="Roboto Mono"/>
                <a:sym typeface="Roboto Mono"/>
              </a:rPr>
              <a:t>104</a:t>
            </a:r>
            <a:r>
              <a:rPr lang="en-GB"/>
              <a:t>? </a:t>
            </a:r>
            <a:endParaRPr>
              <a:latin typeface="Roboto Mono"/>
              <a:ea typeface="Roboto Mono"/>
              <a:cs typeface="Roboto Mono"/>
              <a:sym typeface="Roboto Mono"/>
            </a:endParaRPr>
          </a:p>
          <a:p>
            <a:pPr indent="0">
              <a:buNone/>
            </a:pPr>
            <a:r>
              <a:rPr lang="en-GB"/>
              <a:t>Yes. Write a </a:t>
            </a:r>
            <a:r>
              <a:rPr lang="en-GB">
                <a:latin typeface="Roboto Mono"/>
                <a:ea typeface="Roboto Mono"/>
                <a:cs typeface="Roboto Mono"/>
                <a:sym typeface="Roboto Mono"/>
              </a:rPr>
              <a:t>1</a:t>
            </a:r>
            <a:r>
              <a:rPr lang="en-GB"/>
              <a:t> under </a:t>
            </a:r>
            <a:r>
              <a:rPr lang="en-GB">
                <a:latin typeface="Roboto Mono"/>
                <a:ea typeface="Roboto Mono"/>
                <a:cs typeface="Roboto Mono"/>
                <a:sym typeface="Roboto Mono"/>
              </a:rPr>
              <a:t>64</a:t>
            </a:r>
            <a:r>
              <a:rPr lang="en-GB"/>
              <a:t>.</a:t>
            </a:r>
            <a:endParaRPr>
              <a:latin typeface="Roboto Mono"/>
              <a:ea typeface="Roboto Mono"/>
              <a:cs typeface="Roboto Mono"/>
              <a:sym typeface="Roboto Mono"/>
            </a:endParaRPr>
          </a:p>
          <a:p>
            <a:r>
              <a:rPr lang="en-GB"/>
              <a:t>We have now represented </a:t>
            </a:r>
            <a:r>
              <a:rPr lang="en-GB">
                <a:latin typeface="Roboto Mono"/>
                <a:ea typeface="Roboto Mono"/>
                <a:cs typeface="Roboto Mono"/>
                <a:sym typeface="Roboto Mono"/>
              </a:rPr>
              <a:t>64</a:t>
            </a:r>
            <a:r>
              <a:rPr lang="en-GB"/>
              <a:t>, so take this away from </a:t>
            </a:r>
            <a:r>
              <a:rPr lang="en-GB">
                <a:latin typeface="Roboto Mono"/>
                <a:ea typeface="Roboto Mono"/>
                <a:cs typeface="Roboto Mono"/>
                <a:sym typeface="Roboto Mono"/>
              </a:rPr>
              <a:t>104</a:t>
            </a:r>
            <a:r>
              <a:rPr lang="en-GB"/>
              <a:t>, leaving </a:t>
            </a:r>
            <a:r>
              <a:rPr lang="en-GB">
                <a:latin typeface="Roboto Mono"/>
                <a:ea typeface="Roboto Mono"/>
                <a:cs typeface="Roboto Mono"/>
                <a:sym typeface="Roboto Mono"/>
              </a:rPr>
              <a:t>40</a:t>
            </a:r>
            <a:r>
              <a:rPr lang="en-GB"/>
              <a:t>.</a:t>
            </a:r>
            <a:endParaRPr>
              <a:latin typeface="Roboto Mono"/>
              <a:ea typeface="Roboto Mono"/>
              <a:cs typeface="Roboto Mono"/>
              <a:sym typeface="Roboto Mono"/>
            </a:endParaRPr>
          </a:p>
          <a:p>
            <a:pPr marL="0" indent="0">
              <a:spcBef>
                <a:spcPts val="2133"/>
              </a:spcBef>
              <a:buNone/>
            </a:pPr>
            <a:endParaRPr>
              <a:latin typeface="Roboto Mono"/>
              <a:ea typeface="Roboto Mono"/>
              <a:cs typeface="Roboto Mono"/>
              <a:sym typeface="Roboto Mono"/>
            </a:endParaRPr>
          </a:p>
          <a:p>
            <a:pPr marL="0" indent="0">
              <a:spcBef>
                <a:spcPts val="2133"/>
              </a:spcBef>
              <a:spcAft>
                <a:spcPts val="2133"/>
              </a:spcAft>
              <a:buNone/>
            </a:pPr>
            <a:endParaRPr/>
          </a:p>
        </p:txBody>
      </p:sp>
      <p:sp>
        <p:nvSpPr>
          <p:cNvPr id="319" name="Google Shape;319;p28"/>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anchor="ctr" anchorCtr="0">
            <a:noAutofit/>
          </a:bodyPr>
          <a:lstStyle/>
          <a:p>
            <a:r>
              <a:rPr lang="en-GB"/>
              <a:t>Converting decimal to binary</a:t>
            </a:r>
            <a:endParaRPr/>
          </a:p>
        </p:txBody>
      </p:sp>
      <p:sp>
        <p:nvSpPr>
          <p:cNvPr id="320" name="Google Shape;320;p28"/>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anchor="t" anchorCtr="0">
            <a:noAutofit/>
          </a:bodyPr>
          <a:lstStyle/>
          <a:p>
            <a:fld id="{00000000-1234-1234-1234-123412341234}" type="slidenum">
              <a:rPr lang="en-GB"/>
              <a:pPr/>
              <a:t>27</a:t>
            </a:fld>
            <a:endParaRPr/>
          </a:p>
        </p:txBody>
      </p:sp>
      <p:sp>
        <p:nvSpPr>
          <p:cNvPr id="321" name="Google Shape;321;p28"/>
          <p:cNvSpPr txBox="1">
            <a:spLocks noGrp="1"/>
          </p:cNvSpPr>
          <p:nvPr>
            <p:ph type="subTitle" idx="3"/>
          </p:nvPr>
        </p:nvSpPr>
        <p:spPr>
          <a:xfrm>
            <a:off x="7010400" y="0"/>
            <a:ext cx="4753200" cy="418800"/>
          </a:xfrm>
          <a:prstGeom prst="rect">
            <a:avLst/>
          </a:prstGeom>
        </p:spPr>
        <p:txBody>
          <a:bodyPr spcFirstLastPara="1" vert="horz" wrap="square" lIns="121900" tIns="121900" rIns="0" bIns="121900" anchor="ctr" anchorCtr="0">
            <a:noAutofit/>
          </a:bodyPr>
          <a:lstStyle/>
          <a:p>
            <a:pPr marL="0" indent="0"/>
            <a:r>
              <a:rPr lang="en-GB"/>
              <a:t>Activity 3</a:t>
            </a:r>
            <a:endParaRPr/>
          </a:p>
        </p:txBody>
      </p:sp>
      <p:graphicFrame>
        <p:nvGraphicFramePr>
          <p:cNvPr id="322" name="Google Shape;322;p28"/>
          <p:cNvGraphicFramePr/>
          <p:nvPr/>
        </p:nvGraphicFramePr>
        <p:xfrm>
          <a:off x="851200" y="1364267"/>
          <a:ext cx="10489600" cy="1837440"/>
        </p:xfrm>
        <a:graphic>
          <a:graphicData uri="http://schemas.openxmlformats.org/drawingml/2006/table">
            <a:tbl>
              <a:tblPr>
                <a:noFill/>
              </a:tblPr>
              <a:tblGrid>
                <a:gridCol w="1311200">
                  <a:extLst>
                    <a:ext uri="{9D8B030D-6E8A-4147-A177-3AD203B41FA5}">
                      <a16:colId xmlns:a16="http://schemas.microsoft.com/office/drawing/2014/main" val="20000"/>
                    </a:ext>
                  </a:extLst>
                </a:gridCol>
                <a:gridCol w="1311200">
                  <a:extLst>
                    <a:ext uri="{9D8B030D-6E8A-4147-A177-3AD203B41FA5}">
                      <a16:colId xmlns:a16="http://schemas.microsoft.com/office/drawing/2014/main" val="20001"/>
                    </a:ext>
                  </a:extLst>
                </a:gridCol>
                <a:gridCol w="1311200">
                  <a:extLst>
                    <a:ext uri="{9D8B030D-6E8A-4147-A177-3AD203B41FA5}">
                      <a16:colId xmlns:a16="http://schemas.microsoft.com/office/drawing/2014/main" val="20002"/>
                    </a:ext>
                  </a:extLst>
                </a:gridCol>
                <a:gridCol w="1311200">
                  <a:extLst>
                    <a:ext uri="{9D8B030D-6E8A-4147-A177-3AD203B41FA5}">
                      <a16:colId xmlns:a16="http://schemas.microsoft.com/office/drawing/2014/main" val="20003"/>
                    </a:ext>
                  </a:extLst>
                </a:gridCol>
                <a:gridCol w="1311200">
                  <a:extLst>
                    <a:ext uri="{9D8B030D-6E8A-4147-A177-3AD203B41FA5}">
                      <a16:colId xmlns:a16="http://schemas.microsoft.com/office/drawing/2014/main" val="20004"/>
                    </a:ext>
                  </a:extLst>
                </a:gridCol>
                <a:gridCol w="1311200">
                  <a:extLst>
                    <a:ext uri="{9D8B030D-6E8A-4147-A177-3AD203B41FA5}">
                      <a16:colId xmlns:a16="http://schemas.microsoft.com/office/drawing/2014/main" val="20005"/>
                    </a:ext>
                  </a:extLst>
                </a:gridCol>
                <a:gridCol w="1311200">
                  <a:extLst>
                    <a:ext uri="{9D8B030D-6E8A-4147-A177-3AD203B41FA5}">
                      <a16:colId xmlns:a16="http://schemas.microsoft.com/office/drawing/2014/main" val="20006"/>
                    </a:ext>
                  </a:extLst>
                </a:gridCol>
                <a:gridCol w="1311200">
                  <a:extLst>
                    <a:ext uri="{9D8B030D-6E8A-4147-A177-3AD203B41FA5}">
                      <a16:colId xmlns:a16="http://schemas.microsoft.com/office/drawing/2014/main" val="20007"/>
                    </a:ext>
                  </a:extLst>
                </a:gridCol>
              </a:tblGrid>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128</a:t>
                      </a:r>
                      <a:endParaRPr sz="2400">
                        <a:solidFill>
                          <a:schemeClr val="dk1"/>
                        </a:solidFill>
                        <a:latin typeface="Roboto Mono"/>
                        <a:ea typeface="Roboto Mono"/>
                        <a:cs typeface="Roboto Mono"/>
                        <a:sym typeface="Roboto Mono"/>
                      </a:endParaRPr>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32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solidFill>
                      <a:srgbClr val="D9D9D9"/>
                    </a:solidFill>
                  </a:tcPr>
                </a:tc>
                <a:extLst>
                  <a:ext uri="{0D108BD9-81ED-4DB2-BD59-A6C34878D82A}">
                    <a16:rowId xmlns:a16="http://schemas.microsoft.com/office/drawing/2014/main" val="10000"/>
                  </a:ext>
                </a:extLst>
              </a:tr>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extLst>
                  <a:ext uri="{0D108BD9-81ED-4DB2-BD59-A6C34878D82A}">
                    <a16:rowId xmlns:a16="http://schemas.microsoft.com/office/drawing/2014/main" val="10001"/>
                  </a:ext>
                </a:extLst>
              </a:tr>
              <a:tr h="856320">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104-64</a:t>
                      </a:r>
                      <a:endParaRPr sz="2400">
                        <a:solidFill>
                          <a:schemeClr val="dk1"/>
                        </a:solidFill>
                        <a:latin typeface="Roboto Mono"/>
                        <a:ea typeface="Roboto Mono"/>
                        <a:cs typeface="Roboto Mono"/>
                        <a:sym typeface="Roboto Mono"/>
                      </a:endParaRPr>
                    </a:p>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a:t>
                      </a:r>
                      <a:r>
                        <a:rPr lang="en-GB" sz="2400" b="1">
                          <a:solidFill>
                            <a:schemeClr val="dk1"/>
                          </a:solidFill>
                          <a:latin typeface="Roboto Mono"/>
                          <a:ea typeface="Roboto Mono"/>
                          <a:cs typeface="Roboto Mono"/>
                          <a:sym typeface="Roboto Mono"/>
                        </a:rPr>
                        <a:t>40</a:t>
                      </a:r>
                      <a:endParaRPr sz="2400" b="1">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extLst>
                  <a:ext uri="{0D108BD9-81ED-4DB2-BD59-A6C34878D82A}">
                    <a16:rowId xmlns:a16="http://schemas.microsoft.com/office/drawing/2014/main" val="10002"/>
                  </a:ext>
                </a:extLst>
              </a:tr>
            </a:tbl>
          </a:graphicData>
        </a:graphic>
      </p:graphicFrame>
      <p:pic>
        <p:nvPicPr>
          <p:cNvPr id="323" name="Google Shape;323;p28"/>
          <p:cNvPicPr preferRelativeResize="0"/>
          <p:nvPr/>
        </p:nvPicPr>
        <p:blipFill>
          <a:blip r:embed="rId3">
            <a:alphaModFix/>
          </a:blip>
          <a:stretch>
            <a:fillRect/>
          </a:stretch>
        </p:blipFill>
        <p:spPr>
          <a:xfrm>
            <a:off x="6736700" y="499001"/>
            <a:ext cx="5039435" cy="7119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xEl>
                                              <p:pRg st="0" end="0"/>
                                            </p:txEl>
                                          </p:spTgt>
                                        </p:tgtEl>
                                        <p:attrNameLst>
                                          <p:attrName>style.visibility</p:attrName>
                                        </p:attrNameLst>
                                      </p:cBhvr>
                                      <p:to>
                                        <p:strVal val="visible"/>
                                      </p:to>
                                    </p:set>
                                    <p:animEffect transition="in" filter="fade">
                                      <p:cBhvr>
                                        <p:cTn id="7" dur="1000"/>
                                        <p:tgtEl>
                                          <p:spTgt spid="3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
                                            <p:txEl>
                                              <p:pRg st="1" end="1"/>
                                            </p:txEl>
                                          </p:spTgt>
                                        </p:tgtEl>
                                        <p:attrNameLst>
                                          <p:attrName>style.visibility</p:attrName>
                                        </p:attrNameLst>
                                      </p:cBhvr>
                                      <p:to>
                                        <p:strVal val="visible"/>
                                      </p:to>
                                    </p:set>
                                    <p:animEffect transition="in" filter="fade">
                                      <p:cBhvr>
                                        <p:cTn id="12" dur="1000"/>
                                        <p:tgtEl>
                                          <p:spTgt spid="3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8">
                                            <p:txEl>
                                              <p:pRg st="2" end="2"/>
                                            </p:txEl>
                                          </p:spTgt>
                                        </p:tgtEl>
                                        <p:attrNameLst>
                                          <p:attrName>style.visibility</p:attrName>
                                        </p:attrNameLst>
                                      </p:cBhvr>
                                      <p:to>
                                        <p:strVal val="visible"/>
                                      </p:to>
                                    </p:set>
                                    <p:animEffect transition="in" filter="fade">
                                      <p:cBhvr>
                                        <p:cTn id="17" dur="1000"/>
                                        <p:tgtEl>
                                          <p:spTgt spid="3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8">
                                            <p:txEl>
                                              <p:pRg st="3" end="3"/>
                                            </p:txEl>
                                          </p:spTgt>
                                        </p:tgtEl>
                                        <p:attrNameLst>
                                          <p:attrName>style.visibility</p:attrName>
                                        </p:attrNameLst>
                                      </p:cBhvr>
                                      <p:to>
                                        <p:strVal val="visible"/>
                                      </p:to>
                                    </p:set>
                                    <p:animEffect transition="in" filter="fade">
                                      <p:cBhvr>
                                        <p:cTn id="22" dur="1000"/>
                                        <p:tgtEl>
                                          <p:spTgt spid="3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8">
                                            <p:txEl>
                                              <p:pRg st="4" end="4"/>
                                            </p:txEl>
                                          </p:spTgt>
                                        </p:tgtEl>
                                        <p:attrNameLst>
                                          <p:attrName>style.visibility</p:attrName>
                                        </p:attrNameLst>
                                      </p:cBhvr>
                                      <p:to>
                                        <p:strVal val="visible"/>
                                      </p:to>
                                    </p:set>
                                    <p:animEffect transition="in" filter="fade">
                                      <p:cBhvr>
                                        <p:cTn id="27" dur="1000"/>
                                        <p:tgtEl>
                                          <p:spTgt spid="3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8">
                                            <p:txEl>
                                              <p:pRg st="5" end="5"/>
                                            </p:txEl>
                                          </p:spTgt>
                                        </p:tgtEl>
                                        <p:attrNameLst>
                                          <p:attrName>style.visibility</p:attrName>
                                        </p:attrNameLst>
                                      </p:cBhvr>
                                      <p:to>
                                        <p:strVal val="visible"/>
                                      </p:to>
                                    </p:set>
                                    <p:animEffect transition="in" filter="fade">
                                      <p:cBhvr>
                                        <p:cTn id="32" dur="1000"/>
                                        <p:tgtEl>
                                          <p:spTgt spid="3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Tip – Always use 8 bits for binary!</a:t>
            </a:r>
          </a:p>
        </p:txBody>
      </p:sp>
      <p:sp>
        <p:nvSpPr>
          <p:cNvPr id="3" name="Content Placeholder 2"/>
          <p:cNvSpPr>
            <a:spLocks noGrp="1"/>
          </p:cNvSpPr>
          <p:nvPr>
            <p:ph sz="quarter" idx="1"/>
          </p:nvPr>
        </p:nvSpPr>
        <p:spPr/>
        <p:txBody>
          <a:bodyPr>
            <a:normAutofit/>
          </a:bodyPr>
          <a:lstStyle/>
          <a:p>
            <a:r>
              <a:rPr lang="en-GB" dirty="0"/>
              <a:t>So far we have only looked at numbers using eight columns. This is an 8-bit number, or a byte.</a:t>
            </a:r>
          </a:p>
          <a:p>
            <a:endParaRPr lang="en-GB" dirty="0"/>
          </a:p>
          <a:p>
            <a:r>
              <a:rPr lang="en-GB" b="1" dirty="0"/>
              <a:t>00000011 is binary for 3 but so is 11.</a:t>
            </a:r>
          </a:p>
          <a:p>
            <a:endParaRPr lang="en-GB" b="1" dirty="0"/>
          </a:p>
          <a:p>
            <a:r>
              <a:rPr lang="en-GB" dirty="0"/>
              <a:t>You do not need the leading zeros for it to be a valid number but we tend to write groups of 8 bits because computers usually store data in bytes.</a:t>
            </a:r>
          </a:p>
        </p:txBody>
      </p:sp>
    </p:spTree>
    <p:extLst>
      <p:ext uri="{BB962C8B-B14F-4D97-AF65-F5344CB8AC3E}">
        <p14:creationId xmlns:p14="http://schemas.microsoft.com/office/powerpoint/2010/main" val="3377055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680" y="208072"/>
            <a:ext cx="8229600" cy="850106"/>
          </a:xfrm>
        </p:spPr>
        <p:txBody>
          <a:bodyPr/>
          <a:lstStyle/>
          <a:p>
            <a:r>
              <a:rPr lang="en-GB" dirty="0"/>
              <a:t>Creating Binary Numbers</a:t>
            </a:r>
          </a:p>
        </p:txBody>
      </p:sp>
      <p:graphicFrame>
        <p:nvGraphicFramePr>
          <p:cNvPr id="3" name="Table 2"/>
          <p:cNvGraphicFramePr>
            <a:graphicFrameLocks noGrp="1"/>
          </p:cNvGraphicFramePr>
          <p:nvPr>
            <p:extLst>
              <p:ext uri="{D42A27DB-BD31-4B8C-83A1-F6EECF244321}">
                <p14:modId xmlns:p14="http://schemas.microsoft.com/office/powerpoint/2010/main" val="2039726317"/>
              </p:ext>
            </p:extLst>
          </p:nvPr>
        </p:nvGraphicFramePr>
        <p:xfrm>
          <a:off x="822680" y="1722408"/>
          <a:ext cx="8547321" cy="2590800"/>
        </p:xfrm>
        <a:graphic>
          <a:graphicData uri="http://schemas.openxmlformats.org/drawingml/2006/table">
            <a:tbl>
              <a:tblPr firstRow="1" bandRow="1">
                <a:tableStyleId>{5C22544A-7EE6-4342-B048-85BDC9FD1C3A}</a:tableStyleId>
              </a:tblPr>
              <a:tblGrid>
                <a:gridCol w="896100">
                  <a:extLst>
                    <a:ext uri="{9D8B030D-6E8A-4147-A177-3AD203B41FA5}">
                      <a16:colId xmlns:a16="http://schemas.microsoft.com/office/drawing/2014/main" val="20000"/>
                    </a:ext>
                  </a:extLst>
                </a:gridCol>
                <a:gridCol w="896100">
                  <a:extLst>
                    <a:ext uri="{9D8B030D-6E8A-4147-A177-3AD203B41FA5}">
                      <a16:colId xmlns:a16="http://schemas.microsoft.com/office/drawing/2014/main" val="20001"/>
                    </a:ext>
                  </a:extLst>
                </a:gridCol>
                <a:gridCol w="896100">
                  <a:extLst>
                    <a:ext uri="{9D8B030D-6E8A-4147-A177-3AD203B41FA5}">
                      <a16:colId xmlns:a16="http://schemas.microsoft.com/office/drawing/2014/main" val="20002"/>
                    </a:ext>
                  </a:extLst>
                </a:gridCol>
                <a:gridCol w="896100">
                  <a:extLst>
                    <a:ext uri="{9D8B030D-6E8A-4147-A177-3AD203B41FA5}">
                      <a16:colId xmlns:a16="http://schemas.microsoft.com/office/drawing/2014/main" val="20003"/>
                    </a:ext>
                  </a:extLst>
                </a:gridCol>
                <a:gridCol w="896100">
                  <a:extLst>
                    <a:ext uri="{9D8B030D-6E8A-4147-A177-3AD203B41FA5}">
                      <a16:colId xmlns:a16="http://schemas.microsoft.com/office/drawing/2014/main" val="20004"/>
                    </a:ext>
                  </a:extLst>
                </a:gridCol>
                <a:gridCol w="896100">
                  <a:extLst>
                    <a:ext uri="{9D8B030D-6E8A-4147-A177-3AD203B41FA5}">
                      <a16:colId xmlns:a16="http://schemas.microsoft.com/office/drawing/2014/main" val="20005"/>
                    </a:ext>
                  </a:extLst>
                </a:gridCol>
                <a:gridCol w="896100">
                  <a:extLst>
                    <a:ext uri="{9D8B030D-6E8A-4147-A177-3AD203B41FA5}">
                      <a16:colId xmlns:a16="http://schemas.microsoft.com/office/drawing/2014/main" val="20006"/>
                    </a:ext>
                  </a:extLst>
                </a:gridCol>
                <a:gridCol w="896100">
                  <a:extLst>
                    <a:ext uri="{9D8B030D-6E8A-4147-A177-3AD203B41FA5}">
                      <a16:colId xmlns:a16="http://schemas.microsoft.com/office/drawing/2014/main" val="20007"/>
                    </a:ext>
                  </a:extLst>
                </a:gridCol>
                <a:gridCol w="1378521">
                  <a:extLst>
                    <a:ext uri="{9D8B030D-6E8A-4147-A177-3AD203B41FA5}">
                      <a16:colId xmlns:a16="http://schemas.microsoft.com/office/drawing/2014/main" val="20008"/>
                    </a:ext>
                  </a:extLst>
                </a:gridCol>
              </a:tblGrid>
              <a:tr h="507211">
                <a:tc>
                  <a:txBody>
                    <a:bodyPr/>
                    <a:lstStyle/>
                    <a:p>
                      <a:pPr algn="ctr"/>
                      <a:r>
                        <a:rPr lang="en-GB" sz="2800" dirty="0"/>
                        <a:t>128</a:t>
                      </a:r>
                    </a:p>
                  </a:txBody>
                  <a:tcPr/>
                </a:tc>
                <a:tc>
                  <a:txBody>
                    <a:bodyPr/>
                    <a:lstStyle/>
                    <a:p>
                      <a:pPr algn="ctr"/>
                      <a:r>
                        <a:rPr lang="en-GB" sz="2800" dirty="0"/>
                        <a:t>64</a:t>
                      </a:r>
                    </a:p>
                  </a:txBody>
                  <a:tcPr/>
                </a:tc>
                <a:tc>
                  <a:txBody>
                    <a:bodyPr/>
                    <a:lstStyle/>
                    <a:p>
                      <a:pPr algn="ctr"/>
                      <a:r>
                        <a:rPr lang="en-GB" sz="2800" dirty="0"/>
                        <a:t>32</a:t>
                      </a:r>
                    </a:p>
                  </a:txBody>
                  <a:tcPr/>
                </a:tc>
                <a:tc>
                  <a:txBody>
                    <a:bodyPr/>
                    <a:lstStyle/>
                    <a:p>
                      <a:pPr algn="ctr"/>
                      <a:r>
                        <a:rPr lang="en-GB" sz="2800" dirty="0"/>
                        <a:t>16</a:t>
                      </a:r>
                    </a:p>
                  </a:txBody>
                  <a:tcPr/>
                </a:tc>
                <a:tc>
                  <a:txBody>
                    <a:bodyPr/>
                    <a:lstStyle/>
                    <a:p>
                      <a:pPr algn="ctr"/>
                      <a:r>
                        <a:rPr lang="en-GB" sz="2800" dirty="0"/>
                        <a:t>8</a:t>
                      </a:r>
                    </a:p>
                  </a:txBody>
                  <a:tcPr/>
                </a:tc>
                <a:tc>
                  <a:txBody>
                    <a:bodyPr/>
                    <a:lstStyle/>
                    <a:p>
                      <a:pPr algn="ctr"/>
                      <a:r>
                        <a:rPr lang="en-GB" sz="2800" dirty="0"/>
                        <a:t>4</a:t>
                      </a:r>
                    </a:p>
                  </a:txBody>
                  <a:tcPr/>
                </a:tc>
                <a:tc>
                  <a:txBody>
                    <a:bodyPr/>
                    <a:lstStyle/>
                    <a:p>
                      <a:pPr algn="ctr"/>
                      <a:r>
                        <a:rPr lang="en-GB" sz="2800" dirty="0"/>
                        <a:t>2</a:t>
                      </a:r>
                    </a:p>
                  </a:txBody>
                  <a:tcPr/>
                </a:tc>
                <a:tc>
                  <a:txBody>
                    <a:bodyPr/>
                    <a:lstStyle/>
                    <a:p>
                      <a:pPr algn="ctr"/>
                      <a:r>
                        <a:rPr lang="en-GB" sz="2800" dirty="0"/>
                        <a:t>1</a:t>
                      </a:r>
                    </a:p>
                  </a:txBody>
                  <a:tcPr/>
                </a:tc>
                <a:tc>
                  <a:txBody>
                    <a:bodyPr/>
                    <a:lstStyle/>
                    <a:p>
                      <a:pPr algn="ctr"/>
                      <a:r>
                        <a:rPr lang="en-GB" sz="2800" dirty="0"/>
                        <a:t>Answer</a:t>
                      </a:r>
                    </a:p>
                  </a:txBody>
                  <a:tcPr/>
                </a:tc>
                <a:extLst>
                  <a:ext uri="{0D108BD9-81ED-4DB2-BD59-A6C34878D82A}">
                    <a16:rowId xmlns:a16="http://schemas.microsoft.com/office/drawing/2014/main" val="10000"/>
                  </a:ext>
                </a:extLst>
              </a:tr>
              <a:tr h="507211">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r>
                        <a:rPr lang="en-GB" sz="2800" dirty="0"/>
                        <a:t>20</a:t>
                      </a:r>
                    </a:p>
                  </a:txBody>
                  <a:tcPr/>
                </a:tc>
                <a:extLst>
                  <a:ext uri="{0D108BD9-81ED-4DB2-BD59-A6C34878D82A}">
                    <a16:rowId xmlns:a16="http://schemas.microsoft.com/office/drawing/2014/main" val="10001"/>
                  </a:ext>
                </a:extLst>
              </a:tr>
              <a:tr h="507211">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r>
                        <a:rPr lang="en-GB" sz="2800" dirty="0"/>
                        <a:t>99</a:t>
                      </a:r>
                    </a:p>
                  </a:txBody>
                  <a:tcPr/>
                </a:tc>
                <a:extLst>
                  <a:ext uri="{0D108BD9-81ED-4DB2-BD59-A6C34878D82A}">
                    <a16:rowId xmlns:a16="http://schemas.microsoft.com/office/drawing/2014/main" val="10002"/>
                  </a:ext>
                </a:extLst>
              </a:tr>
              <a:tr h="507211">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r>
                        <a:rPr lang="en-GB" sz="2800" dirty="0"/>
                        <a:t>150</a:t>
                      </a:r>
                    </a:p>
                  </a:txBody>
                  <a:tcPr/>
                </a:tc>
                <a:extLst>
                  <a:ext uri="{0D108BD9-81ED-4DB2-BD59-A6C34878D82A}">
                    <a16:rowId xmlns:a16="http://schemas.microsoft.com/office/drawing/2014/main" val="10003"/>
                  </a:ext>
                </a:extLst>
              </a:tr>
              <a:tr h="507211">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endParaRPr lang="en-GB" sz="2800" dirty="0"/>
                    </a:p>
                  </a:txBody>
                  <a:tcPr/>
                </a:tc>
                <a:tc>
                  <a:txBody>
                    <a:bodyPr/>
                    <a:lstStyle/>
                    <a:p>
                      <a:pPr algn="ctr"/>
                      <a:r>
                        <a:rPr lang="en-GB" sz="2800" dirty="0"/>
                        <a:t>125</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477520" y="4494599"/>
            <a:ext cx="11714480" cy="2246769"/>
          </a:xfrm>
          <a:prstGeom prst="rect">
            <a:avLst/>
          </a:prstGeom>
          <a:noFill/>
        </p:spPr>
        <p:txBody>
          <a:bodyPr wrap="square" rtlCol="0">
            <a:spAutoFit/>
          </a:bodyPr>
          <a:lstStyle/>
          <a:p>
            <a:r>
              <a:rPr lang="en-GB" sz="2000" dirty="0"/>
              <a:t>The table above can be used to create binary number too.</a:t>
            </a:r>
          </a:p>
          <a:p>
            <a:pPr marL="342900" indent="-342900">
              <a:buFont typeface="Arial" panose="020B0604020202020204" pitchFamily="34" charset="0"/>
              <a:buChar char="•"/>
            </a:pPr>
            <a:r>
              <a:rPr lang="en-GB" sz="2000" dirty="0"/>
              <a:t>Work from the largest number you can include in the number you wish to create (for example, 16 will fit into the first answer, 20,  but 32 wont).Therefore you would write a “1” under 16. </a:t>
            </a:r>
          </a:p>
          <a:p>
            <a:pPr marL="342900" indent="-342900">
              <a:buFont typeface="Arial" panose="020B0604020202020204" pitchFamily="34" charset="0"/>
              <a:buChar char="•"/>
            </a:pPr>
            <a:r>
              <a:rPr lang="en-GB" sz="2000" dirty="0"/>
              <a:t>As you have 4 remaining, you would add a zero under the 8 and a 1 below the 4. The rest of the numbers are not required and therefore have a zero below them. </a:t>
            </a:r>
          </a:p>
          <a:p>
            <a:pPr marL="342900" indent="-342900">
              <a:buFont typeface="Arial" panose="020B0604020202020204" pitchFamily="34" charset="0"/>
              <a:buChar char="•"/>
            </a:pPr>
            <a:r>
              <a:rPr lang="en-GB" sz="2000" b="1" dirty="0"/>
              <a:t>So, the binary code for 20 is: 10100</a:t>
            </a:r>
            <a:endParaRPr lang="en-GB" sz="2000" dirty="0"/>
          </a:p>
          <a:p>
            <a:pPr marL="342900" indent="-342900">
              <a:buFont typeface="Arial" panose="020B0604020202020204" pitchFamily="34" charset="0"/>
              <a:buChar char="•"/>
            </a:pPr>
            <a:r>
              <a:rPr lang="en-GB" sz="2000" dirty="0"/>
              <a:t>See if you can work out the rest of the answers!</a:t>
            </a:r>
          </a:p>
        </p:txBody>
      </p:sp>
    </p:spTree>
    <p:extLst>
      <p:ext uri="{BB962C8B-B14F-4D97-AF65-F5344CB8AC3E}">
        <p14:creationId xmlns:p14="http://schemas.microsoft.com/office/powerpoint/2010/main" val="296116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562C-617D-48C2-92BB-9280F3558E94}"/>
              </a:ext>
            </a:extLst>
          </p:cNvPr>
          <p:cNvSpPr>
            <a:spLocks noGrp="1"/>
          </p:cNvSpPr>
          <p:nvPr>
            <p:ph type="title"/>
          </p:nvPr>
        </p:nvSpPr>
        <p:spPr/>
        <p:txBody>
          <a:bodyPr/>
          <a:lstStyle/>
          <a:p>
            <a:r>
              <a:rPr lang="en-US" dirty="0">
                <a:latin typeface="Calibri"/>
                <a:cs typeface="Calibri"/>
              </a:rPr>
              <a:t>What will we be learning this term?</a:t>
            </a:r>
            <a:endParaRPr lang="en-US" dirty="0"/>
          </a:p>
        </p:txBody>
      </p:sp>
      <p:sp>
        <p:nvSpPr>
          <p:cNvPr id="3" name="Content Placeholder 2">
            <a:extLst>
              <a:ext uri="{FF2B5EF4-FFF2-40B4-BE49-F238E27FC236}">
                <a16:creationId xmlns:a16="http://schemas.microsoft.com/office/drawing/2014/main" id="{015F272E-6E67-455C-AA4E-CC9ABBDB1B2E}"/>
              </a:ext>
            </a:extLst>
          </p:cNvPr>
          <p:cNvSpPr>
            <a:spLocks noGrp="1"/>
          </p:cNvSpPr>
          <p:nvPr>
            <p:ph sz="quarter" idx="1"/>
          </p:nvPr>
        </p:nvSpPr>
        <p:spPr/>
        <p:txBody>
          <a:bodyPr vert="horz" lIns="91440" tIns="45720" rIns="91440" bIns="45720" numCol="1" rtlCol="0" anchor="t">
            <a:normAutofit/>
          </a:bodyPr>
          <a:lstStyle/>
          <a:p>
            <a:r>
              <a:rPr lang="en-US" dirty="0">
                <a:latin typeface="Calibri"/>
                <a:cs typeface="Calibri"/>
              </a:rPr>
              <a:t>Base values(Binary &amp; Calculations)</a:t>
            </a:r>
          </a:p>
          <a:p>
            <a:r>
              <a:rPr lang="en-US" dirty="0">
                <a:latin typeface="Calibri"/>
                <a:cs typeface="Calibri"/>
              </a:rPr>
              <a:t>Hexadecimal values</a:t>
            </a:r>
          </a:p>
          <a:p>
            <a:r>
              <a:rPr lang="en-US" dirty="0">
                <a:latin typeface="Calibri"/>
                <a:cs typeface="Calibri"/>
              </a:rPr>
              <a:t>ASCII &amp; UNICODE</a:t>
            </a:r>
          </a:p>
          <a:p>
            <a:r>
              <a:rPr lang="en-US" dirty="0">
                <a:latin typeface="Calibri"/>
                <a:cs typeface="Calibri"/>
              </a:rPr>
              <a:t>File Size Calculations</a:t>
            </a:r>
          </a:p>
          <a:p>
            <a:r>
              <a:rPr lang="en-US" dirty="0">
                <a:latin typeface="Calibri"/>
                <a:cs typeface="Calibri"/>
              </a:rPr>
              <a:t>Image Development</a:t>
            </a:r>
          </a:p>
          <a:p>
            <a:r>
              <a:rPr lang="en-US" dirty="0">
                <a:latin typeface="Calibri"/>
                <a:cs typeface="Calibri"/>
              </a:rPr>
              <a:t>Digital Sound creation</a:t>
            </a:r>
          </a:p>
          <a:p>
            <a:r>
              <a:rPr lang="en-US" dirty="0">
                <a:latin typeface="Calibri"/>
                <a:cs typeface="Calibri"/>
              </a:rPr>
              <a:t>Compression Techniques</a:t>
            </a:r>
          </a:p>
          <a:p>
            <a:r>
              <a:rPr lang="en-US" dirty="0">
                <a:latin typeface="Calibri"/>
                <a:cs typeface="Calibri"/>
              </a:rPr>
              <a:t>Encryption Methods</a:t>
            </a:r>
          </a:p>
          <a:p>
            <a:endParaRPr lang="en-US" dirty="0"/>
          </a:p>
        </p:txBody>
      </p:sp>
      <p:sp>
        <p:nvSpPr>
          <p:cNvPr id="4" name="Right Brace 3">
            <a:extLst>
              <a:ext uri="{FF2B5EF4-FFF2-40B4-BE49-F238E27FC236}">
                <a16:creationId xmlns:a16="http://schemas.microsoft.com/office/drawing/2014/main" id="{97F20368-8246-4A1D-97F0-6F5939AC4718}"/>
              </a:ext>
            </a:extLst>
          </p:cNvPr>
          <p:cNvSpPr/>
          <p:nvPr/>
        </p:nvSpPr>
        <p:spPr>
          <a:xfrm>
            <a:off x="6614160" y="1920240"/>
            <a:ext cx="1422400" cy="4978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9F8C56D8-75A5-4D93-8C98-7C86B5EEA91C}"/>
              </a:ext>
            </a:extLst>
          </p:cNvPr>
          <p:cNvSpPr/>
          <p:nvPr/>
        </p:nvSpPr>
        <p:spPr>
          <a:xfrm>
            <a:off x="8422640" y="1767840"/>
            <a:ext cx="2804160" cy="1005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may have been taught these already</a:t>
            </a:r>
          </a:p>
        </p:txBody>
      </p:sp>
    </p:spTree>
    <p:extLst>
      <p:ext uri="{BB962C8B-B14F-4D97-AF65-F5344CB8AC3E}">
        <p14:creationId xmlns:p14="http://schemas.microsoft.com/office/powerpoint/2010/main" val="320502782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1"/>
          <p:cNvSpPr txBox="1">
            <a:spLocks noGrp="1"/>
          </p:cNvSpPr>
          <p:nvPr>
            <p:ph type="body" idx="1"/>
          </p:nvPr>
        </p:nvSpPr>
        <p:spPr>
          <a:xfrm>
            <a:off x="414533" y="2995500"/>
            <a:ext cx="11620400" cy="3206400"/>
          </a:xfrm>
          <a:prstGeom prst="rect">
            <a:avLst/>
          </a:prstGeom>
        </p:spPr>
        <p:txBody>
          <a:bodyPr spcFirstLastPara="1" vert="horz" wrap="square" lIns="121900" tIns="121900" rIns="121900" bIns="121900" anchor="t" anchorCtr="0">
            <a:noAutofit/>
          </a:bodyPr>
          <a:lstStyle/>
          <a:p>
            <a:pPr marL="0" indent="0">
              <a:buNone/>
            </a:pPr>
            <a:r>
              <a:rPr lang="en-GB"/>
              <a:t>Represent </a:t>
            </a:r>
            <a:r>
              <a:rPr lang="en-GB">
                <a:latin typeface="Roboto Mono"/>
                <a:ea typeface="Roboto Mono"/>
                <a:cs typeface="Roboto Mono"/>
                <a:sym typeface="Roboto Mono"/>
              </a:rPr>
              <a:t>104</a:t>
            </a:r>
            <a:r>
              <a:rPr lang="en-GB"/>
              <a:t> in the binary grid:</a:t>
            </a:r>
            <a:endParaRPr/>
          </a:p>
          <a:p>
            <a:r>
              <a:rPr lang="en-GB"/>
              <a:t>Put a </a:t>
            </a:r>
            <a:r>
              <a:rPr lang="en-GB">
                <a:latin typeface="Roboto Mono"/>
                <a:ea typeface="Roboto Mono"/>
                <a:cs typeface="Roboto Mono"/>
                <a:sym typeface="Roboto Mono"/>
              </a:rPr>
              <a:t>0</a:t>
            </a:r>
            <a:r>
              <a:rPr lang="en-GB"/>
              <a:t> under the </a:t>
            </a:r>
            <a:r>
              <a:rPr lang="en-GB">
                <a:latin typeface="Roboto Mono"/>
                <a:ea typeface="Roboto Mono"/>
                <a:cs typeface="Roboto Mono"/>
                <a:sym typeface="Roboto Mono"/>
              </a:rPr>
              <a:t>128</a:t>
            </a:r>
            <a:endParaRPr>
              <a:latin typeface="Roboto Mono"/>
              <a:ea typeface="Roboto Mono"/>
              <a:cs typeface="Roboto Mono"/>
              <a:sym typeface="Roboto Mono"/>
            </a:endParaRPr>
          </a:p>
          <a:p>
            <a:r>
              <a:rPr lang="en-GB"/>
              <a:t>Put a </a:t>
            </a:r>
            <a:r>
              <a:rPr lang="en-GB">
                <a:latin typeface="Roboto Mono"/>
                <a:ea typeface="Roboto Mono"/>
                <a:cs typeface="Roboto Mono"/>
                <a:sym typeface="Roboto Mono"/>
              </a:rPr>
              <a:t>1</a:t>
            </a:r>
            <a:r>
              <a:rPr lang="en-GB"/>
              <a:t> under the </a:t>
            </a:r>
            <a:r>
              <a:rPr lang="en-GB">
                <a:latin typeface="Roboto Mono"/>
                <a:ea typeface="Roboto Mono"/>
                <a:cs typeface="Roboto Mono"/>
                <a:sym typeface="Roboto Mono"/>
              </a:rPr>
              <a:t>64</a:t>
            </a:r>
            <a:r>
              <a:rPr lang="en-GB"/>
              <a:t>					</a:t>
            </a:r>
            <a:r>
              <a:rPr lang="en-GB">
                <a:latin typeface="Roboto Mono"/>
                <a:ea typeface="Roboto Mono"/>
                <a:cs typeface="Roboto Mono"/>
                <a:sym typeface="Roboto Mono"/>
              </a:rPr>
              <a:t>104 - 64 = 40</a:t>
            </a:r>
            <a:endParaRPr>
              <a:latin typeface="Roboto Mono"/>
              <a:ea typeface="Roboto Mono"/>
              <a:cs typeface="Roboto Mono"/>
              <a:sym typeface="Roboto Mono"/>
            </a:endParaRPr>
          </a:p>
          <a:p>
            <a:r>
              <a:rPr lang="en-GB"/>
              <a:t>Put a </a:t>
            </a:r>
            <a:r>
              <a:rPr lang="en-GB">
                <a:latin typeface="Roboto Mono"/>
                <a:ea typeface="Roboto Mono"/>
                <a:cs typeface="Roboto Mono"/>
                <a:sym typeface="Roboto Mono"/>
              </a:rPr>
              <a:t>1</a:t>
            </a:r>
            <a:r>
              <a:rPr lang="en-GB"/>
              <a:t> under the </a:t>
            </a:r>
            <a:r>
              <a:rPr lang="en-GB">
                <a:latin typeface="Roboto Mono"/>
                <a:ea typeface="Roboto Mono"/>
                <a:cs typeface="Roboto Mono"/>
                <a:sym typeface="Roboto Mono"/>
              </a:rPr>
              <a:t>32</a:t>
            </a:r>
            <a:r>
              <a:rPr lang="en-GB"/>
              <a:t>					</a:t>
            </a:r>
            <a:r>
              <a:rPr lang="en-GB">
                <a:latin typeface="Roboto Mono"/>
                <a:ea typeface="Roboto Mono"/>
                <a:cs typeface="Roboto Mono"/>
                <a:sym typeface="Roboto Mono"/>
              </a:rPr>
              <a:t>40 - 32 = 8</a:t>
            </a:r>
            <a:endParaRPr>
              <a:latin typeface="Roboto Mono"/>
              <a:ea typeface="Roboto Mono"/>
              <a:cs typeface="Roboto Mono"/>
              <a:sym typeface="Roboto Mono"/>
            </a:endParaRPr>
          </a:p>
          <a:p>
            <a:r>
              <a:rPr lang="en-GB"/>
              <a:t>Put a </a:t>
            </a:r>
            <a:r>
              <a:rPr lang="en-GB">
                <a:latin typeface="Roboto Mono"/>
                <a:ea typeface="Roboto Mono"/>
                <a:cs typeface="Roboto Mono"/>
                <a:sym typeface="Roboto Mono"/>
              </a:rPr>
              <a:t>1</a:t>
            </a:r>
            <a:r>
              <a:rPr lang="en-GB"/>
              <a:t> under the </a:t>
            </a:r>
            <a:r>
              <a:rPr lang="en-GB">
                <a:latin typeface="Roboto Mono"/>
                <a:ea typeface="Roboto Mono"/>
                <a:cs typeface="Roboto Mono"/>
                <a:sym typeface="Roboto Mono"/>
              </a:rPr>
              <a:t>8</a:t>
            </a:r>
            <a:r>
              <a:rPr lang="en-GB"/>
              <a:t>					</a:t>
            </a:r>
            <a:r>
              <a:rPr lang="en-GB">
                <a:latin typeface="Roboto Mono"/>
                <a:ea typeface="Roboto Mono"/>
                <a:cs typeface="Roboto Mono"/>
                <a:sym typeface="Roboto Mono"/>
              </a:rPr>
              <a:t>8 - 8 = 0	</a:t>
            </a:r>
            <a:r>
              <a:rPr lang="en-GB"/>
              <a:t>				</a:t>
            </a:r>
            <a:endParaRPr/>
          </a:p>
          <a:p>
            <a:r>
              <a:rPr lang="en-GB"/>
              <a:t>Put </a:t>
            </a:r>
            <a:r>
              <a:rPr lang="en-GB">
                <a:latin typeface="Roboto Mono"/>
                <a:ea typeface="Roboto Mono"/>
                <a:cs typeface="Roboto Mono"/>
                <a:sym typeface="Roboto Mono"/>
              </a:rPr>
              <a:t>0</a:t>
            </a:r>
            <a:r>
              <a:rPr lang="en-GB"/>
              <a:t>s under the </a:t>
            </a:r>
            <a:r>
              <a:rPr lang="en-GB">
                <a:latin typeface="Roboto Mono"/>
                <a:ea typeface="Roboto Mono"/>
                <a:cs typeface="Roboto Mono"/>
                <a:sym typeface="Roboto Mono"/>
              </a:rPr>
              <a:t>4</a:t>
            </a:r>
            <a:r>
              <a:rPr lang="en-GB"/>
              <a:t>, </a:t>
            </a:r>
            <a:r>
              <a:rPr lang="en-GB">
                <a:latin typeface="Roboto Mono"/>
                <a:ea typeface="Roboto Mono"/>
                <a:cs typeface="Roboto Mono"/>
                <a:sym typeface="Roboto Mono"/>
              </a:rPr>
              <a:t>2</a:t>
            </a:r>
            <a:r>
              <a:rPr lang="en-GB"/>
              <a:t>, and </a:t>
            </a:r>
            <a:r>
              <a:rPr lang="en-GB">
                <a:latin typeface="Roboto Mono"/>
                <a:ea typeface="Roboto Mono"/>
                <a:cs typeface="Roboto Mono"/>
                <a:sym typeface="Roboto Mono"/>
              </a:rPr>
              <a:t>1</a:t>
            </a:r>
            <a:r>
              <a:rPr lang="en-GB"/>
              <a:t> because the whole value has been represented </a:t>
            </a:r>
            <a:endParaRPr/>
          </a:p>
          <a:p>
            <a:pPr marL="0" indent="0">
              <a:spcBef>
                <a:spcPts val="2133"/>
              </a:spcBef>
              <a:buNone/>
            </a:pPr>
            <a:r>
              <a:rPr lang="en-GB"/>
              <a:t>Copy this example onto the worksheet and then do the exercises, showing all workings. </a:t>
            </a:r>
            <a:endParaRPr/>
          </a:p>
          <a:p>
            <a:pPr indent="0">
              <a:spcBef>
                <a:spcPts val="2133"/>
              </a:spcBef>
              <a:buNone/>
            </a:pPr>
            <a:endParaRPr>
              <a:latin typeface="Roboto Mono"/>
              <a:ea typeface="Roboto Mono"/>
              <a:cs typeface="Roboto Mono"/>
              <a:sym typeface="Roboto Mono"/>
            </a:endParaRPr>
          </a:p>
          <a:p>
            <a:pPr marL="0" indent="0">
              <a:spcBef>
                <a:spcPts val="2133"/>
              </a:spcBef>
              <a:spcAft>
                <a:spcPts val="2133"/>
              </a:spcAft>
              <a:buNone/>
            </a:pPr>
            <a:endParaRPr/>
          </a:p>
        </p:txBody>
      </p:sp>
      <p:sp>
        <p:nvSpPr>
          <p:cNvPr id="347" name="Google Shape;347;p31"/>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anchor="ctr" anchorCtr="0">
            <a:noAutofit/>
          </a:bodyPr>
          <a:lstStyle/>
          <a:p>
            <a:r>
              <a:rPr lang="en-GB"/>
              <a:t>Converting decimal to binary</a:t>
            </a:r>
            <a:endParaRPr/>
          </a:p>
        </p:txBody>
      </p:sp>
      <p:sp>
        <p:nvSpPr>
          <p:cNvPr id="348" name="Google Shape;348;p31"/>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anchor="t" anchorCtr="0">
            <a:noAutofit/>
          </a:bodyPr>
          <a:lstStyle/>
          <a:p>
            <a:fld id="{00000000-1234-1234-1234-123412341234}" type="slidenum">
              <a:rPr lang="en-GB"/>
              <a:pPr/>
              <a:t>30</a:t>
            </a:fld>
            <a:endParaRPr/>
          </a:p>
        </p:txBody>
      </p:sp>
      <p:sp>
        <p:nvSpPr>
          <p:cNvPr id="349" name="Google Shape;349;p31"/>
          <p:cNvSpPr txBox="1">
            <a:spLocks noGrp="1"/>
          </p:cNvSpPr>
          <p:nvPr>
            <p:ph type="subTitle" idx="3"/>
          </p:nvPr>
        </p:nvSpPr>
        <p:spPr>
          <a:xfrm>
            <a:off x="7010400" y="0"/>
            <a:ext cx="4753200" cy="418800"/>
          </a:xfrm>
          <a:prstGeom prst="rect">
            <a:avLst/>
          </a:prstGeom>
        </p:spPr>
        <p:txBody>
          <a:bodyPr spcFirstLastPara="1" vert="horz" wrap="square" lIns="121900" tIns="121900" rIns="0" bIns="121900" anchor="ctr" anchorCtr="0">
            <a:noAutofit/>
          </a:bodyPr>
          <a:lstStyle/>
          <a:p>
            <a:pPr marL="0" indent="0"/>
            <a:r>
              <a:rPr lang="en-GB"/>
              <a:t>Activity 3</a:t>
            </a:r>
            <a:endParaRPr/>
          </a:p>
        </p:txBody>
      </p:sp>
      <p:graphicFrame>
        <p:nvGraphicFramePr>
          <p:cNvPr id="350" name="Google Shape;350;p31"/>
          <p:cNvGraphicFramePr/>
          <p:nvPr/>
        </p:nvGraphicFramePr>
        <p:xfrm>
          <a:off x="851200" y="1364267"/>
          <a:ext cx="10489600" cy="1837440"/>
        </p:xfrm>
        <a:graphic>
          <a:graphicData uri="http://schemas.openxmlformats.org/drawingml/2006/table">
            <a:tbl>
              <a:tblPr>
                <a:noFill/>
              </a:tblPr>
              <a:tblGrid>
                <a:gridCol w="1311200">
                  <a:extLst>
                    <a:ext uri="{9D8B030D-6E8A-4147-A177-3AD203B41FA5}">
                      <a16:colId xmlns:a16="http://schemas.microsoft.com/office/drawing/2014/main" val="20000"/>
                    </a:ext>
                  </a:extLst>
                </a:gridCol>
                <a:gridCol w="1311200">
                  <a:extLst>
                    <a:ext uri="{9D8B030D-6E8A-4147-A177-3AD203B41FA5}">
                      <a16:colId xmlns:a16="http://schemas.microsoft.com/office/drawing/2014/main" val="20001"/>
                    </a:ext>
                  </a:extLst>
                </a:gridCol>
                <a:gridCol w="1311200">
                  <a:extLst>
                    <a:ext uri="{9D8B030D-6E8A-4147-A177-3AD203B41FA5}">
                      <a16:colId xmlns:a16="http://schemas.microsoft.com/office/drawing/2014/main" val="20002"/>
                    </a:ext>
                  </a:extLst>
                </a:gridCol>
                <a:gridCol w="1311200">
                  <a:extLst>
                    <a:ext uri="{9D8B030D-6E8A-4147-A177-3AD203B41FA5}">
                      <a16:colId xmlns:a16="http://schemas.microsoft.com/office/drawing/2014/main" val="20003"/>
                    </a:ext>
                  </a:extLst>
                </a:gridCol>
                <a:gridCol w="1311200">
                  <a:extLst>
                    <a:ext uri="{9D8B030D-6E8A-4147-A177-3AD203B41FA5}">
                      <a16:colId xmlns:a16="http://schemas.microsoft.com/office/drawing/2014/main" val="20004"/>
                    </a:ext>
                  </a:extLst>
                </a:gridCol>
                <a:gridCol w="1311200">
                  <a:extLst>
                    <a:ext uri="{9D8B030D-6E8A-4147-A177-3AD203B41FA5}">
                      <a16:colId xmlns:a16="http://schemas.microsoft.com/office/drawing/2014/main" val="20005"/>
                    </a:ext>
                  </a:extLst>
                </a:gridCol>
                <a:gridCol w="1311200">
                  <a:extLst>
                    <a:ext uri="{9D8B030D-6E8A-4147-A177-3AD203B41FA5}">
                      <a16:colId xmlns:a16="http://schemas.microsoft.com/office/drawing/2014/main" val="20006"/>
                    </a:ext>
                  </a:extLst>
                </a:gridCol>
                <a:gridCol w="1311200">
                  <a:extLst>
                    <a:ext uri="{9D8B030D-6E8A-4147-A177-3AD203B41FA5}">
                      <a16:colId xmlns:a16="http://schemas.microsoft.com/office/drawing/2014/main" val="20007"/>
                    </a:ext>
                  </a:extLst>
                </a:gridCol>
              </a:tblGrid>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128</a:t>
                      </a:r>
                      <a:endParaRPr sz="2400">
                        <a:solidFill>
                          <a:schemeClr val="dk1"/>
                        </a:solidFill>
                        <a:latin typeface="Roboto Mono"/>
                        <a:ea typeface="Roboto Mono"/>
                        <a:cs typeface="Roboto Mono"/>
                        <a:sym typeface="Roboto Mono"/>
                      </a:endParaRPr>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32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solidFill>
                      <a:srgbClr val="D9D9D9"/>
                    </a:solidFill>
                  </a:tcPr>
                </a:tc>
                <a:extLst>
                  <a:ext uri="{0D108BD9-81ED-4DB2-BD59-A6C34878D82A}">
                    <a16:rowId xmlns:a16="http://schemas.microsoft.com/office/drawing/2014/main" val="10000"/>
                  </a:ext>
                </a:extLst>
              </a:tr>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extLst>
                  <a:ext uri="{0D108BD9-81ED-4DB2-BD59-A6C34878D82A}">
                    <a16:rowId xmlns:a16="http://schemas.microsoft.com/office/drawing/2014/main" val="10001"/>
                  </a:ext>
                </a:extLst>
              </a:tr>
              <a:tr h="856320">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104-64</a:t>
                      </a:r>
                      <a:endParaRPr sz="2400">
                        <a:solidFill>
                          <a:schemeClr val="dk1"/>
                        </a:solidFill>
                        <a:latin typeface="Roboto Mono"/>
                        <a:ea typeface="Roboto Mono"/>
                        <a:cs typeface="Roboto Mono"/>
                        <a:sym typeface="Roboto Mono"/>
                      </a:endParaRPr>
                    </a:p>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a:t>
                      </a:r>
                      <a:r>
                        <a:rPr lang="en-GB" sz="2400" b="1">
                          <a:solidFill>
                            <a:schemeClr val="dk1"/>
                          </a:solidFill>
                          <a:latin typeface="Roboto Mono"/>
                          <a:ea typeface="Roboto Mono"/>
                          <a:cs typeface="Roboto Mono"/>
                          <a:sym typeface="Roboto Mono"/>
                        </a:rPr>
                        <a:t>40</a:t>
                      </a:r>
                      <a:endParaRPr sz="2400" b="1">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40-32</a:t>
                      </a:r>
                      <a:endParaRPr sz="2400">
                        <a:solidFill>
                          <a:schemeClr val="dk1"/>
                        </a:solidFill>
                        <a:latin typeface="Roboto Mono"/>
                        <a:ea typeface="Roboto Mono"/>
                        <a:cs typeface="Roboto Mono"/>
                        <a:sym typeface="Roboto Mono"/>
                      </a:endParaRPr>
                    </a:p>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a:t>
                      </a:r>
                      <a:r>
                        <a:rPr lang="en-GB" sz="2400" b="1">
                          <a:solidFill>
                            <a:schemeClr val="dk1"/>
                          </a:solidFill>
                          <a:latin typeface="Roboto Mono"/>
                          <a:ea typeface="Roboto Mono"/>
                          <a:cs typeface="Roboto Mono"/>
                          <a:sym typeface="Roboto Mono"/>
                        </a:rPr>
                        <a:t>8</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8-8</a:t>
                      </a:r>
                      <a:endParaRPr sz="2400">
                        <a:solidFill>
                          <a:schemeClr val="dk1"/>
                        </a:solidFill>
                        <a:latin typeface="Roboto Mono"/>
                        <a:ea typeface="Roboto Mono"/>
                        <a:cs typeface="Roboto Mono"/>
                        <a:sym typeface="Roboto Mono"/>
                      </a:endParaRPr>
                    </a:p>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a:t>
                      </a:r>
                      <a:r>
                        <a:rPr lang="en-GB" sz="2400" b="1">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9"/>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anchor="ctr" anchorCtr="0">
            <a:noAutofit/>
          </a:bodyPr>
          <a:lstStyle/>
          <a:p>
            <a:r>
              <a:rPr lang="en-GB"/>
              <a:t>Converting decimal to binary</a:t>
            </a:r>
            <a:endParaRPr/>
          </a:p>
        </p:txBody>
      </p:sp>
      <p:sp>
        <p:nvSpPr>
          <p:cNvPr id="329" name="Google Shape;329;p29"/>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anchor="t" anchorCtr="0">
            <a:noAutofit/>
          </a:bodyPr>
          <a:lstStyle/>
          <a:p>
            <a:fld id="{00000000-1234-1234-1234-123412341234}" type="slidenum">
              <a:rPr lang="en-GB"/>
              <a:pPr/>
              <a:t>31</a:t>
            </a:fld>
            <a:endParaRPr/>
          </a:p>
        </p:txBody>
      </p:sp>
      <p:sp>
        <p:nvSpPr>
          <p:cNvPr id="330" name="Google Shape;330;p29"/>
          <p:cNvSpPr txBox="1">
            <a:spLocks noGrp="1"/>
          </p:cNvSpPr>
          <p:nvPr>
            <p:ph type="subTitle" idx="3"/>
          </p:nvPr>
        </p:nvSpPr>
        <p:spPr>
          <a:xfrm>
            <a:off x="7010400" y="0"/>
            <a:ext cx="4753200" cy="418800"/>
          </a:xfrm>
          <a:prstGeom prst="rect">
            <a:avLst/>
          </a:prstGeom>
        </p:spPr>
        <p:txBody>
          <a:bodyPr spcFirstLastPara="1" vert="horz" wrap="square" lIns="121900" tIns="121900" rIns="0" bIns="121900" anchor="ctr" anchorCtr="0">
            <a:noAutofit/>
          </a:bodyPr>
          <a:lstStyle/>
          <a:p>
            <a:pPr marL="0" indent="0"/>
            <a:r>
              <a:rPr lang="en-GB"/>
              <a:t>Activity 3</a:t>
            </a:r>
            <a:endParaRPr/>
          </a:p>
        </p:txBody>
      </p:sp>
      <p:graphicFrame>
        <p:nvGraphicFramePr>
          <p:cNvPr id="331" name="Google Shape;331;p29"/>
          <p:cNvGraphicFramePr/>
          <p:nvPr/>
        </p:nvGraphicFramePr>
        <p:xfrm>
          <a:off x="851200" y="1364267"/>
          <a:ext cx="10489600" cy="1837440"/>
        </p:xfrm>
        <a:graphic>
          <a:graphicData uri="http://schemas.openxmlformats.org/drawingml/2006/table">
            <a:tbl>
              <a:tblPr>
                <a:noFill/>
              </a:tblPr>
              <a:tblGrid>
                <a:gridCol w="1311200">
                  <a:extLst>
                    <a:ext uri="{9D8B030D-6E8A-4147-A177-3AD203B41FA5}">
                      <a16:colId xmlns:a16="http://schemas.microsoft.com/office/drawing/2014/main" val="20000"/>
                    </a:ext>
                  </a:extLst>
                </a:gridCol>
                <a:gridCol w="1311200">
                  <a:extLst>
                    <a:ext uri="{9D8B030D-6E8A-4147-A177-3AD203B41FA5}">
                      <a16:colId xmlns:a16="http://schemas.microsoft.com/office/drawing/2014/main" val="20001"/>
                    </a:ext>
                  </a:extLst>
                </a:gridCol>
                <a:gridCol w="1311200">
                  <a:extLst>
                    <a:ext uri="{9D8B030D-6E8A-4147-A177-3AD203B41FA5}">
                      <a16:colId xmlns:a16="http://schemas.microsoft.com/office/drawing/2014/main" val="20002"/>
                    </a:ext>
                  </a:extLst>
                </a:gridCol>
                <a:gridCol w="1311200">
                  <a:extLst>
                    <a:ext uri="{9D8B030D-6E8A-4147-A177-3AD203B41FA5}">
                      <a16:colId xmlns:a16="http://schemas.microsoft.com/office/drawing/2014/main" val="20003"/>
                    </a:ext>
                  </a:extLst>
                </a:gridCol>
                <a:gridCol w="1311200">
                  <a:extLst>
                    <a:ext uri="{9D8B030D-6E8A-4147-A177-3AD203B41FA5}">
                      <a16:colId xmlns:a16="http://schemas.microsoft.com/office/drawing/2014/main" val="20004"/>
                    </a:ext>
                  </a:extLst>
                </a:gridCol>
                <a:gridCol w="1311200">
                  <a:extLst>
                    <a:ext uri="{9D8B030D-6E8A-4147-A177-3AD203B41FA5}">
                      <a16:colId xmlns:a16="http://schemas.microsoft.com/office/drawing/2014/main" val="20005"/>
                    </a:ext>
                  </a:extLst>
                </a:gridCol>
                <a:gridCol w="1311200">
                  <a:extLst>
                    <a:ext uri="{9D8B030D-6E8A-4147-A177-3AD203B41FA5}">
                      <a16:colId xmlns:a16="http://schemas.microsoft.com/office/drawing/2014/main" val="20006"/>
                    </a:ext>
                  </a:extLst>
                </a:gridCol>
                <a:gridCol w="1311200">
                  <a:extLst>
                    <a:ext uri="{9D8B030D-6E8A-4147-A177-3AD203B41FA5}">
                      <a16:colId xmlns:a16="http://schemas.microsoft.com/office/drawing/2014/main" val="20007"/>
                    </a:ext>
                  </a:extLst>
                </a:gridCol>
              </a:tblGrid>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128</a:t>
                      </a:r>
                      <a:endParaRPr sz="2400">
                        <a:solidFill>
                          <a:schemeClr val="dk1"/>
                        </a:solidFill>
                        <a:latin typeface="Roboto Mono"/>
                        <a:ea typeface="Roboto Mono"/>
                        <a:cs typeface="Roboto Mono"/>
                        <a:sym typeface="Roboto Mono"/>
                      </a:endParaRPr>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32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solidFill>
                      <a:srgbClr val="D9D9D9"/>
                    </a:solidFill>
                  </a:tcPr>
                </a:tc>
                <a:extLst>
                  <a:ext uri="{0D108BD9-81ED-4DB2-BD59-A6C34878D82A}">
                    <a16:rowId xmlns:a16="http://schemas.microsoft.com/office/drawing/2014/main" val="10000"/>
                  </a:ext>
                </a:extLst>
              </a:tr>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extLst>
                  <a:ext uri="{0D108BD9-81ED-4DB2-BD59-A6C34878D82A}">
                    <a16:rowId xmlns:a16="http://schemas.microsoft.com/office/drawing/2014/main" val="10001"/>
                  </a:ext>
                </a:extLst>
              </a:tr>
              <a:tr h="856320">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104-64</a:t>
                      </a:r>
                      <a:endParaRPr sz="2400">
                        <a:solidFill>
                          <a:schemeClr val="dk1"/>
                        </a:solidFill>
                        <a:latin typeface="Roboto Mono"/>
                        <a:ea typeface="Roboto Mono"/>
                        <a:cs typeface="Roboto Mono"/>
                        <a:sym typeface="Roboto Mono"/>
                      </a:endParaRPr>
                    </a:p>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a:t>
                      </a:r>
                      <a:r>
                        <a:rPr lang="en-GB" sz="2400" b="1">
                          <a:solidFill>
                            <a:schemeClr val="dk1"/>
                          </a:solidFill>
                          <a:latin typeface="Roboto Mono"/>
                          <a:ea typeface="Roboto Mono"/>
                          <a:cs typeface="Roboto Mono"/>
                          <a:sym typeface="Roboto Mono"/>
                        </a:rPr>
                        <a:t>40</a:t>
                      </a:r>
                      <a:endParaRPr sz="2400" b="1">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40-32</a:t>
                      </a:r>
                      <a:endParaRPr sz="2400">
                        <a:solidFill>
                          <a:schemeClr val="dk1"/>
                        </a:solidFill>
                        <a:latin typeface="Roboto Mono"/>
                        <a:ea typeface="Roboto Mono"/>
                        <a:cs typeface="Roboto Mono"/>
                        <a:sym typeface="Roboto Mono"/>
                      </a:endParaRPr>
                    </a:p>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a:t>
                      </a:r>
                      <a:r>
                        <a:rPr lang="en-GB" sz="2400" b="1">
                          <a:solidFill>
                            <a:schemeClr val="dk1"/>
                          </a:solidFill>
                          <a:latin typeface="Roboto Mono"/>
                          <a:ea typeface="Roboto Mono"/>
                          <a:cs typeface="Roboto Mono"/>
                          <a:sym typeface="Roboto Mono"/>
                        </a:rPr>
                        <a:t>8</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extLst>
                  <a:ext uri="{0D108BD9-81ED-4DB2-BD59-A6C34878D82A}">
                    <a16:rowId xmlns:a16="http://schemas.microsoft.com/office/drawing/2014/main" val="10002"/>
                  </a:ext>
                </a:extLst>
              </a:tr>
            </a:tbl>
          </a:graphicData>
        </a:graphic>
      </p:graphicFrame>
      <p:sp>
        <p:nvSpPr>
          <p:cNvPr id="332" name="Google Shape;332;p29"/>
          <p:cNvSpPr txBox="1">
            <a:spLocks noGrp="1"/>
          </p:cNvSpPr>
          <p:nvPr>
            <p:ph type="body" idx="1"/>
          </p:nvPr>
        </p:nvSpPr>
        <p:spPr>
          <a:xfrm>
            <a:off x="414533" y="3179400"/>
            <a:ext cx="10814000" cy="3260000"/>
          </a:xfrm>
          <a:prstGeom prst="rect">
            <a:avLst/>
          </a:prstGeom>
        </p:spPr>
        <p:txBody>
          <a:bodyPr spcFirstLastPara="1" vert="horz" wrap="square" lIns="121900" tIns="121900" rIns="121900" bIns="121900" anchor="t" anchorCtr="0">
            <a:noAutofit/>
          </a:bodyPr>
          <a:lstStyle/>
          <a:p>
            <a:r>
              <a:rPr lang="en-GB"/>
              <a:t>We have </a:t>
            </a:r>
            <a:r>
              <a:rPr lang="en-GB">
                <a:latin typeface="Roboto Mono"/>
                <a:ea typeface="Roboto Mono"/>
                <a:cs typeface="Roboto Mono"/>
                <a:sym typeface="Roboto Mono"/>
              </a:rPr>
              <a:t>40</a:t>
            </a:r>
            <a:r>
              <a:rPr lang="en-GB"/>
              <a:t> left to represent.</a:t>
            </a:r>
            <a:endParaRPr/>
          </a:p>
          <a:p>
            <a:r>
              <a:rPr lang="en-GB"/>
              <a:t>Is there a group of </a:t>
            </a:r>
            <a:r>
              <a:rPr lang="en-GB">
                <a:latin typeface="Roboto Mono"/>
                <a:ea typeface="Roboto Mono"/>
                <a:cs typeface="Roboto Mono"/>
                <a:sym typeface="Roboto Mono"/>
              </a:rPr>
              <a:t>32</a:t>
            </a:r>
            <a:r>
              <a:rPr lang="en-GB"/>
              <a:t> in </a:t>
            </a:r>
            <a:r>
              <a:rPr lang="en-GB">
                <a:latin typeface="Roboto Mono"/>
                <a:ea typeface="Roboto Mono"/>
                <a:cs typeface="Roboto Mono"/>
                <a:sym typeface="Roboto Mono"/>
              </a:rPr>
              <a:t>40</a:t>
            </a:r>
            <a:r>
              <a:rPr lang="en-GB"/>
              <a:t>?</a:t>
            </a:r>
            <a:endParaRPr/>
          </a:p>
          <a:p>
            <a:pPr indent="0">
              <a:buNone/>
            </a:pPr>
            <a:r>
              <a:rPr lang="en-GB"/>
              <a:t>Yes. Write a </a:t>
            </a:r>
            <a:r>
              <a:rPr lang="en-GB">
                <a:latin typeface="Roboto Mono"/>
                <a:ea typeface="Roboto Mono"/>
                <a:cs typeface="Roboto Mono"/>
                <a:sym typeface="Roboto Mono"/>
              </a:rPr>
              <a:t>1</a:t>
            </a:r>
            <a:r>
              <a:rPr lang="en-GB"/>
              <a:t> under </a:t>
            </a:r>
            <a:r>
              <a:rPr lang="en-GB">
                <a:latin typeface="Roboto Mono"/>
                <a:ea typeface="Roboto Mono"/>
                <a:cs typeface="Roboto Mono"/>
                <a:sym typeface="Roboto Mono"/>
              </a:rPr>
              <a:t>32</a:t>
            </a:r>
            <a:r>
              <a:rPr lang="en-GB"/>
              <a:t>.</a:t>
            </a:r>
            <a:endParaRPr>
              <a:latin typeface="Roboto Mono"/>
              <a:ea typeface="Roboto Mono"/>
              <a:cs typeface="Roboto Mono"/>
              <a:sym typeface="Roboto Mono"/>
            </a:endParaRPr>
          </a:p>
          <a:p>
            <a:r>
              <a:rPr lang="en-GB"/>
              <a:t>We have now represented another </a:t>
            </a:r>
            <a:r>
              <a:rPr lang="en-GB">
                <a:latin typeface="Roboto Mono"/>
                <a:ea typeface="Roboto Mono"/>
                <a:cs typeface="Roboto Mono"/>
                <a:sym typeface="Roboto Mono"/>
              </a:rPr>
              <a:t>32</a:t>
            </a:r>
            <a:r>
              <a:rPr lang="en-GB"/>
              <a:t>, so take this away from </a:t>
            </a:r>
            <a:r>
              <a:rPr lang="en-GB">
                <a:latin typeface="Roboto"/>
                <a:ea typeface="Roboto"/>
                <a:cs typeface="Roboto"/>
                <a:sym typeface="Roboto"/>
              </a:rPr>
              <a:t>40</a:t>
            </a:r>
            <a:r>
              <a:rPr lang="en-GB"/>
              <a:t>, leaving </a:t>
            </a:r>
            <a:r>
              <a:rPr lang="en-GB">
                <a:latin typeface="Roboto Mono"/>
                <a:ea typeface="Roboto Mono"/>
                <a:cs typeface="Roboto Mono"/>
                <a:sym typeface="Roboto Mono"/>
              </a:rPr>
              <a:t>8</a:t>
            </a:r>
            <a:r>
              <a:rPr lang="en-GB"/>
              <a:t>.</a:t>
            </a:r>
            <a:endParaRPr>
              <a:latin typeface="Roboto Mono"/>
              <a:ea typeface="Roboto Mono"/>
              <a:cs typeface="Roboto Mono"/>
              <a:sym typeface="Roboto Mono"/>
            </a:endParaRPr>
          </a:p>
          <a:p>
            <a:pPr marL="0" indent="0">
              <a:spcBef>
                <a:spcPts val="2133"/>
              </a:spcBef>
              <a:buNone/>
            </a:pPr>
            <a:endParaRPr/>
          </a:p>
          <a:p>
            <a:pPr marL="0" indent="0">
              <a:spcBef>
                <a:spcPts val="2133"/>
              </a:spcBef>
              <a:buNone/>
            </a:pPr>
            <a:endParaRPr/>
          </a:p>
          <a:p>
            <a:pPr marL="0" indent="0">
              <a:spcBef>
                <a:spcPts val="2133"/>
              </a:spcBef>
              <a:spcAft>
                <a:spcPts val="2133"/>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0"/>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anchor="ctr" anchorCtr="0">
            <a:noAutofit/>
          </a:bodyPr>
          <a:lstStyle/>
          <a:p>
            <a:r>
              <a:rPr lang="en-GB"/>
              <a:t>Converting decimal to binary</a:t>
            </a:r>
            <a:endParaRPr/>
          </a:p>
        </p:txBody>
      </p:sp>
      <p:sp>
        <p:nvSpPr>
          <p:cNvPr id="338" name="Google Shape;338;p30"/>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anchor="t" anchorCtr="0">
            <a:noAutofit/>
          </a:bodyPr>
          <a:lstStyle/>
          <a:p>
            <a:fld id="{00000000-1234-1234-1234-123412341234}" type="slidenum">
              <a:rPr lang="en-GB"/>
              <a:pPr/>
              <a:t>32</a:t>
            </a:fld>
            <a:endParaRPr/>
          </a:p>
        </p:txBody>
      </p:sp>
      <p:sp>
        <p:nvSpPr>
          <p:cNvPr id="339" name="Google Shape;339;p30"/>
          <p:cNvSpPr txBox="1">
            <a:spLocks noGrp="1"/>
          </p:cNvSpPr>
          <p:nvPr>
            <p:ph type="subTitle" idx="3"/>
          </p:nvPr>
        </p:nvSpPr>
        <p:spPr>
          <a:xfrm>
            <a:off x="7010400" y="0"/>
            <a:ext cx="4753200" cy="418800"/>
          </a:xfrm>
          <a:prstGeom prst="rect">
            <a:avLst/>
          </a:prstGeom>
        </p:spPr>
        <p:txBody>
          <a:bodyPr spcFirstLastPara="1" vert="horz" wrap="square" lIns="121900" tIns="121900" rIns="0" bIns="121900" anchor="ctr" anchorCtr="0">
            <a:noAutofit/>
          </a:bodyPr>
          <a:lstStyle/>
          <a:p>
            <a:pPr marL="0" indent="0"/>
            <a:r>
              <a:rPr lang="en-GB"/>
              <a:t>Activity 3</a:t>
            </a:r>
            <a:endParaRPr/>
          </a:p>
        </p:txBody>
      </p:sp>
      <p:graphicFrame>
        <p:nvGraphicFramePr>
          <p:cNvPr id="340" name="Google Shape;340;p30"/>
          <p:cNvGraphicFramePr/>
          <p:nvPr/>
        </p:nvGraphicFramePr>
        <p:xfrm>
          <a:off x="851200" y="1364267"/>
          <a:ext cx="10489600" cy="1837440"/>
        </p:xfrm>
        <a:graphic>
          <a:graphicData uri="http://schemas.openxmlformats.org/drawingml/2006/table">
            <a:tbl>
              <a:tblPr>
                <a:noFill/>
              </a:tblPr>
              <a:tblGrid>
                <a:gridCol w="1311200">
                  <a:extLst>
                    <a:ext uri="{9D8B030D-6E8A-4147-A177-3AD203B41FA5}">
                      <a16:colId xmlns:a16="http://schemas.microsoft.com/office/drawing/2014/main" val="20000"/>
                    </a:ext>
                  </a:extLst>
                </a:gridCol>
                <a:gridCol w="1311200">
                  <a:extLst>
                    <a:ext uri="{9D8B030D-6E8A-4147-A177-3AD203B41FA5}">
                      <a16:colId xmlns:a16="http://schemas.microsoft.com/office/drawing/2014/main" val="20001"/>
                    </a:ext>
                  </a:extLst>
                </a:gridCol>
                <a:gridCol w="1311200">
                  <a:extLst>
                    <a:ext uri="{9D8B030D-6E8A-4147-A177-3AD203B41FA5}">
                      <a16:colId xmlns:a16="http://schemas.microsoft.com/office/drawing/2014/main" val="20002"/>
                    </a:ext>
                  </a:extLst>
                </a:gridCol>
                <a:gridCol w="1311200">
                  <a:extLst>
                    <a:ext uri="{9D8B030D-6E8A-4147-A177-3AD203B41FA5}">
                      <a16:colId xmlns:a16="http://schemas.microsoft.com/office/drawing/2014/main" val="20003"/>
                    </a:ext>
                  </a:extLst>
                </a:gridCol>
                <a:gridCol w="1311200">
                  <a:extLst>
                    <a:ext uri="{9D8B030D-6E8A-4147-A177-3AD203B41FA5}">
                      <a16:colId xmlns:a16="http://schemas.microsoft.com/office/drawing/2014/main" val="20004"/>
                    </a:ext>
                  </a:extLst>
                </a:gridCol>
                <a:gridCol w="1311200">
                  <a:extLst>
                    <a:ext uri="{9D8B030D-6E8A-4147-A177-3AD203B41FA5}">
                      <a16:colId xmlns:a16="http://schemas.microsoft.com/office/drawing/2014/main" val="20005"/>
                    </a:ext>
                  </a:extLst>
                </a:gridCol>
                <a:gridCol w="1311200">
                  <a:extLst>
                    <a:ext uri="{9D8B030D-6E8A-4147-A177-3AD203B41FA5}">
                      <a16:colId xmlns:a16="http://schemas.microsoft.com/office/drawing/2014/main" val="20006"/>
                    </a:ext>
                  </a:extLst>
                </a:gridCol>
                <a:gridCol w="1311200">
                  <a:extLst>
                    <a:ext uri="{9D8B030D-6E8A-4147-A177-3AD203B41FA5}">
                      <a16:colId xmlns:a16="http://schemas.microsoft.com/office/drawing/2014/main" val="20007"/>
                    </a:ext>
                  </a:extLst>
                </a:gridCol>
              </a:tblGrid>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128</a:t>
                      </a:r>
                      <a:endParaRPr sz="2400">
                        <a:solidFill>
                          <a:schemeClr val="dk1"/>
                        </a:solidFill>
                        <a:latin typeface="Roboto Mono"/>
                        <a:ea typeface="Roboto Mono"/>
                        <a:cs typeface="Roboto Mono"/>
                        <a:sym typeface="Roboto Mono"/>
                      </a:endParaRPr>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32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solidFill>
                      <a:srgbClr val="D9D9D9"/>
                    </a:solidFill>
                  </a:tcPr>
                </a:tc>
                <a:extLst>
                  <a:ext uri="{0D108BD9-81ED-4DB2-BD59-A6C34878D82A}">
                    <a16:rowId xmlns:a16="http://schemas.microsoft.com/office/drawing/2014/main" val="10000"/>
                  </a:ext>
                </a:extLst>
              </a:tr>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extLst>
                  <a:ext uri="{0D108BD9-81ED-4DB2-BD59-A6C34878D82A}">
                    <a16:rowId xmlns:a16="http://schemas.microsoft.com/office/drawing/2014/main" val="10001"/>
                  </a:ext>
                </a:extLst>
              </a:tr>
              <a:tr h="856320">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104-64</a:t>
                      </a:r>
                      <a:endParaRPr sz="2400">
                        <a:solidFill>
                          <a:schemeClr val="dk1"/>
                        </a:solidFill>
                        <a:latin typeface="Roboto Mono"/>
                        <a:ea typeface="Roboto Mono"/>
                        <a:cs typeface="Roboto Mono"/>
                        <a:sym typeface="Roboto Mono"/>
                      </a:endParaRPr>
                    </a:p>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a:t>
                      </a:r>
                      <a:r>
                        <a:rPr lang="en-GB" sz="2400" b="1">
                          <a:solidFill>
                            <a:schemeClr val="dk1"/>
                          </a:solidFill>
                          <a:latin typeface="Roboto Mono"/>
                          <a:ea typeface="Roboto Mono"/>
                          <a:cs typeface="Roboto Mono"/>
                          <a:sym typeface="Roboto Mono"/>
                        </a:rPr>
                        <a:t>40</a:t>
                      </a:r>
                      <a:endParaRPr sz="2400" b="1">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40-32</a:t>
                      </a:r>
                      <a:endParaRPr sz="2400">
                        <a:solidFill>
                          <a:schemeClr val="dk1"/>
                        </a:solidFill>
                        <a:latin typeface="Roboto Mono"/>
                        <a:ea typeface="Roboto Mono"/>
                        <a:cs typeface="Roboto Mono"/>
                        <a:sym typeface="Roboto Mono"/>
                      </a:endParaRPr>
                    </a:p>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a:t>
                      </a:r>
                      <a:r>
                        <a:rPr lang="en-GB" sz="2400" b="1">
                          <a:solidFill>
                            <a:schemeClr val="dk1"/>
                          </a:solidFill>
                          <a:latin typeface="Roboto Mono"/>
                          <a:ea typeface="Roboto Mono"/>
                          <a:cs typeface="Roboto Mono"/>
                          <a:sym typeface="Roboto Mono"/>
                        </a:rPr>
                        <a:t>8</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8-8</a:t>
                      </a:r>
                      <a:endParaRPr sz="2400">
                        <a:solidFill>
                          <a:schemeClr val="dk1"/>
                        </a:solidFill>
                        <a:latin typeface="Roboto Mono"/>
                        <a:ea typeface="Roboto Mono"/>
                        <a:cs typeface="Roboto Mono"/>
                        <a:sym typeface="Roboto Mono"/>
                      </a:endParaRPr>
                    </a:p>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a:t>
                      </a:r>
                      <a:r>
                        <a:rPr lang="en-GB" sz="2400" b="1">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62400" marR="62400" marT="62400" marB="62400"/>
                </a:tc>
                <a:extLst>
                  <a:ext uri="{0D108BD9-81ED-4DB2-BD59-A6C34878D82A}">
                    <a16:rowId xmlns:a16="http://schemas.microsoft.com/office/drawing/2014/main" val="10002"/>
                  </a:ext>
                </a:extLst>
              </a:tr>
            </a:tbl>
          </a:graphicData>
        </a:graphic>
      </p:graphicFrame>
      <p:sp>
        <p:nvSpPr>
          <p:cNvPr id="341" name="Google Shape;341;p30"/>
          <p:cNvSpPr txBox="1">
            <a:spLocks noGrp="1"/>
          </p:cNvSpPr>
          <p:nvPr>
            <p:ph type="body" idx="1"/>
          </p:nvPr>
        </p:nvSpPr>
        <p:spPr>
          <a:xfrm>
            <a:off x="414533" y="3179400"/>
            <a:ext cx="10814000" cy="3260000"/>
          </a:xfrm>
          <a:prstGeom prst="rect">
            <a:avLst/>
          </a:prstGeom>
        </p:spPr>
        <p:txBody>
          <a:bodyPr spcFirstLastPara="1" vert="horz" wrap="square" lIns="121900" tIns="121900" rIns="121900" bIns="121900" anchor="t" anchorCtr="0">
            <a:noAutofit/>
          </a:bodyPr>
          <a:lstStyle/>
          <a:p>
            <a:r>
              <a:rPr lang="en-GB"/>
              <a:t>We have </a:t>
            </a:r>
            <a:r>
              <a:rPr lang="en-GB">
                <a:latin typeface="Roboto Mono"/>
                <a:ea typeface="Roboto Mono"/>
                <a:cs typeface="Roboto Mono"/>
                <a:sym typeface="Roboto Mono"/>
              </a:rPr>
              <a:t>8</a:t>
            </a:r>
            <a:r>
              <a:rPr lang="en-GB"/>
              <a:t> left to represent.</a:t>
            </a:r>
            <a:endParaRPr/>
          </a:p>
          <a:p>
            <a:r>
              <a:rPr lang="en-GB"/>
              <a:t>Is there a group of </a:t>
            </a:r>
            <a:r>
              <a:rPr lang="en-GB">
                <a:latin typeface="Roboto Mono"/>
                <a:ea typeface="Roboto Mono"/>
                <a:cs typeface="Roboto Mono"/>
                <a:sym typeface="Roboto Mono"/>
              </a:rPr>
              <a:t>16</a:t>
            </a:r>
            <a:r>
              <a:rPr lang="en-GB"/>
              <a:t> in </a:t>
            </a:r>
            <a:r>
              <a:rPr lang="en-GB">
                <a:latin typeface="Roboto Mono"/>
                <a:ea typeface="Roboto Mono"/>
                <a:cs typeface="Roboto Mono"/>
                <a:sym typeface="Roboto Mono"/>
              </a:rPr>
              <a:t>8</a:t>
            </a:r>
            <a:r>
              <a:rPr lang="en-GB"/>
              <a:t>?</a:t>
            </a:r>
            <a:endParaRPr/>
          </a:p>
          <a:p>
            <a:pPr indent="0">
              <a:buNone/>
            </a:pPr>
            <a:r>
              <a:rPr lang="en-GB"/>
              <a:t>No. Write a </a:t>
            </a:r>
            <a:r>
              <a:rPr lang="en-GB">
                <a:latin typeface="Roboto Mono"/>
                <a:ea typeface="Roboto Mono"/>
                <a:cs typeface="Roboto Mono"/>
                <a:sym typeface="Roboto Mono"/>
              </a:rPr>
              <a:t>0</a:t>
            </a:r>
            <a:r>
              <a:rPr lang="en-GB"/>
              <a:t> under </a:t>
            </a:r>
            <a:r>
              <a:rPr lang="en-GB">
                <a:latin typeface="Roboto Mono"/>
                <a:ea typeface="Roboto Mono"/>
                <a:cs typeface="Roboto Mono"/>
                <a:sym typeface="Roboto Mono"/>
              </a:rPr>
              <a:t>16</a:t>
            </a:r>
            <a:r>
              <a:rPr lang="en-GB"/>
              <a:t>.</a:t>
            </a:r>
            <a:endParaRPr>
              <a:latin typeface="Roboto Mono"/>
              <a:ea typeface="Roboto Mono"/>
              <a:cs typeface="Roboto Mono"/>
              <a:sym typeface="Roboto Mono"/>
            </a:endParaRPr>
          </a:p>
          <a:p>
            <a:r>
              <a:rPr lang="en-GB"/>
              <a:t>Is there a group of </a:t>
            </a:r>
            <a:r>
              <a:rPr lang="en-GB">
                <a:latin typeface="Roboto Mono"/>
                <a:ea typeface="Roboto Mono"/>
                <a:cs typeface="Roboto Mono"/>
                <a:sym typeface="Roboto Mono"/>
              </a:rPr>
              <a:t>8</a:t>
            </a:r>
            <a:r>
              <a:rPr lang="en-GB"/>
              <a:t> in </a:t>
            </a:r>
            <a:r>
              <a:rPr lang="en-GB">
                <a:latin typeface="Roboto Mono"/>
                <a:ea typeface="Roboto Mono"/>
                <a:cs typeface="Roboto Mono"/>
                <a:sym typeface="Roboto Mono"/>
              </a:rPr>
              <a:t>8</a:t>
            </a:r>
            <a:r>
              <a:rPr lang="en-GB"/>
              <a:t>?</a:t>
            </a:r>
            <a:endParaRPr/>
          </a:p>
          <a:p>
            <a:pPr indent="0">
              <a:buNone/>
            </a:pPr>
            <a:r>
              <a:rPr lang="en-GB"/>
              <a:t>Yes. Write a </a:t>
            </a:r>
            <a:r>
              <a:rPr lang="en-GB">
                <a:latin typeface="Roboto Mono"/>
                <a:ea typeface="Roboto Mono"/>
                <a:cs typeface="Roboto Mono"/>
                <a:sym typeface="Roboto Mono"/>
              </a:rPr>
              <a:t>1</a:t>
            </a:r>
            <a:r>
              <a:rPr lang="en-GB"/>
              <a:t> under </a:t>
            </a:r>
            <a:r>
              <a:rPr lang="en-GB">
                <a:latin typeface="Roboto Mono"/>
                <a:ea typeface="Roboto Mono"/>
                <a:cs typeface="Roboto Mono"/>
                <a:sym typeface="Roboto Mono"/>
              </a:rPr>
              <a:t>8</a:t>
            </a:r>
            <a:r>
              <a:rPr lang="en-GB"/>
              <a:t>.</a:t>
            </a:r>
            <a:endParaRPr>
              <a:latin typeface="Roboto Mono"/>
              <a:ea typeface="Roboto Mono"/>
              <a:cs typeface="Roboto Mono"/>
              <a:sym typeface="Roboto Mono"/>
            </a:endParaRPr>
          </a:p>
          <a:p>
            <a:r>
              <a:rPr lang="en-GB"/>
              <a:t>We have represented the whole value. Write </a:t>
            </a:r>
            <a:r>
              <a:rPr lang="en-GB">
                <a:latin typeface="Roboto Mono"/>
                <a:ea typeface="Roboto Mono"/>
                <a:cs typeface="Roboto Mono"/>
                <a:sym typeface="Roboto Mono"/>
              </a:rPr>
              <a:t>0</a:t>
            </a:r>
            <a:r>
              <a:rPr lang="en-GB"/>
              <a:t>s under the </a:t>
            </a:r>
            <a:r>
              <a:rPr lang="en-GB">
                <a:latin typeface="Roboto Mono"/>
                <a:ea typeface="Roboto Mono"/>
                <a:cs typeface="Roboto Mono"/>
                <a:sym typeface="Roboto Mono"/>
              </a:rPr>
              <a:t>4</a:t>
            </a:r>
            <a:r>
              <a:rPr lang="en-GB"/>
              <a:t>, </a:t>
            </a:r>
            <a:r>
              <a:rPr lang="en-GB">
                <a:latin typeface="Roboto Mono"/>
                <a:ea typeface="Roboto Mono"/>
                <a:cs typeface="Roboto Mono"/>
                <a:sym typeface="Roboto Mono"/>
              </a:rPr>
              <a:t>2</a:t>
            </a:r>
            <a:r>
              <a:rPr lang="en-GB"/>
              <a:t>, and </a:t>
            </a:r>
            <a:r>
              <a:rPr lang="en-GB">
                <a:latin typeface="Roboto Mono"/>
                <a:ea typeface="Roboto Mono"/>
                <a:cs typeface="Roboto Mono"/>
                <a:sym typeface="Roboto Mono"/>
              </a:rPr>
              <a:t>1</a:t>
            </a:r>
            <a:r>
              <a:rPr lang="en-GB"/>
              <a:t> place values.</a:t>
            </a:r>
            <a:endParaRPr>
              <a:latin typeface="Roboto Mono"/>
              <a:ea typeface="Roboto Mono"/>
              <a:cs typeface="Roboto Mono"/>
              <a:sym typeface="Roboto Mono"/>
            </a:endParaRPr>
          </a:p>
          <a:p>
            <a:pPr marL="0" indent="0">
              <a:spcBef>
                <a:spcPts val="2133"/>
              </a:spcBef>
              <a:buNone/>
            </a:pPr>
            <a:endParaRPr/>
          </a:p>
          <a:p>
            <a:pPr marL="0" indent="0">
              <a:spcBef>
                <a:spcPts val="2133"/>
              </a:spcBef>
              <a:buNone/>
            </a:pPr>
            <a:endParaRPr/>
          </a:p>
          <a:p>
            <a:pPr marL="0" indent="0">
              <a:spcBef>
                <a:spcPts val="2133"/>
              </a:spcBef>
              <a:spcAft>
                <a:spcPts val="2133"/>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C136-13E4-46D9-BE67-B1E49AD637A1}"/>
              </a:ext>
            </a:extLst>
          </p:cNvPr>
          <p:cNvSpPr>
            <a:spLocks noGrp="1"/>
          </p:cNvSpPr>
          <p:nvPr>
            <p:ph type="title"/>
          </p:nvPr>
        </p:nvSpPr>
        <p:spPr/>
        <p:txBody>
          <a:bodyPr>
            <a:normAutofit fontScale="90000"/>
          </a:bodyPr>
          <a:lstStyle/>
          <a:p>
            <a:r>
              <a:rPr lang="en-GB" dirty="0"/>
              <a:t>Convert the following to  there Base2 equivalent. </a:t>
            </a:r>
          </a:p>
        </p:txBody>
      </p:sp>
      <p:sp>
        <p:nvSpPr>
          <p:cNvPr id="3" name="Content Placeholder 2">
            <a:extLst>
              <a:ext uri="{FF2B5EF4-FFF2-40B4-BE49-F238E27FC236}">
                <a16:creationId xmlns:a16="http://schemas.microsoft.com/office/drawing/2014/main" id="{6DE17C09-388D-4CB0-9915-FB85F4BE14D9}"/>
              </a:ext>
            </a:extLst>
          </p:cNvPr>
          <p:cNvSpPr>
            <a:spLocks noGrp="1"/>
          </p:cNvSpPr>
          <p:nvPr>
            <p:ph sz="quarter" idx="1"/>
          </p:nvPr>
        </p:nvSpPr>
        <p:spPr/>
        <p:txBody>
          <a:bodyPr>
            <a:normAutofit lnSpcReduction="10000"/>
          </a:bodyPr>
          <a:lstStyle/>
          <a:p>
            <a:pPr>
              <a:buAutoNum type="alphaLcPeriod"/>
            </a:pPr>
            <a:r>
              <a:rPr lang="en-GB" dirty="0"/>
              <a:t>149</a:t>
            </a:r>
            <a:br>
              <a:rPr lang="en-GB" dirty="0"/>
            </a:br>
            <a:br>
              <a:rPr lang="en-GB" dirty="0"/>
            </a:br>
            <a:endParaRPr lang="en-GB" dirty="0"/>
          </a:p>
          <a:p>
            <a:pPr>
              <a:buAutoNum type="alphaLcPeriod"/>
            </a:pPr>
            <a:r>
              <a:rPr lang="en-GB" dirty="0"/>
              <a:t>63</a:t>
            </a:r>
            <a:br>
              <a:rPr lang="en-GB" dirty="0"/>
            </a:br>
            <a:br>
              <a:rPr lang="en-GB" dirty="0"/>
            </a:br>
            <a:endParaRPr lang="en-GB" dirty="0"/>
          </a:p>
          <a:p>
            <a:pPr>
              <a:buAutoNum type="alphaLcPeriod"/>
            </a:pPr>
            <a:r>
              <a:rPr lang="en-GB" dirty="0"/>
              <a:t>129</a:t>
            </a:r>
            <a:br>
              <a:rPr lang="en-GB" dirty="0"/>
            </a:br>
            <a:br>
              <a:rPr lang="en-GB" dirty="0"/>
            </a:br>
            <a:endParaRPr lang="en-GB" dirty="0"/>
          </a:p>
          <a:p>
            <a:pPr>
              <a:buAutoNum type="alphaLcPeriod"/>
            </a:pPr>
            <a:r>
              <a:rPr lang="en-GB" dirty="0"/>
              <a:t>255</a:t>
            </a:r>
          </a:p>
          <a:p>
            <a:endParaRPr lang="en-GB" dirty="0"/>
          </a:p>
        </p:txBody>
      </p:sp>
    </p:spTree>
    <p:extLst>
      <p:ext uri="{BB962C8B-B14F-4D97-AF65-F5344CB8AC3E}">
        <p14:creationId xmlns:p14="http://schemas.microsoft.com/office/powerpoint/2010/main" val="1563035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2"/>
          <p:cNvSpPr txBox="1">
            <a:spLocks noGrp="1"/>
          </p:cNvSpPr>
          <p:nvPr>
            <p:ph type="body" idx="1"/>
          </p:nvPr>
        </p:nvSpPr>
        <p:spPr>
          <a:xfrm>
            <a:off x="414533" y="1560167"/>
            <a:ext cx="10735600" cy="4878800"/>
          </a:xfrm>
          <a:prstGeom prst="rect">
            <a:avLst/>
          </a:prstGeom>
        </p:spPr>
        <p:txBody>
          <a:bodyPr spcFirstLastPara="1" vert="horz" wrap="square" lIns="121900" tIns="121900" rIns="121900" bIns="121900" anchor="t" anchorCtr="0">
            <a:noAutofit/>
          </a:bodyPr>
          <a:lstStyle/>
          <a:p>
            <a:pPr>
              <a:buAutoNum type="alphaLcPeriod"/>
            </a:pPr>
            <a:r>
              <a:rPr lang="en-GB" dirty="0"/>
              <a:t>149</a:t>
            </a:r>
            <a:br>
              <a:rPr lang="en-GB" dirty="0"/>
            </a:br>
            <a:br>
              <a:rPr lang="en-GB" dirty="0"/>
            </a:br>
            <a:endParaRPr dirty="0"/>
          </a:p>
          <a:p>
            <a:pPr>
              <a:buAutoNum type="alphaLcPeriod"/>
            </a:pPr>
            <a:r>
              <a:rPr lang="en-GB" dirty="0"/>
              <a:t>63</a:t>
            </a:r>
            <a:br>
              <a:rPr lang="en-GB" dirty="0"/>
            </a:br>
            <a:br>
              <a:rPr lang="en-GB" dirty="0"/>
            </a:br>
            <a:endParaRPr dirty="0"/>
          </a:p>
          <a:p>
            <a:pPr>
              <a:buAutoNum type="alphaLcPeriod"/>
            </a:pPr>
            <a:r>
              <a:rPr lang="en-GB" dirty="0"/>
              <a:t>129</a:t>
            </a:r>
            <a:br>
              <a:rPr lang="en-GB" dirty="0"/>
            </a:br>
            <a:br>
              <a:rPr lang="en-GB" dirty="0"/>
            </a:br>
            <a:endParaRPr dirty="0"/>
          </a:p>
          <a:p>
            <a:pPr>
              <a:buAutoNum type="alphaLcPeriod"/>
            </a:pPr>
            <a:r>
              <a:rPr lang="en-GB" dirty="0"/>
              <a:t>255</a:t>
            </a:r>
            <a:endParaRPr dirty="0"/>
          </a:p>
        </p:txBody>
      </p:sp>
      <p:sp>
        <p:nvSpPr>
          <p:cNvPr id="356" name="Google Shape;356;p32"/>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anchor="ctr" anchorCtr="0">
            <a:noAutofit/>
          </a:bodyPr>
          <a:lstStyle/>
          <a:p>
            <a:r>
              <a:rPr lang="en-GB"/>
              <a:t>Converting decimal to binary – Solutions</a:t>
            </a:r>
            <a:endParaRPr/>
          </a:p>
        </p:txBody>
      </p:sp>
      <p:sp>
        <p:nvSpPr>
          <p:cNvPr id="357" name="Google Shape;357;p32"/>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anchor="t" anchorCtr="0">
            <a:noAutofit/>
          </a:bodyPr>
          <a:lstStyle/>
          <a:p>
            <a:fld id="{00000000-1234-1234-1234-123412341234}" type="slidenum">
              <a:rPr lang="en-GB"/>
              <a:pPr/>
              <a:t>34</a:t>
            </a:fld>
            <a:endParaRPr/>
          </a:p>
        </p:txBody>
      </p:sp>
      <p:sp>
        <p:nvSpPr>
          <p:cNvPr id="358" name="Google Shape;358;p32"/>
          <p:cNvSpPr txBox="1">
            <a:spLocks noGrp="1"/>
          </p:cNvSpPr>
          <p:nvPr>
            <p:ph type="subTitle" idx="3"/>
          </p:nvPr>
        </p:nvSpPr>
        <p:spPr>
          <a:xfrm>
            <a:off x="7010400" y="0"/>
            <a:ext cx="4753200" cy="418800"/>
          </a:xfrm>
          <a:prstGeom prst="rect">
            <a:avLst/>
          </a:prstGeom>
        </p:spPr>
        <p:txBody>
          <a:bodyPr spcFirstLastPara="1" vert="horz" wrap="square" lIns="121900" tIns="121900" rIns="0" bIns="121900" anchor="ctr" anchorCtr="0">
            <a:noAutofit/>
          </a:bodyPr>
          <a:lstStyle/>
          <a:p>
            <a:pPr marL="0" indent="0"/>
            <a:r>
              <a:rPr lang="en-GB"/>
              <a:t>Activity 3</a:t>
            </a:r>
            <a:endParaRPr/>
          </a:p>
        </p:txBody>
      </p:sp>
      <p:graphicFrame>
        <p:nvGraphicFramePr>
          <p:cNvPr id="359" name="Google Shape;359;p32"/>
          <p:cNvGraphicFramePr/>
          <p:nvPr/>
        </p:nvGraphicFramePr>
        <p:xfrm>
          <a:off x="2215667" y="1719067"/>
          <a:ext cx="7484264" cy="981120"/>
        </p:xfrm>
        <a:graphic>
          <a:graphicData uri="http://schemas.openxmlformats.org/drawingml/2006/table">
            <a:tbl>
              <a:tblPr>
                <a:noFill/>
              </a:tblPr>
              <a:tblGrid>
                <a:gridCol w="935533">
                  <a:extLst>
                    <a:ext uri="{9D8B030D-6E8A-4147-A177-3AD203B41FA5}">
                      <a16:colId xmlns:a16="http://schemas.microsoft.com/office/drawing/2014/main" val="20000"/>
                    </a:ext>
                  </a:extLst>
                </a:gridCol>
                <a:gridCol w="935533">
                  <a:extLst>
                    <a:ext uri="{9D8B030D-6E8A-4147-A177-3AD203B41FA5}">
                      <a16:colId xmlns:a16="http://schemas.microsoft.com/office/drawing/2014/main" val="20001"/>
                    </a:ext>
                  </a:extLst>
                </a:gridCol>
                <a:gridCol w="935533">
                  <a:extLst>
                    <a:ext uri="{9D8B030D-6E8A-4147-A177-3AD203B41FA5}">
                      <a16:colId xmlns:a16="http://schemas.microsoft.com/office/drawing/2014/main" val="20002"/>
                    </a:ext>
                  </a:extLst>
                </a:gridCol>
                <a:gridCol w="935533">
                  <a:extLst>
                    <a:ext uri="{9D8B030D-6E8A-4147-A177-3AD203B41FA5}">
                      <a16:colId xmlns:a16="http://schemas.microsoft.com/office/drawing/2014/main" val="20003"/>
                    </a:ext>
                  </a:extLst>
                </a:gridCol>
                <a:gridCol w="935533">
                  <a:extLst>
                    <a:ext uri="{9D8B030D-6E8A-4147-A177-3AD203B41FA5}">
                      <a16:colId xmlns:a16="http://schemas.microsoft.com/office/drawing/2014/main" val="20004"/>
                    </a:ext>
                  </a:extLst>
                </a:gridCol>
                <a:gridCol w="935533">
                  <a:extLst>
                    <a:ext uri="{9D8B030D-6E8A-4147-A177-3AD203B41FA5}">
                      <a16:colId xmlns:a16="http://schemas.microsoft.com/office/drawing/2014/main" val="20005"/>
                    </a:ext>
                  </a:extLst>
                </a:gridCol>
                <a:gridCol w="935533">
                  <a:extLst>
                    <a:ext uri="{9D8B030D-6E8A-4147-A177-3AD203B41FA5}">
                      <a16:colId xmlns:a16="http://schemas.microsoft.com/office/drawing/2014/main" val="20006"/>
                    </a:ext>
                  </a:extLst>
                </a:gridCol>
                <a:gridCol w="935533">
                  <a:extLst>
                    <a:ext uri="{9D8B030D-6E8A-4147-A177-3AD203B41FA5}">
                      <a16:colId xmlns:a16="http://schemas.microsoft.com/office/drawing/2014/main" val="20007"/>
                    </a:ext>
                  </a:extLst>
                </a:gridCol>
              </a:tblGrid>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128</a:t>
                      </a:r>
                      <a:endParaRPr sz="2400">
                        <a:solidFill>
                          <a:schemeClr val="dk1"/>
                        </a:solidFill>
                        <a:latin typeface="Roboto Mono"/>
                        <a:ea typeface="Roboto Mono"/>
                        <a:cs typeface="Roboto Mono"/>
                        <a:sym typeface="Roboto Mono"/>
                      </a:endParaRPr>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32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solidFill>
                      <a:srgbClr val="D9D9D9"/>
                    </a:solidFill>
                  </a:tcPr>
                </a:tc>
                <a:extLst>
                  <a:ext uri="{0D108BD9-81ED-4DB2-BD59-A6C34878D82A}">
                    <a16:rowId xmlns:a16="http://schemas.microsoft.com/office/drawing/2014/main" val="10000"/>
                  </a:ext>
                </a:extLst>
              </a:tr>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extLst>
                  <a:ext uri="{0D108BD9-81ED-4DB2-BD59-A6C34878D82A}">
                    <a16:rowId xmlns:a16="http://schemas.microsoft.com/office/drawing/2014/main" val="10001"/>
                  </a:ext>
                </a:extLst>
              </a:tr>
            </a:tbl>
          </a:graphicData>
        </a:graphic>
      </p:graphicFrame>
      <p:graphicFrame>
        <p:nvGraphicFramePr>
          <p:cNvPr id="360" name="Google Shape;360;p32"/>
          <p:cNvGraphicFramePr/>
          <p:nvPr/>
        </p:nvGraphicFramePr>
        <p:xfrm>
          <a:off x="2215667" y="2949156"/>
          <a:ext cx="7484264" cy="981120"/>
        </p:xfrm>
        <a:graphic>
          <a:graphicData uri="http://schemas.openxmlformats.org/drawingml/2006/table">
            <a:tbl>
              <a:tblPr>
                <a:noFill/>
              </a:tblPr>
              <a:tblGrid>
                <a:gridCol w="935533">
                  <a:extLst>
                    <a:ext uri="{9D8B030D-6E8A-4147-A177-3AD203B41FA5}">
                      <a16:colId xmlns:a16="http://schemas.microsoft.com/office/drawing/2014/main" val="20000"/>
                    </a:ext>
                  </a:extLst>
                </a:gridCol>
                <a:gridCol w="935533">
                  <a:extLst>
                    <a:ext uri="{9D8B030D-6E8A-4147-A177-3AD203B41FA5}">
                      <a16:colId xmlns:a16="http://schemas.microsoft.com/office/drawing/2014/main" val="20001"/>
                    </a:ext>
                  </a:extLst>
                </a:gridCol>
                <a:gridCol w="935533">
                  <a:extLst>
                    <a:ext uri="{9D8B030D-6E8A-4147-A177-3AD203B41FA5}">
                      <a16:colId xmlns:a16="http://schemas.microsoft.com/office/drawing/2014/main" val="20002"/>
                    </a:ext>
                  </a:extLst>
                </a:gridCol>
                <a:gridCol w="935533">
                  <a:extLst>
                    <a:ext uri="{9D8B030D-6E8A-4147-A177-3AD203B41FA5}">
                      <a16:colId xmlns:a16="http://schemas.microsoft.com/office/drawing/2014/main" val="20003"/>
                    </a:ext>
                  </a:extLst>
                </a:gridCol>
                <a:gridCol w="935533">
                  <a:extLst>
                    <a:ext uri="{9D8B030D-6E8A-4147-A177-3AD203B41FA5}">
                      <a16:colId xmlns:a16="http://schemas.microsoft.com/office/drawing/2014/main" val="20004"/>
                    </a:ext>
                  </a:extLst>
                </a:gridCol>
                <a:gridCol w="935533">
                  <a:extLst>
                    <a:ext uri="{9D8B030D-6E8A-4147-A177-3AD203B41FA5}">
                      <a16:colId xmlns:a16="http://schemas.microsoft.com/office/drawing/2014/main" val="20005"/>
                    </a:ext>
                  </a:extLst>
                </a:gridCol>
                <a:gridCol w="935533">
                  <a:extLst>
                    <a:ext uri="{9D8B030D-6E8A-4147-A177-3AD203B41FA5}">
                      <a16:colId xmlns:a16="http://schemas.microsoft.com/office/drawing/2014/main" val="20006"/>
                    </a:ext>
                  </a:extLst>
                </a:gridCol>
                <a:gridCol w="935533">
                  <a:extLst>
                    <a:ext uri="{9D8B030D-6E8A-4147-A177-3AD203B41FA5}">
                      <a16:colId xmlns:a16="http://schemas.microsoft.com/office/drawing/2014/main" val="20007"/>
                    </a:ext>
                  </a:extLst>
                </a:gridCol>
              </a:tblGrid>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128</a:t>
                      </a:r>
                      <a:endParaRPr sz="2400">
                        <a:solidFill>
                          <a:schemeClr val="dk1"/>
                        </a:solidFill>
                        <a:latin typeface="Roboto Mono"/>
                        <a:ea typeface="Roboto Mono"/>
                        <a:cs typeface="Roboto Mono"/>
                        <a:sym typeface="Roboto Mono"/>
                      </a:endParaRPr>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32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solidFill>
                      <a:srgbClr val="D9D9D9"/>
                    </a:solidFill>
                  </a:tcPr>
                </a:tc>
                <a:extLst>
                  <a:ext uri="{0D108BD9-81ED-4DB2-BD59-A6C34878D82A}">
                    <a16:rowId xmlns:a16="http://schemas.microsoft.com/office/drawing/2014/main" val="10000"/>
                  </a:ext>
                </a:extLst>
              </a:tr>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extLst>
                  <a:ext uri="{0D108BD9-81ED-4DB2-BD59-A6C34878D82A}">
                    <a16:rowId xmlns:a16="http://schemas.microsoft.com/office/drawing/2014/main" val="10001"/>
                  </a:ext>
                </a:extLst>
              </a:tr>
            </a:tbl>
          </a:graphicData>
        </a:graphic>
      </p:graphicFrame>
      <p:graphicFrame>
        <p:nvGraphicFramePr>
          <p:cNvPr id="361" name="Google Shape;361;p32"/>
          <p:cNvGraphicFramePr/>
          <p:nvPr/>
        </p:nvGraphicFramePr>
        <p:xfrm>
          <a:off x="2215667" y="4179244"/>
          <a:ext cx="7484264" cy="981120"/>
        </p:xfrm>
        <a:graphic>
          <a:graphicData uri="http://schemas.openxmlformats.org/drawingml/2006/table">
            <a:tbl>
              <a:tblPr>
                <a:noFill/>
              </a:tblPr>
              <a:tblGrid>
                <a:gridCol w="935533">
                  <a:extLst>
                    <a:ext uri="{9D8B030D-6E8A-4147-A177-3AD203B41FA5}">
                      <a16:colId xmlns:a16="http://schemas.microsoft.com/office/drawing/2014/main" val="20000"/>
                    </a:ext>
                  </a:extLst>
                </a:gridCol>
                <a:gridCol w="935533">
                  <a:extLst>
                    <a:ext uri="{9D8B030D-6E8A-4147-A177-3AD203B41FA5}">
                      <a16:colId xmlns:a16="http://schemas.microsoft.com/office/drawing/2014/main" val="20001"/>
                    </a:ext>
                  </a:extLst>
                </a:gridCol>
                <a:gridCol w="935533">
                  <a:extLst>
                    <a:ext uri="{9D8B030D-6E8A-4147-A177-3AD203B41FA5}">
                      <a16:colId xmlns:a16="http://schemas.microsoft.com/office/drawing/2014/main" val="20002"/>
                    </a:ext>
                  </a:extLst>
                </a:gridCol>
                <a:gridCol w="935533">
                  <a:extLst>
                    <a:ext uri="{9D8B030D-6E8A-4147-A177-3AD203B41FA5}">
                      <a16:colId xmlns:a16="http://schemas.microsoft.com/office/drawing/2014/main" val="20003"/>
                    </a:ext>
                  </a:extLst>
                </a:gridCol>
                <a:gridCol w="935533">
                  <a:extLst>
                    <a:ext uri="{9D8B030D-6E8A-4147-A177-3AD203B41FA5}">
                      <a16:colId xmlns:a16="http://schemas.microsoft.com/office/drawing/2014/main" val="20004"/>
                    </a:ext>
                  </a:extLst>
                </a:gridCol>
                <a:gridCol w="935533">
                  <a:extLst>
                    <a:ext uri="{9D8B030D-6E8A-4147-A177-3AD203B41FA5}">
                      <a16:colId xmlns:a16="http://schemas.microsoft.com/office/drawing/2014/main" val="20005"/>
                    </a:ext>
                  </a:extLst>
                </a:gridCol>
                <a:gridCol w="935533">
                  <a:extLst>
                    <a:ext uri="{9D8B030D-6E8A-4147-A177-3AD203B41FA5}">
                      <a16:colId xmlns:a16="http://schemas.microsoft.com/office/drawing/2014/main" val="20006"/>
                    </a:ext>
                  </a:extLst>
                </a:gridCol>
                <a:gridCol w="935533">
                  <a:extLst>
                    <a:ext uri="{9D8B030D-6E8A-4147-A177-3AD203B41FA5}">
                      <a16:colId xmlns:a16="http://schemas.microsoft.com/office/drawing/2014/main" val="20007"/>
                    </a:ext>
                  </a:extLst>
                </a:gridCol>
              </a:tblGrid>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128</a:t>
                      </a:r>
                      <a:endParaRPr sz="2400">
                        <a:solidFill>
                          <a:schemeClr val="dk1"/>
                        </a:solidFill>
                        <a:latin typeface="Roboto Mono"/>
                        <a:ea typeface="Roboto Mono"/>
                        <a:cs typeface="Roboto Mono"/>
                        <a:sym typeface="Roboto Mono"/>
                      </a:endParaRPr>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32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solidFill>
                      <a:srgbClr val="D9D9D9"/>
                    </a:solidFill>
                  </a:tcPr>
                </a:tc>
                <a:extLst>
                  <a:ext uri="{0D108BD9-81ED-4DB2-BD59-A6C34878D82A}">
                    <a16:rowId xmlns:a16="http://schemas.microsoft.com/office/drawing/2014/main" val="10000"/>
                  </a:ext>
                </a:extLst>
              </a:tr>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extLst>
                  <a:ext uri="{0D108BD9-81ED-4DB2-BD59-A6C34878D82A}">
                    <a16:rowId xmlns:a16="http://schemas.microsoft.com/office/drawing/2014/main" val="10001"/>
                  </a:ext>
                </a:extLst>
              </a:tr>
            </a:tbl>
          </a:graphicData>
        </a:graphic>
      </p:graphicFrame>
      <p:graphicFrame>
        <p:nvGraphicFramePr>
          <p:cNvPr id="362" name="Google Shape;362;p32"/>
          <p:cNvGraphicFramePr/>
          <p:nvPr/>
        </p:nvGraphicFramePr>
        <p:xfrm>
          <a:off x="2215667" y="5406033"/>
          <a:ext cx="7484264" cy="981120"/>
        </p:xfrm>
        <a:graphic>
          <a:graphicData uri="http://schemas.openxmlformats.org/drawingml/2006/table">
            <a:tbl>
              <a:tblPr>
                <a:noFill/>
              </a:tblPr>
              <a:tblGrid>
                <a:gridCol w="935533">
                  <a:extLst>
                    <a:ext uri="{9D8B030D-6E8A-4147-A177-3AD203B41FA5}">
                      <a16:colId xmlns:a16="http://schemas.microsoft.com/office/drawing/2014/main" val="20000"/>
                    </a:ext>
                  </a:extLst>
                </a:gridCol>
                <a:gridCol w="935533">
                  <a:extLst>
                    <a:ext uri="{9D8B030D-6E8A-4147-A177-3AD203B41FA5}">
                      <a16:colId xmlns:a16="http://schemas.microsoft.com/office/drawing/2014/main" val="20001"/>
                    </a:ext>
                  </a:extLst>
                </a:gridCol>
                <a:gridCol w="935533">
                  <a:extLst>
                    <a:ext uri="{9D8B030D-6E8A-4147-A177-3AD203B41FA5}">
                      <a16:colId xmlns:a16="http://schemas.microsoft.com/office/drawing/2014/main" val="20002"/>
                    </a:ext>
                  </a:extLst>
                </a:gridCol>
                <a:gridCol w="935533">
                  <a:extLst>
                    <a:ext uri="{9D8B030D-6E8A-4147-A177-3AD203B41FA5}">
                      <a16:colId xmlns:a16="http://schemas.microsoft.com/office/drawing/2014/main" val="20003"/>
                    </a:ext>
                  </a:extLst>
                </a:gridCol>
                <a:gridCol w="935533">
                  <a:extLst>
                    <a:ext uri="{9D8B030D-6E8A-4147-A177-3AD203B41FA5}">
                      <a16:colId xmlns:a16="http://schemas.microsoft.com/office/drawing/2014/main" val="20004"/>
                    </a:ext>
                  </a:extLst>
                </a:gridCol>
                <a:gridCol w="935533">
                  <a:extLst>
                    <a:ext uri="{9D8B030D-6E8A-4147-A177-3AD203B41FA5}">
                      <a16:colId xmlns:a16="http://schemas.microsoft.com/office/drawing/2014/main" val="20005"/>
                    </a:ext>
                  </a:extLst>
                </a:gridCol>
                <a:gridCol w="935533">
                  <a:extLst>
                    <a:ext uri="{9D8B030D-6E8A-4147-A177-3AD203B41FA5}">
                      <a16:colId xmlns:a16="http://schemas.microsoft.com/office/drawing/2014/main" val="20006"/>
                    </a:ext>
                  </a:extLst>
                </a:gridCol>
                <a:gridCol w="935533">
                  <a:extLst>
                    <a:ext uri="{9D8B030D-6E8A-4147-A177-3AD203B41FA5}">
                      <a16:colId xmlns:a16="http://schemas.microsoft.com/office/drawing/2014/main" val="20007"/>
                    </a:ext>
                  </a:extLst>
                </a:gridCol>
              </a:tblGrid>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128</a:t>
                      </a:r>
                      <a:endParaRPr sz="2400">
                        <a:solidFill>
                          <a:schemeClr val="dk1"/>
                        </a:solidFill>
                        <a:latin typeface="Roboto Mono"/>
                        <a:ea typeface="Roboto Mono"/>
                        <a:cs typeface="Roboto Mono"/>
                        <a:sym typeface="Roboto Mono"/>
                      </a:endParaRPr>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32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solidFill>
                      <a:srgbClr val="D9D9D9"/>
                    </a:solidFill>
                  </a:tcPr>
                </a:tc>
                <a:extLst>
                  <a:ext uri="{0D108BD9-81ED-4DB2-BD59-A6C34878D82A}">
                    <a16:rowId xmlns:a16="http://schemas.microsoft.com/office/drawing/2014/main" val="10000"/>
                  </a:ext>
                </a:extLst>
              </a:tr>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body" idx="1"/>
          </p:nvPr>
        </p:nvSpPr>
        <p:spPr>
          <a:xfrm>
            <a:off x="414533" y="629333"/>
            <a:ext cx="11229600" cy="5808000"/>
          </a:xfrm>
          <a:prstGeom prst="rect">
            <a:avLst/>
          </a:prstGeom>
        </p:spPr>
        <p:txBody>
          <a:bodyPr spcFirstLastPara="1" vert="horz" wrap="square" lIns="121900" tIns="121900" rIns="121900" bIns="121900" anchor="t" anchorCtr="0">
            <a:noAutofit/>
          </a:bodyPr>
          <a:lstStyle/>
          <a:p>
            <a:pPr marL="0" indent="0">
              <a:buNone/>
            </a:pPr>
            <a:r>
              <a:rPr lang="en-GB"/>
              <a:t>Discuss in pairs:</a:t>
            </a:r>
            <a:endParaRPr/>
          </a:p>
          <a:p>
            <a:pPr marL="0" indent="0">
              <a:spcBef>
                <a:spcPts val="2133"/>
              </a:spcBef>
              <a:buNone/>
            </a:pPr>
            <a:r>
              <a:rPr lang="en-GB" b="1"/>
              <a:t>What do you notice about these answers from the worksheet?</a:t>
            </a:r>
            <a:br>
              <a:rPr lang="en-GB"/>
            </a:br>
            <a:endParaRPr/>
          </a:p>
          <a:p>
            <a:pPr>
              <a:spcBef>
                <a:spcPts val="2133"/>
              </a:spcBef>
            </a:pPr>
            <a:r>
              <a:rPr lang="en-GB">
                <a:latin typeface="Roboto Mono"/>
                <a:ea typeface="Roboto Mono"/>
                <a:cs typeface="Roboto Mono"/>
                <a:sym typeface="Roboto Mono"/>
              </a:rPr>
              <a:t>63</a:t>
            </a:r>
            <a:r>
              <a:rPr lang="en-GB" baseline="-25000">
                <a:latin typeface="Roboto Mono"/>
                <a:ea typeface="Roboto Mono"/>
                <a:cs typeface="Roboto Mono"/>
                <a:sym typeface="Roboto Mono"/>
              </a:rPr>
              <a:t>10</a:t>
            </a:r>
            <a:r>
              <a:rPr lang="en-GB"/>
              <a:t> is</a:t>
            </a:r>
            <a:br>
              <a:rPr lang="en-GB"/>
            </a:br>
            <a:br>
              <a:rPr lang="en-GB"/>
            </a:br>
            <a:endParaRPr/>
          </a:p>
          <a:p>
            <a:r>
              <a:rPr lang="en-GB">
                <a:latin typeface="Roboto Mono"/>
                <a:ea typeface="Roboto Mono"/>
                <a:cs typeface="Roboto Mono"/>
                <a:sym typeface="Roboto Mono"/>
              </a:rPr>
              <a:t>255</a:t>
            </a:r>
            <a:r>
              <a:rPr lang="en-GB" baseline="-25000">
                <a:latin typeface="Roboto Mono"/>
                <a:ea typeface="Roboto Mono"/>
                <a:cs typeface="Roboto Mono"/>
                <a:sym typeface="Roboto Mono"/>
              </a:rPr>
              <a:t>10</a:t>
            </a:r>
            <a:r>
              <a:rPr lang="en-GB"/>
              <a:t>  is</a:t>
            </a:r>
            <a:endParaRPr/>
          </a:p>
          <a:p>
            <a:pPr marL="0" indent="0">
              <a:spcBef>
                <a:spcPts val="2133"/>
              </a:spcBef>
              <a:buNone/>
            </a:pPr>
            <a:r>
              <a:rPr lang="en-GB" b="1"/>
              <a:t>How does this relate to what we discussed at the start of this lesson?</a:t>
            </a:r>
            <a:endParaRPr b="1"/>
          </a:p>
          <a:p>
            <a:pPr>
              <a:spcBef>
                <a:spcPts val="2133"/>
              </a:spcBef>
            </a:pPr>
            <a:r>
              <a:rPr lang="en-GB"/>
              <a:t>There are 64 different bit combinations with 6 bits</a:t>
            </a:r>
            <a:endParaRPr/>
          </a:p>
          <a:p>
            <a:r>
              <a:rPr lang="en-GB"/>
              <a:t>There are 256 different bit combinations with 8 bits</a:t>
            </a:r>
            <a:endParaRPr/>
          </a:p>
          <a:p>
            <a:r>
              <a:rPr lang="en-GB">
                <a:latin typeface="Roboto Mono"/>
                <a:ea typeface="Roboto Mono"/>
                <a:cs typeface="Roboto Mono"/>
                <a:sym typeface="Roboto Mono"/>
              </a:rPr>
              <a:t>2</a:t>
            </a:r>
            <a:r>
              <a:rPr lang="en-GB" baseline="30000">
                <a:latin typeface="Roboto Mono"/>
                <a:ea typeface="Roboto Mono"/>
                <a:cs typeface="Roboto Mono"/>
                <a:sym typeface="Roboto Mono"/>
              </a:rPr>
              <a:t>6</a:t>
            </a:r>
            <a:r>
              <a:rPr lang="en-GB"/>
              <a:t> is </a:t>
            </a:r>
            <a:r>
              <a:rPr lang="en-GB">
                <a:latin typeface="Roboto Mono"/>
                <a:ea typeface="Roboto Mono"/>
                <a:cs typeface="Roboto Mono"/>
                <a:sym typeface="Roboto Mono"/>
              </a:rPr>
              <a:t>64</a:t>
            </a:r>
            <a:r>
              <a:rPr lang="en-GB"/>
              <a:t> and </a:t>
            </a:r>
            <a:r>
              <a:rPr lang="en-GB">
                <a:latin typeface="Roboto Mono"/>
                <a:ea typeface="Roboto Mono"/>
                <a:cs typeface="Roboto Mono"/>
                <a:sym typeface="Roboto Mono"/>
              </a:rPr>
              <a:t>2</a:t>
            </a:r>
            <a:r>
              <a:rPr lang="en-GB" baseline="30000">
                <a:latin typeface="Roboto Mono"/>
                <a:ea typeface="Roboto Mono"/>
                <a:cs typeface="Roboto Mono"/>
                <a:sym typeface="Roboto Mono"/>
              </a:rPr>
              <a:t>8</a:t>
            </a:r>
            <a:r>
              <a:rPr lang="en-GB"/>
              <a:t> is </a:t>
            </a:r>
            <a:r>
              <a:rPr lang="en-GB">
                <a:latin typeface="Roboto Mono"/>
                <a:ea typeface="Roboto Mono"/>
                <a:cs typeface="Roboto Mono"/>
                <a:sym typeface="Roboto Mono"/>
              </a:rPr>
              <a:t>256</a:t>
            </a:r>
            <a:r>
              <a:rPr lang="en-GB"/>
              <a:t> </a:t>
            </a:r>
            <a:endParaRPr/>
          </a:p>
          <a:p>
            <a:pPr marL="0" indent="0">
              <a:spcBef>
                <a:spcPts val="2133"/>
              </a:spcBef>
              <a:spcAft>
                <a:spcPts val="2133"/>
              </a:spcAft>
              <a:buNone/>
            </a:pPr>
            <a:endParaRPr/>
          </a:p>
        </p:txBody>
      </p:sp>
      <p:sp>
        <p:nvSpPr>
          <p:cNvPr id="368" name="Google Shape;368;p33"/>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anchor="t" anchorCtr="0">
            <a:noAutofit/>
          </a:bodyPr>
          <a:lstStyle/>
          <a:p>
            <a:fld id="{00000000-1234-1234-1234-123412341234}" type="slidenum">
              <a:rPr lang="en-GB"/>
              <a:pPr/>
              <a:t>35</a:t>
            </a:fld>
            <a:endParaRPr/>
          </a:p>
        </p:txBody>
      </p:sp>
      <p:sp>
        <p:nvSpPr>
          <p:cNvPr id="369" name="Google Shape;369;p33"/>
          <p:cNvSpPr txBox="1">
            <a:spLocks noGrp="1"/>
          </p:cNvSpPr>
          <p:nvPr>
            <p:ph type="subTitle" idx="3"/>
          </p:nvPr>
        </p:nvSpPr>
        <p:spPr>
          <a:xfrm>
            <a:off x="7010400" y="0"/>
            <a:ext cx="4753200" cy="418800"/>
          </a:xfrm>
          <a:prstGeom prst="rect">
            <a:avLst/>
          </a:prstGeom>
        </p:spPr>
        <p:txBody>
          <a:bodyPr spcFirstLastPara="1" vert="horz" wrap="square" lIns="121900" tIns="121900" rIns="0" bIns="121900" anchor="ctr" anchorCtr="0">
            <a:noAutofit/>
          </a:bodyPr>
          <a:lstStyle/>
          <a:p>
            <a:pPr marL="0" indent="0"/>
            <a:r>
              <a:rPr lang="en-GB"/>
              <a:t>Plenary</a:t>
            </a:r>
            <a:endParaRPr/>
          </a:p>
        </p:txBody>
      </p:sp>
      <p:pic>
        <p:nvPicPr>
          <p:cNvPr id="370" name="Google Shape;370;p33"/>
          <p:cNvPicPr preferRelativeResize="0"/>
          <p:nvPr/>
        </p:nvPicPr>
        <p:blipFill>
          <a:blip r:embed="rId3">
            <a:alphaModFix/>
          </a:blip>
          <a:stretch>
            <a:fillRect/>
          </a:stretch>
        </p:blipFill>
        <p:spPr>
          <a:xfrm>
            <a:off x="10972651" y="685401"/>
            <a:ext cx="533400" cy="546100"/>
          </a:xfrm>
          <a:prstGeom prst="rect">
            <a:avLst/>
          </a:prstGeom>
          <a:noFill/>
          <a:ln>
            <a:noFill/>
          </a:ln>
        </p:spPr>
      </p:pic>
      <p:graphicFrame>
        <p:nvGraphicFramePr>
          <p:cNvPr id="371" name="Google Shape;371;p33"/>
          <p:cNvGraphicFramePr/>
          <p:nvPr/>
        </p:nvGraphicFramePr>
        <p:xfrm>
          <a:off x="2573333" y="2146623"/>
          <a:ext cx="7484264" cy="981120"/>
        </p:xfrm>
        <a:graphic>
          <a:graphicData uri="http://schemas.openxmlformats.org/drawingml/2006/table">
            <a:tbl>
              <a:tblPr>
                <a:noFill/>
              </a:tblPr>
              <a:tblGrid>
                <a:gridCol w="935533">
                  <a:extLst>
                    <a:ext uri="{9D8B030D-6E8A-4147-A177-3AD203B41FA5}">
                      <a16:colId xmlns:a16="http://schemas.microsoft.com/office/drawing/2014/main" val="20000"/>
                    </a:ext>
                  </a:extLst>
                </a:gridCol>
                <a:gridCol w="935533">
                  <a:extLst>
                    <a:ext uri="{9D8B030D-6E8A-4147-A177-3AD203B41FA5}">
                      <a16:colId xmlns:a16="http://schemas.microsoft.com/office/drawing/2014/main" val="20001"/>
                    </a:ext>
                  </a:extLst>
                </a:gridCol>
                <a:gridCol w="935533">
                  <a:extLst>
                    <a:ext uri="{9D8B030D-6E8A-4147-A177-3AD203B41FA5}">
                      <a16:colId xmlns:a16="http://schemas.microsoft.com/office/drawing/2014/main" val="20002"/>
                    </a:ext>
                  </a:extLst>
                </a:gridCol>
                <a:gridCol w="935533">
                  <a:extLst>
                    <a:ext uri="{9D8B030D-6E8A-4147-A177-3AD203B41FA5}">
                      <a16:colId xmlns:a16="http://schemas.microsoft.com/office/drawing/2014/main" val="20003"/>
                    </a:ext>
                  </a:extLst>
                </a:gridCol>
                <a:gridCol w="935533">
                  <a:extLst>
                    <a:ext uri="{9D8B030D-6E8A-4147-A177-3AD203B41FA5}">
                      <a16:colId xmlns:a16="http://schemas.microsoft.com/office/drawing/2014/main" val="20004"/>
                    </a:ext>
                  </a:extLst>
                </a:gridCol>
                <a:gridCol w="935533">
                  <a:extLst>
                    <a:ext uri="{9D8B030D-6E8A-4147-A177-3AD203B41FA5}">
                      <a16:colId xmlns:a16="http://schemas.microsoft.com/office/drawing/2014/main" val="20005"/>
                    </a:ext>
                  </a:extLst>
                </a:gridCol>
                <a:gridCol w="935533">
                  <a:extLst>
                    <a:ext uri="{9D8B030D-6E8A-4147-A177-3AD203B41FA5}">
                      <a16:colId xmlns:a16="http://schemas.microsoft.com/office/drawing/2014/main" val="20006"/>
                    </a:ext>
                  </a:extLst>
                </a:gridCol>
                <a:gridCol w="935533">
                  <a:extLst>
                    <a:ext uri="{9D8B030D-6E8A-4147-A177-3AD203B41FA5}">
                      <a16:colId xmlns:a16="http://schemas.microsoft.com/office/drawing/2014/main" val="20007"/>
                    </a:ext>
                  </a:extLst>
                </a:gridCol>
              </a:tblGrid>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128</a:t>
                      </a:r>
                      <a:endParaRPr sz="2400">
                        <a:solidFill>
                          <a:schemeClr val="dk1"/>
                        </a:solidFill>
                        <a:latin typeface="Roboto Mono"/>
                        <a:ea typeface="Roboto Mono"/>
                        <a:cs typeface="Roboto Mono"/>
                        <a:sym typeface="Roboto Mono"/>
                      </a:endParaRPr>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32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solidFill>
                      <a:srgbClr val="D9D9D9"/>
                    </a:solidFill>
                  </a:tcPr>
                </a:tc>
                <a:extLst>
                  <a:ext uri="{0D108BD9-81ED-4DB2-BD59-A6C34878D82A}">
                    <a16:rowId xmlns:a16="http://schemas.microsoft.com/office/drawing/2014/main" val="10000"/>
                  </a:ext>
                </a:extLst>
              </a:tr>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extLst>
                  <a:ext uri="{0D108BD9-81ED-4DB2-BD59-A6C34878D82A}">
                    <a16:rowId xmlns:a16="http://schemas.microsoft.com/office/drawing/2014/main" val="10001"/>
                  </a:ext>
                </a:extLst>
              </a:tr>
            </a:tbl>
          </a:graphicData>
        </a:graphic>
      </p:graphicFrame>
      <p:graphicFrame>
        <p:nvGraphicFramePr>
          <p:cNvPr id="372" name="Google Shape;372;p33"/>
          <p:cNvGraphicFramePr/>
          <p:nvPr/>
        </p:nvGraphicFramePr>
        <p:xfrm>
          <a:off x="2573333" y="3407000"/>
          <a:ext cx="7484264" cy="981120"/>
        </p:xfrm>
        <a:graphic>
          <a:graphicData uri="http://schemas.openxmlformats.org/drawingml/2006/table">
            <a:tbl>
              <a:tblPr>
                <a:noFill/>
              </a:tblPr>
              <a:tblGrid>
                <a:gridCol w="935533">
                  <a:extLst>
                    <a:ext uri="{9D8B030D-6E8A-4147-A177-3AD203B41FA5}">
                      <a16:colId xmlns:a16="http://schemas.microsoft.com/office/drawing/2014/main" val="20000"/>
                    </a:ext>
                  </a:extLst>
                </a:gridCol>
                <a:gridCol w="935533">
                  <a:extLst>
                    <a:ext uri="{9D8B030D-6E8A-4147-A177-3AD203B41FA5}">
                      <a16:colId xmlns:a16="http://schemas.microsoft.com/office/drawing/2014/main" val="20001"/>
                    </a:ext>
                  </a:extLst>
                </a:gridCol>
                <a:gridCol w="935533">
                  <a:extLst>
                    <a:ext uri="{9D8B030D-6E8A-4147-A177-3AD203B41FA5}">
                      <a16:colId xmlns:a16="http://schemas.microsoft.com/office/drawing/2014/main" val="20002"/>
                    </a:ext>
                  </a:extLst>
                </a:gridCol>
                <a:gridCol w="935533">
                  <a:extLst>
                    <a:ext uri="{9D8B030D-6E8A-4147-A177-3AD203B41FA5}">
                      <a16:colId xmlns:a16="http://schemas.microsoft.com/office/drawing/2014/main" val="20003"/>
                    </a:ext>
                  </a:extLst>
                </a:gridCol>
                <a:gridCol w="935533">
                  <a:extLst>
                    <a:ext uri="{9D8B030D-6E8A-4147-A177-3AD203B41FA5}">
                      <a16:colId xmlns:a16="http://schemas.microsoft.com/office/drawing/2014/main" val="20004"/>
                    </a:ext>
                  </a:extLst>
                </a:gridCol>
                <a:gridCol w="935533">
                  <a:extLst>
                    <a:ext uri="{9D8B030D-6E8A-4147-A177-3AD203B41FA5}">
                      <a16:colId xmlns:a16="http://schemas.microsoft.com/office/drawing/2014/main" val="20005"/>
                    </a:ext>
                  </a:extLst>
                </a:gridCol>
                <a:gridCol w="935533">
                  <a:extLst>
                    <a:ext uri="{9D8B030D-6E8A-4147-A177-3AD203B41FA5}">
                      <a16:colId xmlns:a16="http://schemas.microsoft.com/office/drawing/2014/main" val="20006"/>
                    </a:ext>
                  </a:extLst>
                </a:gridCol>
                <a:gridCol w="935533">
                  <a:extLst>
                    <a:ext uri="{9D8B030D-6E8A-4147-A177-3AD203B41FA5}">
                      <a16:colId xmlns:a16="http://schemas.microsoft.com/office/drawing/2014/main" val="20007"/>
                    </a:ext>
                  </a:extLst>
                </a:gridCol>
              </a:tblGrid>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128</a:t>
                      </a:r>
                      <a:endParaRPr sz="2400">
                        <a:solidFill>
                          <a:schemeClr val="dk1"/>
                        </a:solidFill>
                        <a:latin typeface="Roboto Mono"/>
                        <a:ea typeface="Roboto Mono"/>
                        <a:cs typeface="Roboto Mono"/>
                        <a:sym typeface="Roboto Mono"/>
                      </a:endParaRPr>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32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p>
                  </a:txBody>
                  <a:tcPr marL="62400" marR="62400" marT="62400" marB="62400">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solidFill>
                      <a:srgbClr val="D9D9D9"/>
                    </a:solidFill>
                  </a:tcPr>
                </a:tc>
                <a:extLst>
                  <a:ext uri="{0D108BD9-81ED-4DB2-BD59-A6C34878D82A}">
                    <a16:rowId xmlns:a16="http://schemas.microsoft.com/office/drawing/2014/main" val="10000"/>
                  </a:ext>
                </a:extLst>
              </a:tr>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p>
                  </a:txBody>
                  <a:tcPr marL="62400" marR="62400" marT="62400" marB="62400"/>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body" idx="1"/>
          </p:nvPr>
        </p:nvSpPr>
        <p:spPr>
          <a:xfrm>
            <a:off x="414533" y="1560167"/>
            <a:ext cx="10914800" cy="4878800"/>
          </a:xfrm>
          <a:prstGeom prst="rect">
            <a:avLst/>
          </a:prstGeom>
        </p:spPr>
        <p:txBody>
          <a:bodyPr spcFirstLastPara="1" vert="horz" wrap="square" lIns="121900" tIns="121900" rIns="121900" bIns="121900" anchor="t" anchorCtr="0">
            <a:noAutofit/>
          </a:bodyPr>
          <a:lstStyle/>
          <a:p>
            <a:pPr marL="0" indent="0">
              <a:buNone/>
            </a:pPr>
            <a:endParaRPr b="1"/>
          </a:p>
          <a:p>
            <a:pPr marL="0" indent="0">
              <a:buNone/>
            </a:pPr>
            <a:r>
              <a:rPr lang="en-GB">
                <a:solidFill>
                  <a:schemeClr val="lt1"/>
                </a:solidFill>
                <a:highlight>
                  <a:schemeClr val="dk1"/>
                </a:highlight>
              </a:rPr>
              <a:t> Task 2 </a:t>
            </a:r>
            <a:r>
              <a:rPr lang="en-GB" b="1">
                <a:solidFill>
                  <a:srgbClr val="000000"/>
                </a:solidFill>
              </a:rPr>
              <a:t>  </a:t>
            </a:r>
            <a:r>
              <a:rPr lang="en-GB" b="1"/>
              <a:t>Converting from binary to decimal</a:t>
            </a:r>
            <a:endParaRPr b="1"/>
          </a:p>
          <a:p>
            <a:pPr>
              <a:spcBef>
                <a:spcPts val="1600"/>
              </a:spcBef>
              <a:buAutoNum type="alphaLcPeriod"/>
            </a:pPr>
            <a:br>
              <a:rPr lang="en-GB"/>
            </a:br>
            <a:br>
              <a:rPr lang="en-GB"/>
            </a:br>
            <a:br>
              <a:rPr lang="en-GB"/>
            </a:br>
            <a:br>
              <a:rPr lang="en-GB"/>
            </a:br>
            <a:br>
              <a:rPr lang="en-GB"/>
            </a:br>
            <a:r>
              <a:rPr lang="en-GB">
                <a:latin typeface="Roboto Mono"/>
                <a:ea typeface="Roboto Mono"/>
                <a:cs typeface="Roboto Mono"/>
                <a:sym typeface="Roboto Mono"/>
              </a:rPr>
              <a:t>128 + 32 + 16 + 8 + 2 + 1 = </a:t>
            </a:r>
            <a:r>
              <a:rPr lang="en-GB" b="1">
                <a:latin typeface="Roboto Mono"/>
                <a:ea typeface="Roboto Mono"/>
                <a:cs typeface="Roboto Mono"/>
                <a:sym typeface="Roboto Mono"/>
              </a:rPr>
              <a:t>187</a:t>
            </a:r>
            <a:r>
              <a:rPr lang="en-GB" b="1" baseline="-25000">
                <a:latin typeface="Roboto Mono"/>
                <a:ea typeface="Roboto Mono"/>
                <a:cs typeface="Roboto Mono"/>
                <a:sym typeface="Roboto Mono"/>
              </a:rPr>
              <a:t>10</a:t>
            </a:r>
            <a:endParaRPr b="1" baseline="-25000">
              <a:latin typeface="Roboto Mono"/>
              <a:ea typeface="Roboto Mono"/>
              <a:cs typeface="Roboto Mono"/>
              <a:sym typeface="Roboto Mono"/>
            </a:endParaRPr>
          </a:p>
          <a:p>
            <a:pPr indent="0">
              <a:spcBef>
                <a:spcPts val="1600"/>
              </a:spcBef>
              <a:spcAft>
                <a:spcPts val="1600"/>
              </a:spcAft>
              <a:buNone/>
            </a:pPr>
            <a:br>
              <a:rPr lang="en-GB" sz="1467" b="1" baseline="-25000">
                <a:solidFill>
                  <a:srgbClr val="595959"/>
                </a:solidFill>
              </a:rPr>
            </a:br>
            <a:endParaRPr sz="1467" b="1" baseline="-25000"/>
          </a:p>
        </p:txBody>
      </p:sp>
      <p:sp>
        <p:nvSpPr>
          <p:cNvPr id="217" name="Google Shape;217;p23"/>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anchor="ctr" anchorCtr="0">
            <a:noAutofit/>
          </a:bodyPr>
          <a:lstStyle/>
          <a:p>
            <a:r>
              <a:rPr lang="en-GB"/>
              <a:t>Number bases – Solutions</a:t>
            </a:r>
            <a:endParaRPr/>
          </a:p>
        </p:txBody>
      </p:sp>
      <p:sp>
        <p:nvSpPr>
          <p:cNvPr id="218" name="Google Shape;218;p23"/>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anchor="t" anchorCtr="0">
            <a:noAutofit/>
          </a:bodyPr>
          <a:lstStyle/>
          <a:p>
            <a:fld id="{00000000-1234-1234-1234-123412341234}" type="slidenum">
              <a:rPr lang="en-GB"/>
              <a:pPr/>
              <a:t>36</a:t>
            </a:fld>
            <a:endParaRPr/>
          </a:p>
        </p:txBody>
      </p:sp>
      <p:sp>
        <p:nvSpPr>
          <p:cNvPr id="219" name="Google Shape;219;p23"/>
          <p:cNvSpPr txBox="1">
            <a:spLocks noGrp="1"/>
          </p:cNvSpPr>
          <p:nvPr>
            <p:ph type="subTitle" idx="3"/>
          </p:nvPr>
        </p:nvSpPr>
        <p:spPr>
          <a:xfrm>
            <a:off x="7010400" y="0"/>
            <a:ext cx="4753200" cy="418800"/>
          </a:xfrm>
          <a:prstGeom prst="rect">
            <a:avLst/>
          </a:prstGeom>
        </p:spPr>
        <p:txBody>
          <a:bodyPr spcFirstLastPara="1" vert="horz" wrap="square" lIns="121900" tIns="121900" rIns="0" bIns="121900" anchor="ctr" anchorCtr="0">
            <a:noAutofit/>
          </a:bodyPr>
          <a:lstStyle/>
          <a:p>
            <a:pPr marL="0" indent="0"/>
            <a:r>
              <a:rPr lang="en-GB"/>
              <a:t>Activity 2</a:t>
            </a:r>
            <a:endParaRPr/>
          </a:p>
        </p:txBody>
      </p:sp>
      <p:graphicFrame>
        <p:nvGraphicFramePr>
          <p:cNvPr id="220" name="Google Shape;220;p23"/>
          <p:cNvGraphicFramePr/>
          <p:nvPr/>
        </p:nvGraphicFramePr>
        <p:xfrm>
          <a:off x="1158167" y="2795733"/>
          <a:ext cx="7149064" cy="1709680"/>
        </p:xfrm>
        <a:graphic>
          <a:graphicData uri="http://schemas.openxmlformats.org/drawingml/2006/table">
            <a:tbl>
              <a:tblPr>
                <a:noFill/>
              </a:tblPr>
              <a:tblGrid>
                <a:gridCol w="893633">
                  <a:extLst>
                    <a:ext uri="{9D8B030D-6E8A-4147-A177-3AD203B41FA5}">
                      <a16:colId xmlns:a16="http://schemas.microsoft.com/office/drawing/2014/main" val="20000"/>
                    </a:ext>
                  </a:extLst>
                </a:gridCol>
                <a:gridCol w="893633">
                  <a:extLst>
                    <a:ext uri="{9D8B030D-6E8A-4147-A177-3AD203B41FA5}">
                      <a16:colId xmlns:a16="http://schemas.microsoft.com/office/drawing/2014/main" val="20001"/>
                    </a:ext>
                  </a:extLst>
                </a:gridCol>
                <a:gridCol w="893633">
                  <a:extLst>
                    <a:ext uri="{9D8B030D-6E8A-4147-A177-3AD203B41FA5}">
                      <a16:colId xmlns:a16="http://schemas.microsoft.com/office/drawing/2014/main" val="20002"/>
                    </a:ext>
                  </a:extLst>
                </a:gridCol>
                <a:gridCol w="893633">
                  <a:extLst>
                    <a:ext uri="{9D8B030D-6E8A-4147-A177-3AD203B41FA5}">
                      <a16:colId xmlns:a16="http://schemas.microsoft.com/office/drawing/2014/main" val="20003"/>
                    </a:ext>
                  </a:extLst>
                </a:gridCol>
                <a:gridCol w="893633">
                  <a:extLst>
                    <a:ext uri="{9D8B030D-6E8A-4147-A177-3AD203B41FA5}">
                      <a16:colId xmlns:a16="http://schemas.microsoft.com/office/drawing/2014/main" val="20004"/>
                    </a:ext>
                  </a:extLst>
                </a:gridCol>
                <a:gridCol w="893633">
                  <a:extLst>
                    <a:ext uri="{9D8B030D-6E8A-4147-A177-3AD203B41FA5}">
                      <a16:colId xmlns:a16="http://schemas.microsoft.com/office/drawing/2014/main" val="20005"/>
                    </a:ext>
                  </a:extLst>
                </a:gridCol>
                <a:gridCol w="893633">
                  <a:extLst>
                    <a:ext uri="{9D8B030D-6E8A-4147-A177-3AD203B41FA5}">
                      <a16:colId xmlns:a16="http://schemas.microsoft.com/office/drawing/2014/main" val="20006"/>
                    </a:ext>
                  </a:extLst>
                </a:gridCol>
                <a:gridCol w="893633">
                  <a:extLst>
                    <a:ext uri="{9D8B030D-6E8A-4147-A177-3AD203B41FA5}">
                      <a16:colId xmlns:a16="http://schemas.microsoft.com/office/drawing/2014/main" val="20007"/>
                    </a:ext>
                  </a:extLst>
                </a:gridCol>
              </a:tblGrid>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128</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64</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32</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609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09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128</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32</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1" end="1"/>
                                            </p:txEl>
                                          </p:spTgt>
                                        </p:tgtEl>
                                        <p:attrNameLst>
                                          <p:attrName>style.visibility</p:attrName>
                                        </p:attrNameLst>
                                      </p:cBhvr>
                                      <p:to>
                                        <p:strVal val="visible"/>
                                      </p:to>
                                    </p:set>
                                    <p:animEffect transition="in" filter="fade">
                                      <p:cBhvr>
                                        <p:cTn id="7" dur="1000"/>
                                        <p:tgtEl>
                                          <p:spTgt spid="2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2" end="2"/>
                                            </p:txEl>
                                          </p:spTgt>
                                        </p:tgtEl>
                                        <p:attrNameLst>
                                          <p:attrName>style.visibility</p:attrName>
                                        </p:attrNameLst>
                                      </p:cBhvr>
                                      <p:to>
                                        <p:strVal val="visible"/>
                                      </p:to>
                                    </p:set>
                                    <p:animEffect transition="in" filter="fade">
                                      <p:cBhvr>
                                        <p:cTn id="12" dur="1000"/>
                                        <p:tgtEl>
                                          <p:spTgt spid="2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3" end="3"/>
                                            </p:txEl>
                                          </p:spTgt>
                                        </p:tgtEl>
                                        <p:attrNameLst>
                                          <p:attrName>style.visibility</p:attrName>
                                        </p:attrNameLst>
                                      </p:cBhvr>
                                      <p:to>
                                        <p:strVal val="visible"/>
                                      </p:to>
                                    </p:set>
                                    <p:animEffect transition="in" filter="fade">
                                      <p:cBhvr>
                                        <p:cTn id="17" dur="1000"/>
                                        <p:tgtEl>
                                          <p:spTgt spid="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4"/>
          <p:cNvSpPr txBox="1">
            <a:spLocks noGrp="1"/>
          </p:cNvSpPr>
          <p:nvPr>
            <p:ph type="body" idx="1"/>
          </p:nvPr>
        </p:nvSpPr>
        <p:spPr>
          <a:xfrm>
            <a:off x="414533" y="1560167"/>
            <a:ext cx="10914800" cy="4878800"/>
          </a:xfrm>
          <a:prstGeom prst="rect">
            <a:avLst/>
          </a:prstGeom>
        </p:spPr>
        <p:txBody>
          <a:bodyPr spcFirstLastPara="1" vert="horz" wrap="square" lIns="121900" tIns="121900" rIns="121900" bIns="121900" anchor="t" anchorCtr="0">
            <a:noAutofit/>
          </a:bodyPr>
          <a:lstStyle/>
          <a:p>
            <a:pPr marL="0" indent="0">
              <a:buNone/>
            </a:pPr>
            <a:endParaRPr b="1"/>
          </a:p>
          <a:p>
            <a:pPr marL="0" indent="0">
              <a:buNone/>
            </a:pPr>
            <a:r>
              <a:rPr lang="en-GB">
                <a:solidFill>
                  <a:schemeClr val="lt1"/>
                </a:solidFill>
                <a:highlight>
                  <a:schemeClr val="dk1"/>
                </a:highlight>
              </a:rPr>
              <a:t> Task 2 </a:t>
            </a:r>
            <a:r>
              <a:rPr lang="en-GB" b="1">
                <a:solidFill>
                  <a:srgbClr val="000000"/>
                </a:solidFill>
              </a:rPr>
              <a:t>  </a:t>
            </a:r>
            <a:r>
              <a:rPr lang="en-GB" b="1"/>
              <a:t>Converting from binary to decimal</a:t>
            </a:r>
            <a:endParaRPr b="1"/>
          </a:p>
          <a:p>
            <a:pPr marL="0" indent="0">
              <a:spcBef>
                <a:spcPts val="1600"/>
              </a:spcBef>
              <a:buNone/>
            </a:pPr>
            <a:r>
              <a:rPr lang="en-GB"/>
              <a:t>b.</a:t>
            </a:r>
            <a:endParaRPr/>
          </a:p>
          <a:p>
            <a:pPr marL="0" indent="0">
              <a:spcBef>
                <a:spcPts val="1600"/>
              </a:spcBef>
              <a:buNone/>
            </a:pPr>
            <a:endParaRPr/>
          </a:p>
          <a:p>
            <a:pPr marL="0" indent="0">
              <a:spcBef>
                <a:spcPts val="1600"/>
              </a:spcBef>
              <a:buNone/>
            </a:pPr>
            <a:br>
              <a:rPr lang="en-GB" sz="1467" b="1" baseline="-25000">
                <a:solidFill>
                  <a:srgbClr val="595959"/>
                </a:solidFill>
              </a:rPr>
            </a:br>
            <a:endParaRPr sz="1467" b="1" baseline="-25000">
              <a:solidFill>
                <a:srgbClr val="595959"/>
              </a:solidFill>
            </a:endParaRPr>
          </a:p>
          <a:p>
            <a:pPr indent="0">
              <a:spcBef>
                <a:spcPts val="1600"/>
              </a:spcBef>
              <a:spcAft>
                <a:spcPts val="1600"/>
              </a:spcAft>
              <a:buNone/>
            </a:pPr>
            <a:br>
              <a:rPr lang="en-GB" sz="1467" b="1" baseline="-25000">
                <a:solidFill>
                  <a:srgbClr val="595959"/>
                </a:solidFill>
              </a:rPr>
            </a:br>
            <a:r>
              <a:rPr lang="en-GB">
                <a:latin typeface="Roboto Mono"/>
                <a:ea typeface="Roboto Mono"/>
                <a:cs typeface="Roboto Mono"/>
                <a:sym typeface="Roboto Mono"/>
              </a:rPr>
              <a:t>16 + 8 + 4 + 2 + 1 = </a:t>
            </a:r>
            <a:r>
              <a:rPr lang="en-GB" b="1">
                <a:latin typeface="Roboto Mono"/>
                <a:ea typeface="Roboto Mono"/>
                <a:cs typeface="Roboto Mono"/>
                <a:sym typeface="Roboto Mono"/>
              </a:rPr>
              <a:t>31</a:t>
            </a:r>
            <a:r>
              <a:rPr lang="en-GB" b="1" baseline="-25000">
                <a:latin typeface="Roboto Mono"/>
                <a:ea typeface="Roboto Mono"/>
                <a:cs typeface="Roboto Mono"/>
                <a:sym typeface="Roboto Mono"/>
              </a:rPr>
              <a:t>10</a:t>
            </a:r>
            <a:br>
              <a:rPr lang="en-GB" sz="1467" b="1" baseline="-25000">
                <a:solidFill>
                  <a:srgbClr val="595959"/>
                </a:solidFill>
              </a:rPr>
            </a:br>
            <a:endParaRPr sz="1467" b="1" baseline="-25000"/>
          </a:p>
        </p:txBody>
      </p:sp>
      <p:sp>
        <p:nvSpPr>
          <p:cNvPr id="226" name="Google Shape;226;p24"/>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anchor="ctr" anchorCtr="0">
            <a:noAutofit/>
          </a:bodyPr>
          <a:lstStyle/>
          <a:p>
            <a:r>
              <a:rPr lang="en-GB"/>
              <a:t>Number bases – Solutions</a:t>
            </a:r>
            <a:endParaRPr/>
          </a:p>
        </p:txBody>
      </p:sp>
      <p:sp>
        <p:nvSpPr>
          <p:cNvPr id="227" name="Google Shape;227;p24"/>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anchor="t" anchorCtr="0">
            <a:noAutofit/>
          </a:bodyPr>
          <a:lstStyle/>
          <a:p>
            <a:fld id="{00000000-1234-1234-1234-123412341234}" type="slidenum">
              <a:rPr lang="en-GB"/>
              <a:pPr/>
              <a:t>37</a:t>
            </a:fld>
            <a:endParaRPr/>
          </a:p>
        </p:txBody>
      </p:sp>
      <p:sp>
        <p:nvSpPr>
          <p:cNvPr id="228" name="Google Shape;228;p24"/>
          <p:cNvSpPr txBox="1">
            <a:spLocks noGrp="1"/>
          </p:cNvSpPr>
          <p:nvPr>
            <p:ph type="subTitle" idx="3"/>
          </p:nvPr>
        </p:nvSpPr>
        <p:spPr>
          <a:xfrm>
            <a:off x="7010400" y="0"/>
            <a:ext cx="4753200" cy="418800"/>
          </a:xfrm>
          <a:prstGeom prst="rect">
            <a:avLst/>
          </a:prstGeom>
        </p:spPr>
        <p:txBody>
          <a:bodyPr spcFirstLastPara="1" vert="horz" wrap="square" lIns="121900" tIns="121900" rIns="0" bIns="121900" anchor="ctr" anchorCtr="0">
            <a:noAutofit/>
          </a:bodyPr>
          <a:lstStyle/>
          <a:p>
            <a:pPr marL="0" indent="0"/>
            <a:r>
              <a:rPr lang="en-GB"/>
              <a:t>Activity 2</a:t>
            </a:r>
            <a:endParaRPr/>
          </a:p>
        </p:txBody>
      </p:sp>
      <p:graphicFrame>
        <p:nvGraphicFramePr>
          <p:cNvPr id="229" name="Google Shape;229;p24"/>
          <p:cNvGraphicFramePr/>
          <p:nvPr/>
        </p:nvGraphicFramePr>
        <p:xfrm>
          <a:off x="1118700" y="2800367"/>
          <a:ext cx="7149064" cy="1709680"/>
        </p:xfrm>
        <a:graphic>
          <a:graphicData uri="http://schemas.openxmlformats.org/drawingml/2006/table">
            <a:tbl>
              <a:tblPr>
                <a:noFill/>
              </a:tblPr>
              <a:tblGrid>
                <a:gridCol w="893633">
                  <a:extLst>
                    <a:ext uri="{9D8B030D-6E8A-4147-A177-3AD203B41FA5}">
                      <a16:colId xmlns:a16="http://schemas.microsoft.com/office/drawing/2014/main" val="20000"/>
                    </a:ext>
                  </a:extLst>
                </a:gridCol>
                <a:gridCol w="893633">
                  <a:extLst>
                    <a:ext uri="{9D8B030D-6E8A-4147-A177-3AD203B41FA5}">
                      <a16:colId xmlns:a16="http://schemas.microsoft.com/office/drawing/2014/main" val="20001"/>
                    </a:ext>
                  </a:extLst>
                </a:gridCol>
                <a:gridCol w="893633">
                  <a:extLst>
                    <a:ext uri="{9D8B030D-6E8A-4147-A177-3AD203B41FA5}">
                      <a16:colId xmlns:a16="http://schemas.microsoft.com/office/drawing/2014/main" val="20002"/>
                    </a:ext>
                  </a:extLst>
                </a:gridCol>
                <a:gridCol w="893633">
                  <a:extLst>
                    <a:ext uri="{9D8B030D-6E8A-4147-A177-3AD203B41FA5}">
                      <a16:colId xmlns:a16="http://schemas.microsoft.com/office/drawing/2014/main" val="20003"/>
                    </a:ext>
                  </a:extLst>
                </a:gridCol>
                <a:gridCol w="893633">
                  <a:extLst>
                    <a:ext uri="{9D8B030D-6E8A-4147-A177-3AD203B41FA5}">
                      <a16:colId xmlns:a16="http://schemas.microsoft.com/office/drawing/2014/main" val="20004"/>
                    </a:ext>
                  </a:extLst>
                </a:gridCol>
                <a:gridCol w="893633">
                  <a:extLst>
                    <a:ext uri="{9D8B030D-6E8A-4147-A177-3AD203B41FA5}">
                      <a16:colId xmlns:a16="http://schemas.microsoft.com/office/drawing/2014/main" val="20005"/>
                    </a:ext>
                  </a:extLst>
                </a:gridCol>
                <a:gridCol w="893633">
                  <a:extLst>
                    <a:ext uri="{9D8B030D-6E8A-4147-A177-3AD203B41FA5}">
                      <a16:colId xmlns:a16="http://schemas.microsoft.com/office/drawing/2014/main" val="20006"/>
                    </a:ext>
                  </a:extLst>
                </a:gridCol>
                <a:gridCol w="893633">
                  <a:extLst>
                    <a:ext uri="{9D8B030D-6E8A-4147-A177-3AD203B41FA5}">
                      <a16:colId xmlns:a16="http://schemas.microsoft.com/office/drawing/2014/main" val="20007"/>
                    </a:ext>
                  </a:extLst>
                </a:gridCol>
              </a:tblGrid>
              <a:tr h="490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128</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64</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32</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62400" marR="62400" marT="62400" marB="624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609560">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0</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09560">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16</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8</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4</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2</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GB" sz="2400">
                          <a:solidFill>
                            <a:schemeClr val="dk1"/>
                          </a:solidFill>
                          <a:latin typeface="Roboto Mono"/>
                          <a:ea typeface="Roboto Mono"/>
                          <a:cs typeface="Roboto Mono"/>
                          <a:sym typeface="Roboto Mono"/>
                        </a:rPr>
                        <a:t>1</a:t>
                      </a:r>
                      <a:endParaRPr sz="2400">
                        <a:solidFill>
                          <a:schemeClr val="dk1"/>
                        </a:solidFill>
                        <a:latin typeface="Roboto Mono"/>
                        <a:ea typeface="Roboto Mono"/>
                        <a:cs typeface="Roboto Mono"/>
                        <a:sym typeface="Roboto Mono"/>
                      </a:endParaRPr>
                    </a:p>
                  </a:txBody>
                  <a:tcPr marL="121900" marR="121900" marT="121900" marB="121900">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xEl>
                                              <p:pRg st="1" end="1"/>
                                            </p:txEl>
                                          </p:spTgt>
                                        </p:tgtEl>
                                        <p:attrNameLst>
                                          <p:attrName>style.visibility</p:attrName>
                                        </p:attrNameLst>
                                      </p:cBhvr>
                                      <p:to>
                                        <p:strVal val="visible"/>
                                      </p:to>
                                    </p:set>
                                    <p:animEffect transition="in" filter="fade">
                                      <p:cBhvr>
                                        <p:cTn id="7" dur="1000"/>
                                        <p:tgtEl>
                                          <p:spTgt spid="2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xEl>
                                              <p:pRg st="2" end="2"/>
                                            </p:txEl>
                                          </p:spTgt>
                                        </p:tgtEl>
                                        <p:attrNameLst>
                                          <p:attrName>style.visibility</p:attrName>
                                        </p:attrNameLst>
                                      </p:cBhvr>
                                      <p:to>
                                        <p:strVal val="visible"/>
                                      </p:to>
                                    </p:set>
                                    <p:animEffect transition="in" filter="fade">
                                      <p:cBhvr>
                                        <p:cTn id="12" dur="1000"/>
                                        <p:tgtEl>
                                          <p:spTgt spid="2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xEl>
                                              <p:pRg st="4" end="4"/>
                                            </p:txEl>
                                          </p:spTgt>
                                        </p:tgtEl>
                                        <p:attrNameLst>
                                          <p:attrName>style.visibility</p:attrName>
                                        </p:attrNameLst>
                                      </p:cBhvr>
                                      <p:to>
                                        <p:strVal val="visible"/>
                                      </p:to>
                                    </p:set>
                                    <p:animEffect transition="in" filter="fade">
                                      <p:cBhvr>
                                        <p:cTn id="17" dur="1000"/>
                                        <p:tgtEl>
                                          <p:spTgt spid="22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
                                            <p:txEl>
                                              <p:pRg st="5" end="5"/>
                                            </p:txEl>
                                          </p:spTgt>
                                        </p:tgtEl>
                                        <p:attrNameLst>
                                          <p:attrName>style.visibility</p:attrName>
                                        </p:attrNameLst>
                                      </p:cBhvr>
                                      <p:to>
                                        <p:strVal val="visible"/>
                                      </p:to>
                                    </p:set>
                                    <p:animEffect transition="in" filter="fade">
                                      <p:cBhvr>
                                        <p:cTn id="22" dur="1000"/>
                                        <p:tgtEl>
                                          <p:spTgt spid="2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Binary Task</a:t>
            </a:r>
          </a:p>
        </p:txBody>
      </p:sp>
      <p:sp>
        <p:nvSpPr>
          <p:cNvPr id="3" name="Content Placeholder 2"/>
          <p:cNvSpPr>
            <a:spLocks noGrp="1"/>
          </p:cNvSpPr>
          <p:nvPr>
            <p:ph sz="quarter" idx="1"/>
          </p:nvPr>
        </p:nvSpPr>
        <p:spPr/>
        <p:txBody>
          <a:bodyPr/>
          <a:lstStyle/>
          <a:p>
            <a:r>
              <a:rPr lang="en-GB" dirty="0"/>
              <a:t>Work out the following numbers in binary:</a:t>
            </a:r>
          </a:p>
          <a:p>
            <a:pPr>
              <a:buNone/>
            </a:pPr>
            <a:endParaRPr lang="en-GB" dirty="0"/>
          </a:p>
        </p:txBody>
      </p:sp>
      <p:graphicFrame>
        <p:nvGraphicFramePr>
          <p:cNvPr id="4" name="Table 3"/>
          <p:cNvGraphicFramePr>
            <a:graphicFrameLocks noGrp="1"/>
          </p:cNvGraphicFramePr>
          <p:nvPr/>
        </p:nvGraphicFramePr>
        <p:xfrm>
          <a:off x="2855640" y="2204864"/>
          <a:ext cx="6096000" cy="4450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dirty="0"/>
                        <a:t>Number</a:t>
                      </a:r>
                    </a:p>
                  </a:txBody>
                  <a:tcPr/>
                </a:tc>
                <a:tc>
                  <a:txBody>
                    <a:bodyPr/>
                    <a:lstStyle/>
                    <a:p>
                      <a:r>
                        <a:rPr lang="en-GB" dirty="0"/>
                        <a:t>Binary</a:t>
                      </a:r>
                    </a:p>
                  </a:txBody>
                  <a:tcPr/>
                </a:tc>
                <a:extLst>
                  <a:ext uri="{0D108BD9-81ED-4DB2-BD59-A6C34878D82A}">
                    <a16:rowId xmlns:a16="http://schemas.microsoft.com/office/drawing/2014/main" val="10000"/>
                  </a:ext>
                </a:extLst>
              </a:tr>
              <a:tr h="370840">
                <a:tc>
                  <a:txBody>
                    <a:bodyPr/>
                    <a:lstStyle/>
                    <a:p>
                      <a:r>
                        <a:rPr lang="en-GB" dirty="0"/>
                        <a:t>165</a:t>
                      </a:r>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r>
                        <a:rPr lang="en-GB" dirty="0"/>
                        <a:t>117</a:t>
                      </a:r>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r>
                        <a:rPr lang="en-GB" dirty="0"/>
                        <a:t>61</a:t>
                      </a:r>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r>
                        <a:rPr lang="en-GB" dirty="0"/>
                        <a:t>224</a:t>
                      </a:r>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r>
                        <a:rPr lang="en-GB" dirty="0"/>
                        <a:t>39</a:t>
                      </a:r>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r>
                        <a:rPr lang="en-GB" dirty="0"/>
                        <a:t>139</a:t>
                      </a:r>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r>
                        <a:rPr lang="en-GB" dirty="0"/>
                        <a:t>170</a:t>
                      </a:r>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r>
                        <a:rPr lang="en-GB" dirty="0"/>
                        <a:t>186</a:t>
                      </a:r>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r>
                        <a:rPr lang="en-GB" dirty="0"/>
                        <a:t>255</a:t>
                      </a:r>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r>
                        <a:rPr lang="en-GB" dirty="0"/>
                        <a:t>223</a:t>
                      </a:r>
                    </a:p>
                  </a:txBody>
                  <a:tcPr/>
                </a:tc>
                <a:tc>
                  <a:txBody>
                    <a:bodyPr/>
                    <a:lstStyle/>
                    <a:p>
                      <a:endParaRPr lang="en-GB" dirty="0"/>
                    </a:p>
                  </a:txBody>
                  <a:tcPr/>
                </a:tc>
                <a:extLst>
                  <a:ext uri="{0D108BD9-81ED-4DB2-BD59-A6C34878D82A}">
                    <a16:rowId xmlns:a16="http://schemas.microsoft.com/office/drawing/2014/main" val="10010"/>
                  </a:ext>
                </a:extLst>
              </a:tr>
              <a:tr h="370840">
                <a:tc>
                  <a:txBody>
                    <a:bodyPr/>
                    <a:lstStyle/>
                    <a:p>
                      <a:r>
                        <a:rPr lang="en-GB" dirty="0"/>
                        <a:t>84</a:t>
                      </a:r>
                    </a:p>
                  </a:txBody>
                  <a:tcPr/>
                </a:tc>
                <a:tc>
                  <a:txBody>
                    <a:bodyPr/>
                    <a:lstStyle/>
                    <a:p>
                      <a:endParaRPr lang="en-GB" dirty="0"/>
                    </a:p>
                  </a:txBody>
                  <a:tcPr/>
                </a:tc>
                <a:extLst>
                  <a:ext uri="{0D108BD9-81ED-4DB2-BD59-A6C34878D82A}">
                    <a16:rowId xmlns:a16="http://schemas.microsoft.com/office/drawing/2014/main" val="10011"/>
                  </a:ext>
                </a:extLst>
              </a:tr>
            </a:tbl>
          </a:graphicData>
        </a:graphic>
      </p:graphicFrame>
      <p:pic>
        <p:nvPicPr>
          <p:cNvPr id="5" name="Picture 2"/>
          <p:cNvPicPr>
            <a:picLocks noChangeAspect="1" noChangeArrowheads="1"/>
          </p:cNvPicPr>
          <p:nvPr/>
        </p:nvPicPr>
        <p:blipFill>
          <a:blip r:embed="rId2" cstate="print"/>
          <a:srcRect l="13440" r="12641"/>
          <a:stretch>
            <a:fillRect/>
          </a:stretch>
        </p:blipFill>
        <p:spPr bwMode="auto">
          <a:xfrm>
            <a:off x="9711754" y="1"/>
            <a:ext cx="956247" cy="1293643"/>
          </a:xfrm>
          <a:prstGeom prst="rect">
            <a:avLst/>
          </a:prstGeom>
          <a:noFill/>
          <a:ln w="9525">
            <a:noFill/>
            <a:miter lim="800000"/>
            <a:headEnd/>
            <a:tailEnd/>
          </a:ln>
        </p:spPr>
      </p:pic>
    </p:spTree>
    <p:extLst>
      <p:ext uri="{BB962C8B-B14F-4D97-AF65-F5344CB8AC3E}">
        <p14:creationId xmlns:p14="http://schemas.microsoft.com/office/powerpoint/2010/main" val="221872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80312" cy="990600"/>
          </a:xfrm>
        </p:spPr>
        <p:txBody>
          <a:bodyPr>
            <a:normAutofit fontScale="90000"/>
          </a:bodyPr>
          <a:lstStyle/>
          <a:p>
            <a:r>
              <a:rPr lang="en-GB" dirty="0"/>
              <a:t>Put these into Size Order – 30secs</a:t>
            </a:r>
          </a:p>
        </p:txBody>
      </p:sp>
      <p:sp>
        <p:nvSpPr>
          <p:cNvPr id="4" name="Rectangle 3"/>
          <p:cNvSpPr/>
          <p:nvPr/>
        </p:nvSpPr>
        <p:spPr>
          <a:xfrm>
            <a:off x="7223409" y="4221088"/>
            <a:ext cx="91082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bit</a:t>
            </a:r>
          </a:p>
        </p:txBody>
      </p:sp>
      <p:sp>
        <p:nvSpPr>
          <p:cNvPr id="5" name="Rectangle 4"/>
          <p:cNvSpPr/>
          <p:nvPr/>
        </p:nvSpPr>
        <p:spPr>
          <a:xfrm>
            <a:off x="2286916" y="4869160"/>
            <a:ext cx="143020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Byte</a:t>
            </a:r>
          </a:p>
        </p:txBody>
      </p:sp>
      <p:sp>
        <p:nvSpPr>
          <p:cNvPr id="6" name="Rectangle 5"/>
          <p:cNvSpPr/>
          <p:nvPr/>
        </p:nvSpPr>
        <p:spPr>
          <a:xfrm>
            <a:off x="2063552" y="3284984"/>
            <a:ext cx="40872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Kilobyte (Kb)</a:t>
            </a:r>
          </a:p>
        </p:txBody>
      </p:sp>
      <p:sp>
        <p:nvSpPr>
          <p:cNvPr id="7" name="Rectangle 6"/>
          <p:cNvSpPr/>
          <p:nvPr/>
        </p:nvSpPr>
        <p:spPr>
          <a:xfrm>
            <a:off x="1737184" y="1628800"/>
            <a:ext cx="47188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Megabyte (Mb)</a:t>
            </a:r>
          </a:p>
        </p:txBody>
      </p:sp>
      <p:sp>
        <p:nvSpPr>
          <p:cNvPr id="8" name="Rectangle 7"/>
          <p:cNvSpPr/>
          <p:nvPr/>
        </p:nvSpPr>
        <p:spPr>
          <a:xfrm>
            <a:off x="5591945" y="5661248"/>
            <a:ext cx="42942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Gigabyte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Gb</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9" name="Rectangle 8"/>
          <p:cNvSpPr/>
          <p:nvPr/>
        </p:nvSpPr>
        <p:spPr>
          <a:xfrm>
            <a:off x="6451583" y="2636912"/>
            <a:ext cx="395698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Terabyte (Tb)</a:t>
            </a:r>
          </a:p>
        </p:txBody>
      </p:sp>
      <p:pic>
        <p:nvPicPr>
          <p:cNvPr id="10" name="Picture 2"/>
          <p:cNvPicPr>
            <a:picLocks noChangeAspect="1" noChangeArrowheads="1"/>
          </p:cNvPicPr>
          <p:nvPr/>
        </p:nvPicPr>
        <p:blipFill>
          <a:blip r:embed="rId2" cstate="print"/>
          <a:srcRect/>
          <a:stretch>
            <a:fillRect/>
          </a:stretch>
        </p:blipFill>
        <p:spPr bwMode="auto">
          <a:xfrm>
            <a:off x="8976321" y="260649"/>
            <a:ext cx="1365613" cy="911547"/>
          </a:xfrm>
          <a:prstGeom prst="rect">
            <a:avLst/>
          </a:prstGeom>
          <a:noFill/>
          <a:ln w="9525">
            <a:noFill/>
            <a:miter lim="800000"/>
            <a:headEnd/>
            <a:tailEnd/>
          </a:ln>
        </p:spPr>
      </p:pic>
    </p:spTree>
    <p:extLst>
      <p:ext uri="{BB962C8B-B14F-4D97-AF65-F5344CB8AC3E}">
        <p14:creationId xmlns:p14="http://schemas.microsoft.com/office/powerpoint/2010/main" val="3213907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xit" presetSubtype="4" fill="hold" grpId="1" nodeType="afterEffect">
                                  <p:stCondLst>
                                    <p:cond delay="3000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par>
                                <p:cTn id="34" presetID="2" presetClass="exit" presetSubtype="4" fill="hold" grpId="1" nodeType="withEffect">
                                  <p:stCondLst>
                                    <p:cond delay="30000"/>
                                  </p:stCondLst>
                                  <p:childTnLst>
                                    <p:anim calcmode="lin" valueType="num">
                                      <p:cBhvr additive="base">
                                        <p:cTn id="35" dur="500"/>
                                        <p:tgtEl>
                                          <p:spTgt spid="9"/>
                                        </p:tgtEl>
                                        <p:attrNameLst>
                                          <p:attrName>ppt_x</p:attrName>
                                        </p:attrNameLst>
                                      </p:cBhvr>
                                      <p:tavLst>
                                        <p:tav tm="0">
                                          <p:val>
                                            <p:strVal val="ppt_x"/>
                                          </p:val>
                                        </p:tav>
                                        <p:tav tm="100000">
                                          <p:val>
                                            <p:strVal val="ppt_x"/>
                                          </p:val>
                                        </p:tav>
                                      </p:tavLst>
                                    </p:anim>
                                    <p:anim calcmode="lin" valueType="num">
                                      <p:cBhvr additive="base">
                                        <p:cTn id="36" dur="500"/>
                                        <p:tgtEl>
                                          <p:spTgt spid="9"/>
                                        </p:tgtEl>
                                        <p:attrNameLst>
                                          <p:attrName>ppt_y</p:attrName>
                                        </p:attrNameLst>
                                      </p:cBhvr>
                                      <p:tavLst>
                                        <p:tav tm="0">
                                          <p:val>
                                            <p:strVal val="ppt_y"/>
                                          </p:val>
                                        </p:tav>
                                        <p:tav tm="100000">
                                          <p:val>
                                            <p:strVal val="1+ppt_h/2"/>
                                          </p:val>
                                        </p:tav>
                                      </p:tavLst>
                                    </p:anim>
                                    <p:set>
                                      <p:cBhvr>
                                        <p:cTn id="37" dur="1" fill="hold">
                                          <p:stCondLst>
                                            <p:cond delay="499"/>
                                          </p:stCondLst>
                                        </p:cTn>
                                        <p:tgtEl>
                                          <p:spTgt spid="9"/>
                                        </p:tgtEl>
                                        <p:attrNameLst>
                                          <p:attrName>style.visibility</p:attrName>
                                        </p:attrNameLst>
                                      </p:cBhvr>
                                      <p:to>
                                        <p:strVal val="hidden"/>
                                      </p:to>
                                    </p:set>
                                  </p:childTnLst>
                                </p:cTn>
                              </p:par>
                              <p:par>
                                <p:cTn id="38" presetID="2" presetClass="exit" presetSubtype="4" fill="hold" grpId="1" nodeType="withEffect">
                                  <p:stCondLst>
                                    <p:cond delay="30000"/>
                                  </p:stCondLst>
                                  <p:childTnLst>
                                    <p:anim calcmode="lin" valueType="num">
                                      <p:cBhvr additive="base">
                                        <p:cTn id="39" dur="500"/>
                                        <p:tgtEl>
                                          <p:spTgt spid="6"/>
                                        </p:tgtEl>
                                        <p:attrNameLst>
                                          <p:attrName>ppt_x</p:attrName>
                                        </p:attrNameLst>
                                      </p:cBhvr>
                                      <p:tavLst>
                                        <p:tav tm="0">
                                          <p:val>
                                            <p:strVal val="ppt_x"/>
                                          </p:val>
                                        </p:tav>
                                        <p:tav tm="100000">
                                          <p:val>
                                            <p:strVal val="ppt_x"/>
                                          </p:val>
                                        </p:tav>
                                      </p:tavLst>
                                    </p:anim>
                                    <p:anim calcmode="lin" valueType="num">
                                      <p:cBhvr additive="base">
                                        <p:cTn id="40" dur="500"/>
                                        <p:tgtEl>
                                          <p:spTgt spid="6"/>
                                        </p:tgtEl>
                                        <p:attrNameLst>
                                          <p:attrName>ppt_y</p:attrName>
                                        </p:attrNameLst>
                                      </p:cBhvr>
                                      <p:tavLst>
                                        <p:tav tm="0">
                                          <p:val>
                                            <p:strVal val="ppt_y"/>
                                          </p:val>
                                        </p:tav>
                                        <p:tav tm="100000">
                                          <p:val>
                                            <p:strVal val="1+ppt_h/2"/>
                                          </p:val>
                                        </p:tav>
                                      </p:tavLst>
                                    </p:anim>
                                    <p:set>
                                      <p:cBhvr>
                                        <p:cTn id="41" dur="1" fill="hold">
                                          <p:stCondLst>
                                            <p:cond delay="499"/>
                                          </p:stCondLst>
                                        </p:cTn>
                                        <p:tgtEl>
                                          <p:spTgt spid="6"/>
                                        </p:tgtEl>
                                        <p:attrNameLst>
                                          <p:attrName>style.visibility</p:attrName>
                                        </p:attrNameLst>
                                      </p:cBhvr>
                                      <p:to>
                                        <p:strVal val="hidden"/>
                                      </p:to>
                                    </p:set>
                                  </p:childTnLst>
                                </p:cTn>
                              </p:par>
                              <p:par>
                                <p:cTn id="42" presetID="2" presetClass="exit" presetSubtype="4" fill="hold" grpId="1" nodeType="withEffect">
                                  <p:stCondLst>
                                    <p:cond delay="30000"/>
                                  </p:stCondLst>
                                  <p:childTnLst>
                                    <p:anim calcmode="lin" valueType="num">
                                      <p:cBhvr additive="base">
                                        <p:cTn id="43" dur="500"/>
                                        <p:tgtEl>
                                          <p:spTgt spid="4"/>
                                        </p:tgtEl>
                                        <p:attrNameLst>
                                          <p:attrName>ppt_x</p:attrName>
                                        </p:attrNameLst>
                                      </p:cBhvr>
                                      <p:tavLst>
                                        <p:tav tm="0">
                                          <p:val>
                                            <p:strVal val="ppt_x"/>
                                          </p:val>
                                        </p:tav>
                                        <p:tav tm="100000">
                                          <p:val>
                                            <p:strVal val="ppt_x"/>
                                          </p:val>
                                        </p:tav>
                                      </p:tavLst>
                                    </p:anim>
                                    <p:anim calcmode="lin" valueType="num">
                                      <p:cBhvr additive="base">
                                        <p:cTn id="44" dur="500"/>
                                        <p:tgtEl>
                                          <p:spTgt spid="4"/>
                                        </p:tgtEl>
                                        <p:attrNameLst>
                                          <p:attrName>ppt_y</p:attrName>
                                        </p:attrNameLst>
                                      </p:cBhvr>
                                      <p:tavLst>
                                        <p:tav tm="0">
                                          <p:val>
                                            <p:strVal val="ppt_y"/>
                                          </p:val>
                                        </p:tav>
                                        <p:tav tm="100000">
                                          <p:val>
                                            <p:strVal val="1+ppt_h/2"/>
                                          </p:val>
                                        </p:tav>
                                      </p:tavLst>
                                    </p:anim>
                                    <p:set>
                                      <p:cBhvr>
                                        <p:cTn id="45" dur="1" fill="hold">
                                          <p:stCondLst>
                                            <p:cond delay="499"/>
                                          </p:stCondLst>
                                        </p:cTn>
                                        <p:tgtEl>
                                          <p:spTgt spid="4"/>
                                        </p:tgtEl>
                                        <p:attrNameLst>
                                          <p:attrName>style.visibility</p:attrName>
                                        </p:attrNameLst>
                                      </p:cBhvr>
                                      <p:to>
                                        <p:strVal val="hidden"/>
                                      </p:to>
                                    </p:set>
                                  </p:childTnLst>
                                </p:cTn>
                              </p:par>
                              <p:par>
                                <p:cTn id="46" presetID="2" presetClass="exit" presetSubtype="4" fill="hold" grpId="1" nodeType="withEffect">
                                  <p:stCondLst>
                                    <p:cond delay="30000"/>
                                  </p:stCondLst>
                                  <p:childTnLst>
                                    <p:anim calcmode="lin" valueType="num">
                                      <p:cBhvr additive="base">
                                        <p:cTn id="47" dur="500"/>
                                        <p:tgtEl>
                                          <p:spTgt spid="5"/>
                                        </p:tgtEl>
                                        <p:attrNameLst>
                                          <p:attrName>ppt_x</p:attrName>
                                        </p:attrNameLst>
                                      </p:cBhvr>
                                      <p:tavLst>
                                        <p:tav tm="0">
                                          <p:val>
                                            <p:strVal val="ppt_x"/>
                                          </p:val>
                                        </p:tav>
                                        <p:tav tm="100000">
                                          <p:val>
                                            <p:strVal val="ppt_x"/>
                                          </p:val>
                                        </p:tav>
                                      </p:tavLst>
                                    </p:anim>
                                    <p:anim calcmode="lin" valueType="num">
                                      <p:cBhvr additive="base">
                                        <p:cTn id="48" dur="500"/>
                                        <p:tgtEl>
                                          <p:spTgt spid="5"/>
                                        </p:tgtEl>
                                        <p:attrNameLst>
                                          <p:attrName>ppt_y</p:attrName>
                                        </p:attrNameLst>
                                      </p:cBhvr>
                                      <p:tavLst>
                                        <p:tav tm="0">
                                          <p:val>
                                            <p:strVal val="ppt_y"/>
                                          </p:val>
                                        </p:tav>
                                        <p:tav tm="100000">
                                          <p:val>
                                            <p:strVal val="1+ppt_h/2"/>
                                          </p:val>
                                        </p:tav>
                                      </p:tavLst>
                                    </p:anim>
                                    <p:set>
                                      <p:cBhvr>
                                        <p:cTn id="49" dur="1" fill="hold">
                                          <p:stCondLst>
                                            <p:cond delay="499"/>
                                          </p:stCondLst>
                                        </p:cTn>
                                        <p:tgtEl>
                                          <p:spTgt spid="5"/>
                                        </p:tgtEl>
                                        <p:attrNameLst>
                                          <p:attrName>style.visibility</p:attrName>
                                        </p:attrNameLst>
                                      </p:cBhvr>
                                      <p:to>
                                        <p:strVal val="hidden"/>
                                      </p:to>
                                    </p:set>
                                  </p:childTnLst>
                                </p:cTn>
                              </p:par>
                              <p:par>
                                <p:cTn id="50" presetID="2" presetClass="exit" presetSubtype="4" fill="hold" grpId="1" nodeType="withEffect">
                                  <p:stCondLst>
                                    <p:cond delay="30000"/>
                                  </p:stCondLst>
                                  <p:childTnLst>
                                    <p:anim calcmode="lin" valueType="num">
                                      <p:cBhvr additive="base">
                                        <p:cTn id="51" dur="500"/>
                                        <p:tgtEl>
                                          <p:spTgt spid="8"/>
                                        </p:tgtEl>
                                        <p:attrNameLst>
                                          <p:attrName>ppt_x</p:attrName>
                                        </p:attrNameLst>
                                      </p:cBhvr>
                                      <p:tavLst>
                                        <p:tav tm="0">
                                          <p:val>
                                            <p:strVal val="ppt_x"/>
                                          </p:val>
                                        </p:tav>
                                        <p:tav tm="100000">
                                          <p:val>
                                            <p:strVal val="ppt_x"/>
                                          </p:val>
                                        </p:tav>
                                      </p:tavLst>
                                    </p:anim>
                                    <p:anim calcmode="lin" valueType="num">
                                      <p:cBhvr additive="base">
                                        <p:cTn id="52" dur="500"/>
                                        <p:tgtEl>
                                          <p:spTgt spid="8"/>
                                        </p:tgtEl>
                                        <p:attrNameLst>
                                          <p:attrName>ppt_y</p:attrName>
                                        </p:attrNameLst>
                                      </p:cBhvr>
                                      <p:tavLst>
                                        <p:tav tm="0">
                                          <p:val>
                                            <p:strVal val="ppt_y"/>
                                          </p:val>
                                        </p:tav>
                                        <p:tav tm="100000">
                                          <p:val>
                                            <p:strVal val="1+ppt_h/2"/>
                                          </p:val>
                                        </p:tav>
                                      </p:tavLst>
                                    </p:anim>
                                    <p:set>
                                      <p:cBhvr>
                                        <p:cTn id="5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GB" altLang="en-GB" dirty="0"/>
              <a:t>Lesson Objectives</a:t>
            </a:r>
          </a:p>
        </p:txBody>
      </p:sp>
      <p:sp>
        <p:nvSpPr>
          <p:cNvPr id="4" name="Slide Number Placeholder 3"/>
          <p:cNvSpPr>
            <a:spLocks noGrp="1"/>
          </p:cNvSpPr>
          <p:nvPr>
            <p:ph type="sldNum" sz="quarter" idx="12"/>
          </p:nvPr>
        </p:nvSpPr>
        <p:spPr/>
        <p:txBody>
          <a:bodyPr numCol="1">
            <a:normAutofit fontScale="85000" lnSpcReduction="20000"/>
          </a:bodyPr>
          <a:lstStyle/>
          <a:p>
            <a:endParaRPr lang="en-GB" altLang="en-GB" dirty="0"/>
          </a:p>
        </p:txBody>
      </p:sp>
      <p:sp>
        <p:nvSpPr>
          <p:cNvPr id="3" name="Content Placeholder 2"/>
          <p:cNvSpPr>
            <a:spLocks noGrp="1"/>
          </p:cNvSpPr>
          <p:nvPr>
            <p:ph sz="quarter" idx="1"/>
          </p:nvPr>
        </p:nvSpPr>
        <p:spPr>
          <a:xfrm>
            <a:off x="931434" y="1727517"/>
            <a:ext cx="10035785" cy="4300537"/>
          </a:xfrm>
        </p:spPr>
        <p:txBody>
          <a:bodyPr numCol="1">
            <a:normAutofit/>
          </a:bodyPr>
          <a:lstStyle/>
          <a:p>
            <a:pPr marL="0" indent="0">
              <a:buNone/>
            </a:pPr>
            <a:r>
              <a:rPr lang="en-GB" altLang="en-GB" dirty="0"/>
              <a:t>Today’s lesson</a:t>
            </a:r>
          </a:p>
          <a:p>
            <a:pPr marL="571500" indent="-571500">
              <a:buFont typeface="+mj-lt"/>
              <a:buAutoNum type="romanLcPeriod"/>
            </a:pPr>
            <a:r>
              <a:rPr lang="en-GB" altLang="en-GB" dirty="0"/>
              <a:t>Understand the following number bases</a:t>
            </a:r>
          </a:p>
          <a:p>
            <a:pPr marL="971550" lvl="1" indent="-571500">
              <a:buFont typeface="+mj-lt"/>
              <a:buAutoNum type="romanLcPeriod"/>
            </a:pPr>
            <a:r>
              <a:rPr lang="en-GB" altLang="en-GB" dirty="0"/>
              <a:t>Decimal</a:t>
            </a:r>
          </a:p>
          <a:p>
            <a:pPr marL="971550" lvl="1" indent="-571500">
              <a:buFont typeface="+mj-lt"/>
              <a:buAutoNum type="romanLcPeriod"/>
            </a:pPr>
            <a:r>
              <a:rPr lang="en-GB" altLang="en-GB" dirty="0"/>
              <a:t>Binary</a:t>
            </a:r>
          </a:p>
          <a:p>
            <a:pPr marL="571500" indent="-571500">
              <a:buFont typeface="+mj-lt"/>
              <a:buAutoNum type="romanLcPeriod"/>
            </a:pPr>
            <a:r>
              <a:rPr lang="en-GB" altLang="en-GB" dirty="0"/>
              <a:t>Understand that all computers use binary to represent instructions</a:t>
            </a:r>
          </a:p>
          <a:p>
            <a:pPr marL="571500" indent="-571500">
              <a:buFont typeface="+mj-lt"/>
              <a:buAutoNum type="romanLcPeriod"/>
            </a:pPr>
            <a:r>
              <a:rPr lang="en-GB" altLang="en-GB" dirty="0"/>
              <a:t>Comprehend the units of data for measurement</a:t>
            </a:r>
          </a:p>
        </p:txBody>
      </p:sp>
    </p:spTree>
    <p:extLst>
      <p:ext uri="{BB962C8B-B14F-4D97-AF65-F5344CB8AC3E}">
        <p14:creationId xmlns:p14="http://schemas.microsoft.com/office/powerpoint/2010/main" val="392492327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Rank these types of data storage in size</a:t>
            </a:r>
          </a:p>
        </p:txBody>
      </p:sp>
      <p:pic>
        <p:nvPicPr>
          <p:cNvPr id="20482" name="Picture 2" descr="https://encrypted-tbn1.gstatic.com/images?q=tbn:ANd9GcTQaI-ewCC8OjpgDpfMy33JrW82EkC1flH9LYEzdjG7YsgRNtEp"/>
          <p:cNvPicPr>
            <a:picLocks noChangeAspect="1" noChangeArrowheads="1"/>
          </p:cNvPicPr>
          <p:nvPr/>
        </p:nvPicPr>
        <p:blipFill>
          <a:blip r:embed="rId2" cstate="print"/>
          <a:srcRect/>
          <a:stretch>
            <a:fillRect/>
          </a:stretch>
        </p:blipFill>
        <p:spPr bwMode="auto">
          <a:xfrm>
            <a:off x="7968208" y="1628801"/>
            <a:ext cx="1943100" cy="1943101"/>
          </a:xfrm>
          <a:prstGeom prst="rect">
            <a:avLst/>
          </a:prstGeom>
          <a:noFill/>
        </p:spPr>
      </p:pic>
      <p:pic>
        <p:nvPicPr>
          <p:cNvPr id="20484" name="Picture 4" descr="https://encrypted-tbn1.gstatic.com/images?q=tbn:ANd9GcT335hRR20jG4dxkO2Szqk609tnmkRm44uqJz3rh-YHVogLhKou3Q"/>
          <p:cNvPicPr>
            <a:picLocks noChangeAspect="1" noChangeArrowheads="1"/>
          </p:cNvPicPr>
          <p:nvPr/>
        </p:nvPicPr>
        <p:blipFill>
          <a:blip r:embed="rId3" cstate="print"/>
          <a:srcRect/>
          <a:stretch>
            <a:fillRect/>
          </a:stretch>
        </p:blipFill>
        <p:spPr bwMode="auto">
          <a:xfrm>
            <a:off x="8040217" y="4293097"/>
            <a:ext cx="1728191" cy="1728191"/>
          </a:xfrm>
          <a:prstGeom prst="rect">
            <a:avLst/>
          </a:prstGeom>
          <a:noFill/>
        </p:spPr>
      </p:pic>
      <p:pic>
        <p:nvPicPr>
          <p:cNvPr id="20486" name="Picture 6" descr="https://encrypted-tbn1.gstatic.com/images?q=tbn:ANd9GcRQqa_XmXcSwfdl_poQvyCqhV1UjbMmMd-yYAEhqfBNWnvL9J3u"/>
          <p:cNvPicPr>
            <a:picLocks noChangeAspect="1" noChangeArrowheads="1"/>
          </p:cNvPicPr>
          <p:nvPr/>
        </p:nvPicPr>
        <p:blipFill>
          <a:blip r:embed="rId4" cstate="print"/>
          <a:srcRect/>
          <a:stretch>
            <a:fillRect/>
          </a:stretch>
        </p:blipFill>
        <p:spPr bwMode="auto">
          <a:xfrm>
            <a:off x="4871865" y="1484785"/>
            <a:ext cx="2143125" cy="2143125"/>
          </a:xfrm>
          <a:prstGeom prst="rect">
            <a:avLst/>
          </a:prstGeom>
          <a:noFill/>
        </p:spPr>
      </p:pic>
      <p:pic>
        <p:nvPicPr>
          <p:cNvPr id="20489" name="Picture 9"/>
          <p:cNvPicPr>
            <a:picLocks noChangeAspect="1" noChangeArrowheads="1"/>
          </p:cNvPicPr>
          <p:nvPr/>
        </p:nvPicPr>
        <p:blipFill>
          <a:blip r:embed="rId5" cstate="print"/>
          <a:srcRect/>
          <a:stretch>
            <a:fillRect/>
          </a:stretch>
        </p:blipFill>
        <p:spPr bwMode="auto">
          <a:xfrm>
            <a:off x="5159896" y="4293096"/>
            <a:ext cx="1800200" cy="1800200"/>
          </a:xfrm>
          <a:prstGeom prst="rect">
            <a:avLst/>
          </a:prstGeom>
          <a:noFill/>
          <a:ln w="9525">
            <a:noFill/>
            <a:miter lim="800000"/>
            <a:headEnd/>
            <a:tailEnd/>
          </a:ln>
        </p:spPr>
      </p:pic>
      <p:pic>
        <p:nvPicPr>
          <p:cNvPr id="20492" name="Picture 12"/>
          <p:cNvPicPr>
            <a:picLocks noChangeAspect="1" noChangeArrowheads="1"/>
          </p:cNvPicPr>
          <p:nvPr/>
        </p:nvPicPr>
        <p:blipFill>
          <a:blip r:embed="rId6" cstate="print"/>
          <a:srcRect/>
          <a:stretch>
            <a:fillRect/>
          </a:stretch>
        </p:blipFill>
        <p:spPr bwMode="auto">
          <a:xfrm>
            <a:off x="1847529" y="4322788"/>
            <a:ext cx="2390775" cy="1914525"/>
          </a:xfrm>
          <a:prstGeom prst="rect">
            <a:avLst/>
          </a:prstGeom>
          <a:noFill/>
          <a:ln w="9525">
            <a:noFill/>
            <a:miter lim="800000"/>
            <a:headEnd/>
            <a:tailEnd/>
          </a:ln>
        </p:spPr>
      </p:pic>
      <p:pic>
        <p:nvPicPr>
          <p:cNvPr id="20495" name="Picture 15"/>
          <p:cNvPicPr>
            <a:picLocks noChangeAspect="1" noChangeArrowheads="1"/>
          </p:cNvPicPr>
          <p:nvPr/>
        </p:nvPicPr>
        <p:blipFill>
          <a:blip r:embed="rId7" cstate="print"/>
          <a:srcRect/>
          <a:stretch>
            <a:fillRect/>
          </a:stretch>
        </p:blipFill>
        <p:spPr bwMode="auto">
          <a:xfrm>
            <a:off x="1524001" y="1628801"/>
            <a:ext cx="2619375" cy="1743075"/>
          </a:xfrm>
          <a:prstGeom prst="rect">
            <a:avLst/>
          </a:prstGeom>
          <a:noFill/>
          <a:ln w="9525">
            <a:noFill/>
            <a:miter lim="800000"/>
            <a:headEnd/>
            <a:tailEnd/>
          </a:ln>
        </p:spPr>
      </p:pic>
      <p:sp>
        <p:nvSpPr>
          <p:cNvPr id="18" name="Rectangle 17"/>
          <p:cNvSpPr/>
          <p:nvPr/>
        </p:nvSpPr>
        <p:spPr>
          <a:xfrm>
            <a:off x="5136140" y="5934670"/>
            <a:ext cx="2129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256Gb</a:t>
            </a:r>
          </a:p>
        </p:txBody>
      </p:sp>
      <p:sp>
        <p:nvSpPr>
          <p:cNvPr id="19" name="Rectangle 18"/>
          <p:cNvSpPr/>
          <p:nvPr/>
        </p:nvSpPr>
        <p:spPr>
          <a:xfrm>
            <a:off x="4857732" y="3501008"/>
            <a:ext cx="210987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128Gb</a:t>
            </a:r>
          </a:p>
        </p:txBody>
      </p:sp>
      <p:sp>
        <p:nvSpPr>
          <p:cNvPr id="20" name="Rectangle 19"/>
          <p:cNvSpPr/>
          <p:nvPr/>
        </p:nvSpPr>
        <p:spPr>
          <a:xfrm>
            <a:off x="1966024" y="3356992"/>
            <a:ext cx="20168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4-8Gb</a:t>
            </a:r>
          </a:p>
        </p:txBody>
      </p:sp>
      <p:sp>
        <p:nvSpPr>
          <p:cNvPr id="21" name="Rectangle 20"/>
          <p:cNvSpPr/>
          <p:nvPr/>
        </p:nvSpPr>
        <p:spPr>
          <a:xfrm>
            <a:off x="7924928" y="3429000"/>
            <a:ext cx="21964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700Mb</a:t>
            </a:r>
          </a:p>
        </p:txBody>
      </p:sp>
      <p:sp>
        <p:nvSpPr>
          <p:cNvPr id="22" name="Rectangle 21"/>
          <p:cNvSpPr/>
          <p:nvPr/>
        </p:nvSpPr>
        <p:spPr>
          <a:xfrm>
            <a:off x="8023638" y="5934670"/>
            <a:ext cx="194155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4.7Gb</a:t>
            </a:r>
          </a:p>
        </p:txBody>
      </p:sp>
      <p:sp>
        <p:nvSpPr>
          <p:cNvPr id="23" name="Rectangle 22"/>
          <p:cNvSpPr/>
          <p:nvPr/>
        </p:nvSpPr>
        <p:spPr>
          <a:xfrm>
            <a:off x="2392423" y="6034062"/>
            <a:ext cx="125066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4Tb</a:t>
            </a:r>
          </a:p>
        </p:txBody>
      </p:sp>
      <p:sp>
        <p:nvSpPr>
          <p:cNvPr id="25" name="TextBox 24"/>
          <p:cNvSpPr txBox="1"/>
          <p:nvPr/>
        </p:nvSpPr>
        <p:spPr>
          <a:xfrm>
            <a:off x="1524001" y="1484784"/>
            <a:ext cx="617477" cy="369332"/>
          </a:xfrm>
          <a:prstGeom prst="rect">
            <a:avLst/>
          </a:prstGeom>
          <a:noFill/>
        </p:spPr>
        <p:txBody>
          <a:bodyPr wrap="none" rtlCol="0">
            <a:spAutoFit/>
          </a:bodyPr>
          <a:lstStyle/>
          <a:p>
            <a:r>
              <a:rPr lang="en-GB" dirty="0"/>
              <a:t>RAM</a:t>
            </a:r>
          </a:p>
        </p:txBody>
      </p:sp>
      <p:sp>
        <p:nvSpPr>
          <p:cNvPr id="26" name="TextBox 25"/>
          <p:cNvSpPr txBox="1"/>
          <p:nvPr/>
        </p:nvSpPr>
        <p:spPr>
          <a:xfrm>
            <a:off x="1524000" y="4427820"/>
            <a:ext cx="1207382" cy="369332"/>
          </a:xfrm>
          <a:prstGeom prst="rect">
            <a:avLst/>
          </a:prstGeom>
          <a:noFill/>
        </p:spPr>
        <p:txBody>
          <a:bodyPr wrap="none" rtlCol="0">
            <a:spAutoFit/>
          </a:bodyPr>
          <a:lstStyle/>
          <a:p>
            <a:r>
              <a:rPr lang="en-GB" dirty="0"/>
              <a:t>Hard Drive</a:t>
            </a:r>
          </a:p>
        </p:txBody>
      </p:sp>
    </p:spTree>
    <p:extLst>
      <p:ext uri="{BB962C8B-B14F-4D97-AF65-F5344CB8AC3E}">
        <p14:creationId xmlns:p14="http://schemas.microsoft.com/office/powerpoint/2010/main" val="116267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Storage Capacities</a:t>
            </a:r>
          </a:p>
        </p:txBody>
      </p:sp>
      <p:sp>
        <p:nvSpPr>
          <p:cNvPr id="3" name="Content Placeholder 2"/>
          <p:cNvSpPr>
            <a:spLocks noGrp="1"/>
          </p:cNvSpPr>
          <p:nvPr>
            <p:ph idx="1"/>
          </p:nvPr>
        </p:nvSpPr>
        <p:spPr/>
        <p:txBody>
          <a:bodyPr>
            <a:normAutofit lnSpcReduction="10000"/>
          </a:bodyPr>
          <a:lstStyle/>
          <a:p>
            <a:r>
              <a:rPr lang="en-GB" sz="4400" dirty="0"/>
              <a:t>bit (a single 0 or 1 is a </a:t>
            </a:r>
            <a:r>
              <a:rPr lang="en-GB" sz="4400" dirty="0">
                <a:solidFill>
                  <a:schemeClr val="accent2"/>
                </a:solidFill>
              </a:rPr>
              <a:t>b</a:t>
            </a:r>
            <a:r>
              <a:rPr lang="en-GB" sz="4400" dirty="0"/>
              <a:t>inary dig</a:t>
            </a:r>
            <a:r>
              <a:rPr lang="en-GB" sz="4400" dirty="0">
                <a:solidFill>
                  <a:schemeClr val="accent2"/>
                </a:solidFill>
              </a:rPr>
              <a:t>it</a:t>
            </a:r>
            <a:r>
              <a:rPr lang="en-GB" sz="4400" dirty="0"/>
              <a:t>)</a:t>
            </a:r>
          </a:p>
          <a:p>
            <a:r>
              <a:rPr lang="en-GB" sz="4400" dirty="0"/>
              <a:t>8 bits = 1 byte</a:t>
            </a:r>
          </a:p>
          <a:p>
            <a:r>
              <a:rPr lang="en-GB" sz="4400" dirty="0"/>
              <a:t>1024 bytes = 1Kb</a:t>
            </a:r>
          </a:p>
          <a:p>
            <a:r>
              <a:rPr lang="en-GB" sz="4400" dirty="0"/>
              <a:t>1024 Kilobytes = 1Mb</a:t>
            </a:r>
          </a:p>
          <a:p>
            <a:r>
              <a:rPr lang="en-GB" sz="4400" dirty="0"/>
              <a:t>1024 Megabytes = 1Gb</a:t>
            </a:r>
          </a:p>
          <a:p>
            <a:r>
              <a:rPr lang="en-GB" sz="4400" dirty="0"/>
              <a:t>1024 Gigabytes = 1Tb</a:t>
            </a:r>
          </a:p>
        </p:txBody>
      </p:sp>
      <p:sp>
        <p:nvSpPr>
          <p:cNvPr id="6" name="Rectangle 5"/>
          <p:cNvSpPr/>
          <p:nvPr/>
        </p:nvSpPr>
        <p:spPr>
          <a:xfrm>
            <a:off x="8384456" y="3143926"/>
            <a:ext cx="3384376"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Did you know?</a:t>
            </a:r>
          </a:p>
          <a:p>
            <a:pPr algn="ctr"/>
            <a:r>
              <a:rPr lang="en-US" sz="2800" b="1"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Half a byte (4 bits) is called a</a:t>
            </a:r>
          </a:p>
          <a:p>
            <a:pPr algn="ctr"/>
            <a:r>
              <a:rPr lang="en-US" sz="2800" b="1" dirty="0">
                <a:ln w="11430">
                  <a:noFill/>
                </a:ln>
                <a:solidFill>
                  <a:schemeClr val="accent1"/>
                </a:solidFill>
                <a:effectLst>
                  <a:outerShdw blurRad="50800" dist="39000" dir="5460000" algn="tl">
                    <a:srgbClr val="000000">
                      <a:alpha val="38000"/>
                    </a:srgbClr>
                  </a:outerShdw>
                </a:effectLst>
              </a:rPr>
              <a:t>nibble</a:t>
            </a:r>
            <a:r>
              <a:rPr lang="en-US" sz="2800" b="1"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pic>
        <p:nvPicPr>
          <p:cNvPr id="7" name="Picture 2"/>
          <p:cNvPicPr>
            <a:picLocks noChangeAspect="1" noChangeArrowheads="1"/>
          </p:cNvPicPr>
          <p:nvPr/>
        </p:nvPicPr>
        <p:blipFill>
          <a:blip r:embed="rId2" cstate="print"/>
          <a:srcRect l="13440" r="12641"/>
          <a:stretch>
            <a:fillRect/>
          </a:stretch>
        </p:blipFill>
        <p:spPr bwMode="auto">
          <a:xfrm>
            <a:off x="9711754" y="1"/>
            <a:ext cx="956247" cy="1293643"/>
          </a:xfrm>
          <a:prstGeom prst="rect">
            <a:avLst/>
          </a:prstGeom>
          <a:noFill/>
          <a:ln w="9525">
            <a:noFill/>
            <a:miter lim="800000"/>
            <a:headEnd/>
            <a:tailEnd/>
          </a:ln>
        </p:spPr>
      </p:pic>
    </p:spTree>
    <p:extLst>
      <p:ext uri="{BB962C8B-B14F-4D97-AF65-F5344CB8AC3E}">
        <p14:creationId xmlns:p14="http://schemas.microsoft.com/office/powerpoint/2010/main" val="87256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1024? It’s Binary! 0 and 1’s!</a:t>
            </a:r>
          </a:p>
        </p:txBody>
      </p:sp>
      <p:sp>
        <p:nvSpPr>
          <p:cNvPr id="3" name="Content Placeholder 2"/>
          <p:cNvSpPr>
            <a:spLocks noGrp="1"/>
          </p:cNvSpPr>
          <p:nvPr>
            <p:ph idx="1"/>
          </p:nvPr>
        </p:nvSpPr>
        <p:spPr/>
        <p:txBody>
          <a:bodyPr>
            <a:normAutofit fontScale="85000" lnSpcReduction="20000"/>
          </a:bodyPr>
          <a:lstStyle/>
          <a:p>
            <a:r>
              <a:rPr lang="en-GB" dirty="0"/>
              <a:t>2^0 = 1</a:t>
            </a:r>
          </a:p>
          <a:p>
            <a:r>
              <a:rPr lang="en-GB" dirty="0"/>
              <a:t>2 ^ 1 = 2</a:t>
            </a:r>
          </a:p>
          <a:p>
            <a:r>
              <a:rPr lang="en-GB" dirty="0"/>
              <a:t>2 ^ 2 = 4</a:t>
            </a:r>
          </a:p>
          <a:p>
            <a:r>
              <a:rPr lang="en-GB" dirty="0"/>
              <a:t>2 ^ 3 = 8</a:t>
            </a:r>
          </a:p>
          <a:p>
            <a:r>
              <a:rPr lang="en-GB" dirty="0"/>
              <a:t>2 ^ 4 = 16</a:t>
            </a:r>
          </a:p>
          <a:p>
            <a:r>
              <a:rPr lang="en-GB" dirty="0"/>
              <a:t>2 ^ 5 = 32</a:t>
            </a:r>
          </a:p>
          <a:p>
            <a:r>
              <a:rPr lang="en-GB" dirty="0"/>
              <a:t>2 ^ 6 = 64</a:t>
            </a:r>
          </a:p>
          <a:p>
            <a:r>
              <a:rPr lang="en-GB" dirty="0"/>
              <a:t>2 ^ 7 = 128</a:t>
            </a:r>
          </a:p>
          <a:p>
            <a:r>
              <a:rPr lang="en-GB" dirty="0"/>
              <a:t>2 ^ 8 = 256</a:t>
            </a:r>
          </a:p>
          <a:p>
            <a:r>
              <a:rPr lang="en-GB" dirty="0"/>
              <a:t>2 ^ 9 = 512</a:t>
            </a:r>
          </a:p>
          <a:p>
            <a:r>
              <a:rPr lang="en-GB" dirty="0"/>
              <a:t>2 ^ 10 = 1024</a:t>
            </a:r>
          </a:p>
        </p:txBody>
      </p:sp>
    </p:spTree>
    <p:extLst>
      <p:ext uri="{BB962C8B-B14F-4D97-AF65-F5344CB8AC3E}">
        <p14:creationId xmlns:p14="http://schemas.microsoft.com/office/powerpoint/2010/main" val="312105870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BFE6-4B91-4C0E-93BB-C3E3E00D3A76}"/>
              </a:ext>
            </a:extLst>
          </p:cNvPr>
          <p:cNvSpPr>
            <a:spLocks noGrp="1"/>
          </p:cNvSpPr>
          <p:nvPr>
            <p:ph type="title"/>
          </p:nvPr>
        </p:nvSpPr>
        <p:spPr/>
        <p:txBody>
          <a:bodyPr/>
          <a:lstStyle/>
          <a:p>
            <a:r>
              <a:rPr lang="en-GB" dirty="0"/>
              <a:t>Conversion chart </a:t>
            </a:r>
          </a:p>
        </p:txBody>
      </p:sp>
      <p:sp>
        <p:nvSpPr>
          <p:cNvPr id="3" name="Content Placeholder 2">
            <a:extLst>
              <a:ext uri="{FF2B5EF4-FFF2-40B4-BE49-F238E27FC236}">
                <a16:creationId xmlns:a16="http://schemas.microsoft.com/office/drawing/2014/main" id="{66BFD9F9-529E-4812-ACA8-0808B0BF921B}"/>
              </a:ext>
            </a:extLst>
          </p:cNvPr>
          <p:cNvSpPr>
            <a:spLocks noGrp="1"/>
          </p:cNvSpPr>
          <p:nvPr>
            <p:ph sz="quarter" idx="1"/>
          </p:nvPr>
        </p:nvSpPr>
        <p:spPr/>
        <p:txBody>
          <a:bodyPr/>
          <a:lstStyle/>
          <a:p>
            <a:pPr marL="147955" indent="0">
              <a:lnSpc>
                <a:spcPct val="120000"/>
              </a:lnSpc>
              <a:spcBef>
                <a:spcPts val="500"/>
              </a:spcBef>
              <a:spcAft>
                <a:spcPts val="500"/>
              </a:spcAft>
              <a:buNone/>
            </a:pPr>
            <a:endParaRPr lang="en-GB" sz="3200" dirty="0">
              <a:solidFill>
                <a:srgbClr val="146194"/>
              </a:solidFill>
              <a:latin typeface="Arial" panose="020B0604020202020204" pitchFamily="34" charset="0"/>
              <a:ea typeface="Calibri" panose="020F0502020204030204" pitchFamily="34" charset="0"/>
            </a:endParaRPr>
          </a:p>
          <a:p>
            <a:pPr marL="467995">
              <a:lnSpc>
                <a:spcPct val="120000"/>
              </a:lnSpc>
              <a:spcBef>
                <a:spcPts val="500"/>
              </a:spcBef>
              <a:spcAft>
                <a:spcPts val="500"/>
              </a:spcAft>
            </a:pPr>
            <a:endParaRPr lang="en-GB" sz="3200" dirty="0">
              <a:solidFill>
                <a:srgbClr val="146194"/>
              </a:solidFill>
              <a:latin typeface="Arial" panose="020B0604020202020204" pitchFamily="34" charset="0"/>
              <a:ea typeface="Calibri" panose="020F0502020204030204" pitchFamily="34" charset="0"/>
            </a:endParaRPr>
          </a:p>
          <a:p>
            <a:pPr marL="467995">
              <a:lnSpc>
                <a:spcPct val="120000"/>
              </a:lnSpc>
              <a:spcBef>
                <a:spcPts val="500"/>
              </a:spcBef>
              <a:spcAft>
                <a:spcPts val="500"/>
              </a:spcAft>
            </a:pPr>
            <a:endParaRPr lang="en-GB" sz="3200" dirty="0">
              <a:solidFill>
                <a:srgbClr val="146194"/>
              </a:solidFill>
              <a:latin typeface="Arial" panose="020B0604020202020204" pitchFamily="34" charset="0"/>
              <a:ea typeface="Calibri" panose="020F0502020204030204" pitchFamily="34" charset="0"/>
            </a:endParaRPr>
          </a:p>
          <a:p>
            <a:pPr marL="467995">
              <a:lnSpc>
                <a:spcPct val="120000"/>
              </a:lnSpc>
              <a:spcBef>
                <a:spcPts val="500"/>
              </a:spcBef>
              <a:spcAft>
                <a:spcPts val="500"/>
              </a:spcAft>
            </a:pPr>
            <a:r>
              <a:rPr lang="en-GB" sz="3200" dirty="0">
                <a:solidFill>
                  <a:srgbClr val="146194"/>
                </a:solidFill>
                <a:latin typeface="Arial" panose="020B0604020202020204" pitchFamily="34" charset="0"/>
                <a:ea typeface="Calibri" panose="020F0502020204030204" pitchFamily="34" charset="0"/>
              </a:rPr>
              <a:t>byte → kibibyte → mebibyte → </a:t>
            </a:r>
            <a:r>
              <a:rPr lang="en-GB" sz="3200" dirty="0" err="1">
                <a:solidFill>
                  <a:srgbClr val="146194"/>
                </a:solidFill>
                <a:latin typeface="Arial" panose="020B0604020202020204" pitchFamily="34" charset="0"/>
                <a:ea typeface="Calibri" panose="020F0502020204030204" pitchFamily="34" charset="0"/>
              </a:rPr>
              <a:t>gigibyte</a:t>
            </a:r>
            <a:r>
              <a:rPr lang="en-GB" sz="3200" dirty="0">
                <a:solidFill>
                  <a:srgbClr val="146194"/>
                </a:solidFill>
                <a:latin typeface="Arial" panose="020B0604020202020204" pitchFamily="34" charset="0"/>
                <a:ea typeface="Calibri" panose="020F0502020204030204" pitchFamily="34" charset="0"/>
              </a:rPr>
              <a:t> → tebibyte</a:t>
            </a:r>
          </a:p>
          <a:p>
            <a:endParaRPr lang="en-GB" dirty="0"/>
          </a:p>
        </p:txBody>
      </p:sp>
      <p:sp>
        <p:nvSpPr>
          <p:cNvPr id="4" name="Arrow: Circular 3">
            <a:extLst>
              <a:ext uri="{FF2B5EF4-FFF2-40B4-BE49-F238E27FC236}">
                <a16:creationId xmlns:a16="http://schemas.microsoft.com/office/drawing/2014/main" id="{C3663A76-E5FC-41CD-AF8F-BA6519E0A8A9}"/>
              </a:ext>
            </a:extLst>
          </p:cNvPr>
          <p:cNvSpPr/>
          <p:nvPr/>
        </p:nvSpPr>
        <p:spPr>
          <a:xfrm>
            <a:off x="1794828" y="3173766"/>
            <a:ext cx="1509204" cy="9906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Arrow: Circular 4">
            <a:extLst>
              <a:ext uri="{FF2B5EF4-FFF2-40B4-BE49-F238E27FC236}">
                <a16:creationId xmlns:a16="http://schemas.microsoft.com/office/drawing/2014/main" id="{1D2E3EB2-20FA-4E1E-B157-A02560213BE0}"/>
              </a:ext>
            </a:extLst>
          </p:cNvPr>
          <p:cNvSpPr/>
          <p:nvPr/>
        </p:nvSpPr>
        <p:spPr>
          <a:xfrm>
            <a:off x="3702294" y="3229252"/>
            <a:ext cx="1509204" cy="91477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Arrow: Circular 5">
            <a:extLst>
              <a:ext uri="{FF2B5EF4-FFF2-40B4-BE49-F238E27FC236}">
                <a16:creationId xmlns:a16="http://schemas.microsoft.com/office/drawing/2014/main" id="{27659B40-AA55-42CF-9817-AB4530FA8A4F}"/>
              </a:ext>
            </a:extLst>
          </p:cNvPr>
          <p:cNvSpPr/>
          <p:nvPr/>
        </p:nvSpPr>
        <p:spPr>
          <a:xfrm>
            <a:off x="5791200" y="3229252"/>
            <a:ext cx="1509204" cy="9906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Arrow: Circular 6">
            <a:extLst>
              <a:ext uri="{FF2B5EF4-FFF2-40B4-BE49-F238E27FC236}">
                <a16:creationId xmlns:a16="http://schemas.microsoft.com/office/drawing/2014/main" id="{9B4E917A-CCA3-419B-B7A2-C4B1D7FBE7B7}"/>
              </a:ext>
            </a:extLst>
          </p:cNvPr>
          <p:cNvSpPr/>
          <p:nvPr/>
        </p:nvSpPr>
        <p:spPr>
          <a:xfrm>
            <a:off x="7905565" y="3229252"/>
            <a:ext cx="1509204" cy="9906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33EA39C7-D3BF-4991-8300-8859ABFA8050}"/>
              </a:ext>
            </a:extLst>
          </p:cNvPr>
          <p:cNvSpPr txBox="1"/>
          <p:nvPr/>
        </p:nvSpPr>
        <p:spPr>
          <a:xfrm>
            <a:off x="4450671" y="5669871"/>
            <a:ext cx="1470734" cy="369332"/>
          </a:xfrm>
          <a:prstGeom prst="rect">
            <a:avLst/>
          </a:prstGeom>
          <a:noFill/>
        </p:spPr>
        <p:txBody>
          <a:bodyPr wrap="square" rtlCol="0">
            <a:spAutoFit/>
          </a:bodyPr>
          <a:lstStyle/>
          <a:p>
            <a:r>
              <a:rPr lang="en-GB" dirty="0"/>
              <a:t>x1024</a:t>
            </a:r>
          </a:p>
        </p:txBody>
      </p:sp>
      <p:sp>
        <p:nvSpPr>
          <p:cNvPr id="9" name="TextBox 8">
            <a:extLst>
              <a:ext uri="{FF2B5EF4-FFF2-40B4-BE49-F238E27FC236}">
                <a16:creationId xmlns:a16="http://schemas.microsoft.com/office/drawing/2014/main" id="{5ECDDA9C-7AE6-44DB-A837-2C189A405093}"/>
              </a:ext>
            </a:extLst>
          </p:cNvPr>
          <p:cNvSpPr txBox="1"/>
          <p:nvPr/>
        </p:nvSpPr>
        <p:spPr>
          <a:xfrm>
            <a:off x="8679402" y="5442297"/>
            <a:ext cx="1470734" cy="369332"/>
          </a:xfrm>
          <a:prstGeom prst="rect">
            <a:avLst/>
          </a:prstGeom>
          <a:noFill/>
        </p:spPr>
        <p:txBody>
          <a:bodyPr wrap="square" rtlCol="0">
            <a:spAutoFit/>
          </a:bodyPr>
          <a:lstStyle/>
          <a:p>
            <a:r>
              <a:rPr lang="en-GB" dirty="0"/>
              <a:t>x1024</a:t>
            </a:r>
          </a:p>
        </p:txBody>
      </p:sp>
      <p:sp>
        <p:nvSpPr>
          <p:cNvPr id="10" name="TextBox 9">
            <a:extLst>
              <a:ext uri="{FF2B5EF4-FFF2-40B4-BE49-F238E27FC236}">
                <a16:creationId xmlns:a16="http://schemas.microsoft.com/office/drawing/2014/main" id="{7B31BFB9-52B3-4851-B3F8-6C55C7F7EF5B}"/>
              </a:ext>
            </a:extLst>
          </p:cNvPr>
          <p:cNvSpPr txBox="1"/>
          <p:nvPr/>
        </p:nvSpPr>
        <p:spPr>
          <a:xfrm>
            <a:off x="6434831" y="5492234"/>
            <a:ext cx="1470734" cy="369332"/>
          </a:xfrm>
          <a:prstGeom prst="rect">
            <a:avLst/>
          </a:prstGeom>
          <a:noFill/>
        </p:spPr>
        <p:txBody>
          <a:bodyPr wrap="square" rtlCol="0">
            <a:spAutoFit/>
          </a:bodyPr>
          <a:lstStyle/>
          <a:p>
            <a:r>
              <a:rPr lang="en-GB" dirty="0"/>
              <a:t>x1024</a:t>
            </a:r>
          </a:p>
        </p:txBody>
      </p:sp>
      <p:sp>
        <p:nvSpPr>
          <p:cNvPr id="11" name="TextBox 10">
            <a:extLst>
              <a:ext uri="{FF2B5EF4-FFF2-40B4-BE49-F238E27FC236}">
                <a16:creationId xmlns:a16="http://schemas.microsoft.com/office/drawing/2014/main" id="{05F3C0F5-10A6-446C-93BA-1E1C14AFBEDA}"/>
              </a:ext>
            </a:extLst>
          </p:cNvPr>
          <p:cNvSpPr txBox="1"/>
          <p:nvPr/>
        </p:nvSpPr>
        <p:spPr>
          <a:xfrm>
            <a:off x="1898401" y="5811629"/>
            <a:ext cx="1470734" cy="369332"/>
          </a:xfrm>
          <a:prstGeom prst="rect">
            <a:avLst/>
          </a:prstGeom>
          <a:noFill/>
        </p:spPr>
        <p:txBody>
          <a:bodyPr wrap="square" rtlCol="0">
            <a:spAutoFit/>
          </a:bodyPr>
          <a:lstStyle/>
          <a:p>
            <a:r>
              <a:rPr lang="en-GB" dirty="0"/>
              <a:t>x1024</a:t>
            </a:r>
          </a:p>
        </p:txBody>
      </p:sp>
      <p:sp>
        <p:nvSpPr>
          <p:cNvPr id="12" name="Arrow: Curved Up 11">
            <a:extLst>
              <a:ext uri="{FF2B5EF4-FFF2-40B4-BE49-F238E27FC236}">
                <a16:creationId xmlns:a16="http://schemas.microsoft.com/office/drawing/2014/main" id="{41414574-FC4F-47E4-9972-FA6B30EF70F7}"/>
              </a:ext>
            </a:extLst>
          </p:cNvPr>
          <p:cNvSpPr/>
          <p:nvPr/>
        </p:nvSpPr>
        <p:spPr>
          <a:xfrm flipH="1">
            <a:off x="1596289" y="4805492"/>
            <a:ext cx="1617275" cy="64807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urved Up 14">
            <a:extLst>
              <a:ext uri="{FF2B5EF4-FFF2-40B4-BE49-F238E27FC236}">
                <a16:creationId xmlns:a16="http://schemas.microsoft.com/office/drawing/2014/main" id="{1D786459-48BE-4C4A-B7F9-F04156373C46}"/>
              </a:ext>
            </a:extLst>
          </p:cNvPr>
          <p:cNvSpPr/>
          <p:nvPr/>
        </p:nvSpPr>
        <p:spPr>
          <a:xfrm flipH="1">
            <a:off x="3787653" y="4624610"/>
            <a:ext cx="1980026" cy="64807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urved Up 15">
            <a:extLst>
              <a:ext uri="{FF2B5EF4-FFF2-40B4-BE49-F238E27FC236}">
                <a16:creationId xmlns:a16="http://schemas.microsoft.com/office/drawing/2014/main" id="{580782CF-1F6E-4FFE-BDBC-BDE71FB5A3EE}"/>
              </a:ext>
            </a:extLst>
          </p:cNvPr>
          <p:cNvSpPr/>
          <p:nvPr/>
        </p:nvSpPr>
        <p:spPr>
          <a:xfrm flipH="1">
            <a:off x="5921405" y="4609730"/>
            <a:ext cx="1764133" cy="64807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urved Up 16">
            <a:extLst>
              <a:ext uri="{FF2B5EF4-FFF2-40B4-BE49-F238E27FC236}">
                <a16:creationId xmlns:a16="http://schemas.microsoft.com/office/drawing/2014/main" id="{8CD9E01D-84C0-4C3C-BCDB-D4AA5CE37889}"/>
              </a:ext>
            </a:extLst>
          </p:cNvPr>
          <p:cNvSpPr/>
          <p:nvPr/>
        </p:nvSpPr>
        <p:spPr>
          <a:xfrm flipH="1">
            <a:off x="8261166" y="4509856"/>
            <a:ext cx="1509204" cy="648070"/>
          </a:xfrm>
          <a:prstGeom prst="curvedUpArrow">
            <a:avLst>
              <a:gd name="adj1" fmla="val 25000"/>
              <a:gd name="adj2" fmla="val 50000"/>
              <a:gd name="adj3" fmla="val 373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E65CEBCA-7CD4-4125-A1B3-626AD96A81F0}"/>
              </a:ext>
            </a:extLst>
          </p:cNvPr>
          <p:cNvSpPr txBox="1"/>
          <p:nvPr/>
        </p:nvSpPr>
        <p:spPr>
          <a:xfrm>
            <a:off x="8460513" y="2478920"/>
            <a:ext cx="1470734" cy="369332"/>
          </a:xfrm>
          <a:prstGeom prst="rect">
            <a:avLst/>
          </a:prstGeom>
          <a:noFill/>
        </p:spPr>
        <p:txBody>
          <a:bodyPr wrap="square" rtlCol="0">
            <a:spAutoFit/>
          </a:bodyPr>
          <a:lstStyle/>
          <a:p>
            <a:r>
              <a:rPr lang="en-GB" dirty="0"/>
              <a:t>/1024</a:t>
            </a:r>
          </a:p>
        </p:txBody>
      </p:sp>
      <p:sp>
        <p:nvSpPr>
          <p:cNvPr id="19" name="TextBox 18">
            <a:extLst>
              <a:ext uri="{FF2B5EF4-FFF2-40B4-BE49-F238E27FC236}">
                <a16:creationId xmlns:a16="http://schemas.microsoft.com/office/drawing/2014/main" id="{BD67A52B-0E76-4FA1-BAB4-846005DF3BEC}"/>
              </a:ext>
            </a:extLst>
          </p:cNvPr>
          <p:cNvSpPr txBox="1"/>
          <p:nvPr/>
        </p:nvSpPr>
        <p:spPr>
          <a:xfrm>
            <a:off x="6068104" y="2491582"/>
            <a:ext cx="1470734" cy="369332"/>
          </a:xfrm>
          <a:prstGeom prst="rect">
            <a:avLst/>
          </a:prstGeom>
          <a:noFill/>
        </p:spPr>
        <p:txBody>
          <a:bodyPr wrap="square" rtlCol="0">
            <a:spAutoFit/>
          </a:bodyPr>
          <a:lstStyle/>
          <a:p>
            <a:r>
              <a:rPr lang="en-GB" dirty="0"/>
              <a:t>/1024</a:t>
            </a:r>
          </a:p>
        </p:txBody>
      </p:sp>
      <p:sp>
        <p:nvSpPr>
          <p:cNvPr id="20" name="TextBox 19">
            <a:extLst>
              <a:ext uri="{FF2B5EF4-FFF2-40B4-BE49-F238E27FC236}">
                <a16:creationId xmlns:a16="http://schemas.microsoft.com/office/drawing/2014/main" id="{3CB376B9-A933-4AE8-8C6E-FD433A74A878}"/>
              </a:ext>
            </a:extLst>
          </p:cNvPr>
          <p:cNvSpPr txBox="1"/>
          <p:nvPr/>
        </p:nvSpPr>
        <p:spPr>
          <a:xfrm>
            <a:off x="4042299" y="2521374"/>
            <a:ext cx="1470734" cy="369332"/>
          </a:xfrm>
          <a:prstGeom prst="rect">
            <a:avLst/>
          </a:prstGeom>
          <a:noFill/>
        </p:spPr>
        <p:txBody>
          <a:bodyPr wrap="square" rtlCol="0">
            <a:spAutoFit/>
          </a:bodyPr>
          <a:lstStyle/>
          <a:p>
            <a:r>
              <a:rPr lang="en-GB" dirty="0"/>
              <a:t>/1024</a:t>
            </a:r>
          </a:p>
        </p:txBody>
      </p:sp>
      <p:sp>
        <p:nvSpPr>
          <p:cNvPr id="21" name="TextBox 20">
            <a:extLst>
              <a:ext uri="{FF2B5EF4-FFF2-40B4-BE49-F238E27FC236}">
                <a16:creationId xmlns:a16="http://schemas.microsoft.com/office/drawing/2014/main" id="{A62D6015-EB91-4C56-A4AA-C18B7DEA8417}"/>
              </a:ext>
            </a:extLst>
          </p:cNvPr>
          <p:cNvSpPr txBox="1"/>
          <p:nvPr/>
        </p:nvSpPr>
        <p:spPr>
          <a:xfrm>
            <a:off x="2260753" y="2555119"/>
            <a:ext cx="1470734" cy="369332"/>
          </a:xfrm>
          <a:prstGeom prst="rect">
            <a:avLst/>
          </a:prstGeom>
          <a:noFill/>
        </p:spPr>
        <p:txBody>
          <a:bodyPr wrap="square" rtlCol="0">
            <a:spAutoFit/>
          </a:bodyPr>
          <a:lstStyle/>
          <a:p>
            <a:r>
              <a:rPr lang="en-GB" dirty="0"/>
              <a:t>/1024</a:t>
            </a:r>
          </a:p>
        </p:txBody>
      </p:sp>
    </p:spTree>
    <p:extLst>
      <p:ext uri="{BB962C8B-B14F-4D97-AF65-F5344CB8AC3E}">
        <p14:creationId xmlns:p14="http://schemas.microsoft.com/office/powerpoint/2010/main" val="3955036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Extension</a:t>
            </a:r>
          </a:p>
        </p:txBody>
      </p:sp>
      <p:sp>
        <p:nvSpPr>
          <p:cNvPr id="3" name="Content Placeholder 2"/>
          <p:cNvSpPr>
            <a:spLocks noGrp="1"/>
          </p:cNvSpPr>
          <p:nvPr>
            <p:ph idx="1"/>
          </p:nvPr>
        </p:nvSpPr>
        <p:spPr/>
        <p:txBody>
          <a:bodyPr/>
          <a:lstStyle/>
          <a:p>
            <a:r>
              <a:rPr lang="en-GB" dirty="0"/>
              <a:t>Can you create a spreadsheet that will automatically work out the denary number from the binary you type in (or vice versa?)</a:t>
            </a:r>
          </a:p>
          <a:p>
            <a:endParaRPr lang="en-GB" dirty="0"/>
          </a:p>
          <a:p>
            <a:r>
              <a:rPr lang="en-GB" dirty="0"/>
              <a:t>Validate it so you can only enter a </a:t>
            </a:r>
            <a:r>
              <a:rPr lang="en-GB" dirty="0">
                <a:latin typeface="Calibri" pitchFamily="34" charset="0"/>
              </a:rPr>
              <a:t>0</a:t>
            </a:r>
            <a:r>
              <a:rPr lang="en-GB" dirty="0"/>
              <a:t> or </a:t>
            </a:r>
            <a:r>
              <a:rPr lang="en-GB" dirty="0">
                <a:latin typeface="Calibri" pitchFamily="34" charset="0"/>
              </a:rPr>
              <a:t>1</a:t>
            </a:r>
          </a:p>
        </p:txBody>
      </p:sp>
    </p:spTree>
    <p:extLst>
      <p:ext uri="{BB962C8B-B14F-4D97-AF65-F5344CB8AC3E}">
        <p14:creationId xmlns:p14="http://schemas.microsoft.com/office/powerpoint/2010/main" val="1440172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4"/>
          <p:cNvSpPr txBox="1">
            <a:spLocks noGrp="1"/>
          </p:cNvSpPr>
          <p:nvPr>
            <p:ph type="body" idx="1"/>
          </p:nvPr>
        </p:nvSpPr>
        <p:spPr>
          <a:xfrm>
            <a:off x="414533" y="1560165"/>
            <a:ext cx="5462000" cy="4878800"/>
          </a:xfrm>
          <a:prstGeom prst="rect">
            <a:avLst/>
          </a:prstGeom>
        </p:spPr>
        <p:txBody>
          <a:bodyPr spcFirstLastPara="1" vert="horz" wrap="square" lIns="121900" tIns="121900" rIns="121900" bIns="121900" anchor="t" anchorCtr="0">
            <a:noAutofit/>
          </a:bodyPr>
          <a:lstStyle/>
          <a:p>
            <a:pPr marL="0" indent="0">
              <a:buNone/>
            </a:pPr>
            <a:r>
              <a:rPr lang="en-GB" b="1"/>
              <a:t>In this lesson, you…</a:t>
            </a:r>
            <a:endParaRPr b="1"/>
          </a:p>
          <a:p>
            <a:pPr marL="0" indent="0">
              <a:spcBef>
                <a:spcPts val="2133"/>
              </a:spcBef>
              <a:buNone/>
            </a:pPr>
            <a:r>
              <a:rPr lang="en-GB"/>
              <a:t>Explored the concept of a number base</a:t>
            </a:r>
            <a:endParaRPr/>
          </a:p>
          <a:p>
            <a:pPr marL="0" indent="0">
              <a:spcBef>
                <a:spcPts val="2133"/>
              </a:spcBef>
              <a:buNone/>
            </a:pPr>
            <a:r>
              <a:rPr lang="en-GB"/>
              <a:t>Defined the term ‘bit’</a:t>
            </a:r>
            <a:endParaRPr/>
          </a:p>
          <a:p>
            <a:pPr marL="0" indent="0">
              <a:spcBef>
                <a:spcPts val="2133"/>
              </a:spcBef>
              <a:buNone/>
            </a:pPr>
            <a:r>
              <a:rPr lang="en-GB"/>
              <a:t>Converted numbers between binary and decimal</a:t>
            </a:r>
            <a:endParaRPr/>
          </a:p>
          <a:p>
            <a:pPr marL="0" indent="0">
              <a:spcBef>
                <a:spcPts val="2133"/>
              </a:spcBef>
              <a:spcAft>
                <a:spcPts val="2133"/>
              </a:spcAft>
              <a:buNone/>
            </a:pPr>
            <a:endParaRPr/>
          </a:p>
        </p:txBody>
      </p:sp>
      <p:sp>
        <p:nvSpPr>
          <p:cNvPr id="378" name="Google Shape;378;p34"/>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anchor="ctr" anchorCtr="0">
            <a:noAutofit/>
          </a:bodyPr>
          <a:lstStyle/>
          <a:p>
            <a:r>
              <a:rPr lang="en-GB"/>
              <a:t>Next lesson</a:t>
            </a:r>
            <a:endParaRPr/>
          </a:p>
        </p:txBody>
      </p:sp>
      <p:sp>
        <p:nvSpPr>
          <p:cNvPr id="379" name="Google Shape;379;p34"/>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anchor="t" anchorCtr="0">
            <a:noAutofit/>
          </a:bodyPr>
          <a:lstStyle/>
          <a:p>
            <a:fld id="{00000000-1234-1234-1234-123412341234}" type="slidenum">
              <a:rPr lang="en-GB"/>
              <a:pPr/>
              <a:t>45</a:t>
            </a:fld>
            <a:endParaRPr/>
          </a:p>
        </p:txBody>
      </p:sp>
      <p:sp>
        <p:nvSpPr>
          <p:cNvPr id="380" name="Google Shape;380;p34"/>
          <p:cNvSpPr txBox="1">
            <a:spLocks noGrp="1"/>
          </p:cNvSpPr>
          <p:nvPr>
            <p:ph type="body" idx="2"/>
          </p:nvPr>
        </p:nvSpPr>
        <p:spPr>
          <a:xfrm>
            <a:off x="6315467" y="1560133"/>
            <a:ext cx="5462000" cy="4878800"/>
          </a:xfrm>
          <a:prstGeom prst="rect">
            <a:avLst/>
          </a:prstGeom>
        </p:spPr>
        <p:txBody>
          <a:bodyPr spcFirstLastPara="1" vert="horz" wrap="square" lIns="121900" tIns="121900" rIns="121900" bIns="121900" anchor="t" anchorCtr="0">
            <a:noAutofit/>
          </a:bodyPr>
          <a:lstStyle/>
          <a:p>
            <a:pPr marL="0" indent="0">
              <a:buNone/>
            </a:pPr>
            <a:r>
              <a:rPr lang="en-GB" b="1"/>
              <a:t>Next lesson, you will…</a:t>
            </a:r>
            <a:endParaRPr b="1"/>
          </a:p>
          <a:p>
            <a:pPr marL="0" indent="0">
              <a:spcBef>
                <a:spcPts val="2133"/>
              </a:spcBef>
              <a:spcAft>
                <a:spcPts val="2133"/>
              </a:spcAft>
              <a:buNone/>
            </a:pPr>
            <a:r>
              <a:rPr lang="en-GB"/>
              <a:t>Do some binary maths</a:t>
            </a:r>
            <a:endParaRPr/>
          </a:p>
        </p:txBody>
      </p:sp>
      <p:sp>
        <p:nvSpPr>
          <p:cNvPr id="381" name="Google Shape;381;p34"/>
          <p:cNvSpPr txBox="1">
            <a:spLocks noGrp="1"/>
          </p:cNvSpPr>
          <p:nvPr>
            <p:ph type="subTitle" idx="3"/>
          </p:nvPr>
        </p:nvSpPr>
        <p:spPr>
          <a:xfrm>
            <a:off x="7010400" y="0"/>
            <a:ext cx="4753200" cy="418800"/>
          </a:xfrm>
          <a:prstGeom prst="rect">
            <a:avLst/>
          </a:prstGeom>
        </p:spPr>
        <p:txBody>
          <a:bodyPr spcFirstLastPara="1" vert="horz" wrap="square" lIns="121900" tIns="121900" rIns="0" bIns="121900" anchor="ctr" anchorCtr="0">
            <a:noAutofit/>
          </a:bodyPr>
          <a:lstStyle/>
          <a:p>
            <a:pPr marL="0" indent="0"/>
            <a:r>
              <a:rPr lang="en-GB"/>
              <a:t>Summary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885B22-A575-4352-9A47-8A97C8C91838}"/>
              </a:ext>
            </a:extLst>
          </p:cNvPr>
          <p:cNvSpPr>
            <a:spLocks noGrp="1"/>
          </p:cNvSpPr>
          <p:nvPr>
            <p:ph type="body" sz="half" idx="2"/>
          </p:nvPr>
        </p:nvSpPr>
        <p:spPr>
          <a:xfrm>
            <a:off x="474234" y="1524000"/>
            <a:ext cx="7968726" cy="2386013"/>
          </a:xfrm>
        </p:spPr>
        <p:txBody>
          <a:bodyPr numCol="1">
            <a:noAutofit/>
          </a:bodyPr>
          <a:lstStyle/>
          <a:p>
            <a:r>
              <a:rPr lang="en-GB" altLang="en-GB" sz="3200" dirty="0"/>
              <a:t>We will start this lesson with a short recap from the previous unit (Algorithms): </a:t>
            </a:r>
            <a:r>
              <a:rPr lang="en-GB" altLang="en-GB" sz="3200" b="1" dirty="0"/>
              <a:t>How do computer processors think/operate logically?</a:t>
            </a:r>
          </a:p>
          <a:p>
            <a:r>
              <a:rPr lang="en-GB" altLang="en-GB" sz="3200" b="1" dirty="0"/>
              <a:t>Consider the purpose of Computational Thinking (the 4 steps involved)</a:t>
            </a:r>
            <a:endParaRPr lang="en-GB" altLang="en-GB" sz="3200" dirty="0"/>
          </a:p>
        </p:txBody>
      </p:sp>
      <p:sp>
        <p:nvSpPr>
          <p:cNvPr id="2" name="Title 1">
            <a:extLst>
              <a:ext uri="{FF2B5EF4-FFF2-40B4-BE49-F238E27FC236}">
                <a16:creationId xmlns:a16="http://schemas.microsoft.com/office/drawing/2014/main" id="{896961BC-FC64-4B7F-8EFF-207350D8C340}"/>
              </a:ext>
            </a:extLst>
          </p:cNvPr>
          <p:cNvSpPr>
            <a:spLocks noGrp="1"/>
          </p:cNvSpPr>
          <p:nvPr>
            <p:ph type="title"/>
          </p:nvPr>
        </p:nvSpPr>
        <p:spPr/>
        <p:txBody>
          <a:bodyPr numCol="1">
            <a:normAutofit fontScale="90000"/>
          </a:bodyPr>
          <a:lstStyle/>
          <a:p>
            <a:r>
              <a:rPr lang="en-GB" altLang="en-GB" sz="6000" dirty="0"/>
              <a:t>Digital Data</a:t>
            </a:r>
          </a:p>
        </p:txBody>
      </p:sp>
      <p:pic>
        <p:nvPicPr>
          <p:cNvPr id="5" name="Picture 4" descr="A circuit board  Description generated with very high confidence">
            <a:extLst>
              <a:ext uri="{FF2B5EF4-FFF2-40B4-BE49-F238E27FC236}">
                <a16:creationId xmlns:a16="http://schemas.microsoft.com/office/drawing/2014/main" id="{66874278-DB25-4D0D-B573-25FC91D7D73B}"/>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9994" y="338970"/>
            <a:ext cx="1803977" cy="1189608"/>
          </a:xfrm>
          <a:prstGeom prst="rect">
            <a:avLst/>
          </a:prstGeom>
        </p:spPr>
      </p:pic>
      <p:pic>
        <p:nvPicPr>
          <p:cNvPr id="4" name="Picture 3">
            <a:extLst>
              <a:ext uri="{FF2B5EF4-FFF2-40B4-BE49-F238E27FC236}">
                <a16:creationId xmlns:a16="http://schemas.microsoft.com/office/drawing/2014/main" id="{5276551A-6163-4BEA-ACD9-751F434FA500}"/>
              </a:ext>
            </a:extLst>
          </p:cNvPr>
          <p:cNvPicPr>
            <a:picLocks noChangeAspect="1"/>
          </p:cNvPicPr>
          <p:nvPr/>
        </p:nvPicPr>
        <p:blipFill>
          <a:blip r:embed="rId5"/>
          <a:stretch>
            <a:fillRect/>
          </a:stretch>
        </p:blipFill>
        <p:spPr>
          <a:xfrm>
            <a:off x="8303730" y="2209800"/>
            <a:ext cx="3642716" cy="2211649"/>
          </a:xfrm>
          <a:prstGeom prst="rect">
            <a:avLst/>
          </a:prstGeom>
        </p:spPr>
      </p:pic>
    </p:spTree>
    <p:extLst>
      <p:ext uri="{BB962C8B-B14F-4D97-AF65-F5344CB8AC3E}">
        <p14:creationId xmlns:p14="http://schemas.microsoft.com/office/powerpoint/2010/main" val="1399704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EC00CC-464D-4721-9D5F-A0D2D81AB78A}"/>
              </a:ext>
            </a:extLst>
          </p:cNvPr>
          <p:cNvSpPr>
            <a:spLocks noGrp="1"/>
          </p:cNvSpPr>
          <p:nvPr>
            <p:ph type="title"/>
          </p:nvPr>
        </p:nvSpPr>
        <p:spPr/>
        <p:txBody>
          <a:bodyPr numCol="1"/>
          <a:lstStyle/>
          <a:p>
            <a:r>
              <a:rPr lang="en-GB" altLang="en-GB" dirty="0"/>
              <a:t>Compilers and Interpreters</a:t>
            </a:r>
          </a:p>
        </p:txBody>
      </p:sp>
      <p:sp>
        <p:nvSpPr>
          <p:cNvPr id="6" name="Content Placeholder 5">
            <a:extLst>
              <a:ext uri="{FF2B5EF4-FFF2-40B4-BE49-F238E27FC236}">
                <a16:creationId xmlns:a16="http://schemas.microsoft.com/office/drawing/2014/main" id="{4F945770-19BE-4F58-BAD3-5521F1130A21}"/>
              </a:ext>
            </a:extLst>
          </p:cNvPr>
          <p:cNvSpPr>
            <a:spLocks noGrp="1"/>
          </p:cNvSpPr>
          <p:nvPr>
            <p:ph sz="quarter" idx="1"/>
          </p:nvPr>
        </p:nvSpPr>
        <p:spPr>
          <a:xfrm>
            <a:off x="816864" y="2357438"/>
            <a:ext cx="10373875" cy="2200276"/>
          </a:xfrm>
        </p:spPr>
        <p:txBody>
          <a:bodyPr numCol="1">
            <a:normAutofit/>
          </a:bodyPr>
          <a:lstStyle/>
          <a:p>
            <a:r>
              <a:rPr lang="en-GB" altLang="en-GB" dirty="0"/>
              <a:t>When programs are written in high-level code, they must be </a:t>
            </a:r>
            <a:r>
              <a:rPr lang="en-GB" altLang="en-GB" b="1" dirty="0"/>
              <a:t>compiled</a:t>
            </a:r>
            <a:r>
              <a:rPr lang="en-GB" altLang="en-GB" dirty="0"/>
              <a:t> into low-level code so that a computer can understand it</a:t>
            </a:r>
          </a:p>
          <a:p>
            <a:r>
              <a:rPr lang="en-GB" altLang="en-GB" dirty="0"/>
              <a:t>The on/off or positive/negative states of computer processor transistors represent 0 and 1 – does this symbol look familiar?</a:t>
            </a:r>
          </a:p>
        </p:txBody>
      </p:sp>
      <p:pic>
        <p:nvPicPr>
          <p:cNvPr id="8" name="Picture 7">
            <a:extLst>
              <a:ext uri="{FF2B5EF4-FFF2-40B4-BE49-F238E27FC236}">
                <a16:creationId xmlns:a16="http://schemas.microsoft.com/office/drawing/2014/main" id="{0F7F2763-4A9D-4D03-9595-7283993EFBE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95565" y="4557714"/>
            <a:ext cx="1886546" cy="1886544"/>
          </a:xfrm>
          <a:prstGeom prst="rect">
            <a:avLst/>
          </a:prstGeom>
        </p:spPr>
      </p:pic>
    </p:spTree>
    <p:extLst>
      <p:ext uri="{BB962C8B-B14F-4D97-AF65-F5344CB8AC3E}">
        <p14:creationId xmlns:p14="http://schemas.microsoft.com/office/powerpoint/2010/main" val="22649057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B9E0-FFC8-4988-A686-A222FB5BBC9C}"/>
              </a:ext>
            </a:extLst>
          </p:cNvPr>
          <p:cNvSpPr>
            <a:spLocks noGrp="1"/>
          </p:cNvSpPr>
          <p:nvPr>
            <p:ph type="title"/>
          </p:nvPr>
        </p:nvSpPr>
        <p:spPr/>
        <p:txBody>
          <a:bodyPr numCol="1"/>
          <a:lstStyle/>
          <a:p>
            <a:r>
              <a:rPr lang="en-GB" altLang="en-GB" dirty="0"/>
              <a:t>Introducing Binary</a:t>
            </a:r>
          </a:p>
        </p:txBody>
      </p:sp>
      <p:sp>
        <p:nvSpPr>
          <p:cNvPr id="3" name="Content Placeholder 2">
            <a:extLst>
              <a:ext uri="{FF2B5EF4-FFF2-40B4-BE49-F238E27FC236}">
                <a16:creationId xmlns:a16="http://schemas.microsoft.com/office/drawing/2014/main" id="{177D4E26-B301-4D7B-B595-3A061B2A12DC}"/>
              </a:ext>
            </a:extLst>
          </p:cNvPr>
          <p:cNvSpPr>
            <a:spLocks noGrp="1"/>
          </p:cNvSpPr>
          <p:nvPr>
            <p:ph sz="quarter" idx="1"/>
          </p:nvPr>
        </p:nvSpPr>
        <p:spPr>
          <a:xfrm>
            <a:off x="1154955" y="2357438"/>
            <a:ext cx="5531596" cy="3662362"/>
          </a:xfrm>
        </p:spPr>
        <p:txBody>
          <a:bodyPr numCol="1">
            <a:normAutofit fontScale="92500" lnSpcReduction="10000"/>
          </a:bodyPr>
          <a:lstStyle/>
          <a:p>
            <a:r>
              <a:rPr lang="en-GB" altLang="en-GB" dirty="0"/>
              <a:t>Binary is a </a:t>
            </a:r>
            <a:r>
              <a:rPr lang="en-GB" altLang="en-GB" b="1" dirty="0"/>
              <a:t>base 2 </a:t>
            </a:r>
            <a:r>
              <a:rPr lang="en-GB" altLang="en-GB" dirty="0"/>
              <a:t>number system comprised of 0s and 1s</a:t>
            </a:r>
          </a:p>
          <a:p>
            <a:r>
              <a:rPr lang="en-GB" altLang="en-GB" dirty="0"/>
              <a:t>Everything a computer does to operate is based off this number system, so that they can base themselves off of logic gates (which we already explored)</a:t>
            </a:r>
          </a:p>
          <a:p>
            <a:r>
              <a:rPr lang="en-GB" altLang="en-GB" dirty="0"/>
              <a:t>Binary numbers can be translated into “normal” decimal values</a:t>
            </a:r>
          </a:p>
        </p:txBody>
      </p:sp>
      <p:pic>
        <p:nvPicPr>
          <p:cNvPr id="4" name="Picture 3">
            <a:extLst>
              <a:ext uri="{FF2B5EF4-FFF2-40B4-BE49-F238E27FC236}">
                <a16:creationId xmlns:a16="http://schemas.microsoft.com/office/drawing/2014/main" id="{494D8F21-4785-47DF-AEDC-FA353B96F070}"/>
              </a:ext>
            </a:extLst>
          </p:cNvPr>
          <p:cNvPicPr>
            <a:picLocks noChangeAspect="1"/>
          </p:cNvPicPr>
          <p:nvPr/>
        </p:nvPicPr>
        <p:blipFill>
          <a:blip r:embed="rId3"/>
          <a:stretch>
            <a:fillRect/>
          </a:stretch>
        </p:blipFill>
        <p:spPr>
          <a:xfrm>
            <a:off x="7110412" y="2414588"/>
            <a:ext cx="3943350" cy="3943350"/>
          </a:xfrm>
          <a:prstGeom prst="rect">
            <a:avLst/>
          </a:prstGeom>
        </p:spPr>
      </p:pic>
    </p:spTree>
    <p:extLst>
      <p:ext uri="{BB962C8B-B14F-4D97-AF65-F5344CB8AC3E}">
        <p14:creationId xmlns:p14="http://schemas.microsoft.com/office/powerpoint/2010/main" val="33423074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CPU / Processor/ Chip</a:t>
            </a:r>
          </a:p>
        </p:txBody>
      </p:sp>
      <p:sp>
        <p:nvSpPr>
          <p:cNvPr id="8" name="Content Placeholder 7"/>
          <p:cNvSpPr>
            <a:spLocks noGrp="1"/>
          </p:cNvSpPr>
          <p:nvPr>
            <p:ph idx="1"/>
          </p:nvPr>
        </p:nvSpPr>
        <p:spPr/>
        <p:txBody>
          <a:bodyPr/>
          <a:lstStyle/>
          <a:p>
            <a:r>
              <a:rPr lang="en-GB" dirty="0"/>
              <a:t>The CPU is the brain of the computer – it tells the computer what to do and when.</a:t>
            </a:r>
          </a:p>
          <a:p>
            <a:endParaRPr lang="en-GB" dirty="0"/>
          </a:p>
          <a:p>
            <a:r>
              <a:rPr lang="en-GB" dirty="0"/>
              <a:t>Has millions of tiny switches that can either be:</a:t>
            </a:r>
          </a:p>
          <a:p>
            <a:pPr>
              <a:buNone/>
            </a:pPr>
            <a:endParaRPr lang="en-GB" dirty="0">
              <a:solidFill>
                <a:srgbClr val="00B050"/>
              </a:solidFill>
            </a:endParaRPr>
          </a:p>
          <a:p>
            <a:pPr algn="ctr">
              <a:buNone/>
            </a:pPr>
            <a:r>
              <a:rPr lang="en-GB" sz="4400" dirty="0">
                <a:solidFill>
                  <a:srgbClr val="00B050"/>
                </a:solidFill>
              </a:rPr>
              <a:t>on</a:t>
            </a:r>
            <a:r>
              <a:rPr lang="en-GB" sz="4400" dirty="0"/>
              <a:t> or </a:t>
            </a:r>
            <a:r>
              <a:rPr lang="en-GB" sz="4400" dirty="0">
                <a:solidFill>
                  <a:schemeClr val="accent2"/>
                </a:solidFill>
              </a:rPr>
              <a:t>off</a:t>
            </a:r>
            <a:endParaRPr lang="en-GB" sz="4400" dirty="0"/>
          </a:p>
          <a:p>
            <a:pPr algn="ctr">
              <a:buNone/>
            </a:pPr>
            <a:r>
              <a:rPr lang="en-GB" sz="4400" dirty="0"/>
              <a:t> </a:t>
            </a:r>
            <a:r>
              <a:rPr lang="en-GB" sz="4400" dirty="0">
                <a:solidFill>
                  <a:srgbClr val="00B050"/>
                </a:solidFill>
                <a:latin typeface="Calibri" pitchFamily="34" charset="0"/>
              </a:rPr>
              <a:t>1</a:t>
            </a:r>
            <a:r>
              <a:rPr lang="en-GB" sz="4400" dirty="0"/>
              <a:t>   or   </a:t>
            </a:r>
            <a:r>
              <a:rPr lang="en-GB" sz="4400" dirty="0">
                <a:solidFill>
                  <a:schemeClr val="accent2"/>
                </a:solidFill>
                <a:latin typeface="Calibri" pitchFamily="34" charset="0"/>
              </a:rPr>
              <a:t>0</a:t>
            </a:r>
          </a:p>
        </p:txBody>
      </p:sp>
      <p:pic>
        <p:nvPicPr>
          <p:cNvPr id="41987" name="Picture 3"/>
          <p:cNvPicPr>
            <a:picLocks noChangeAspect="1" noChangeArrowheads="1"/>
          </p:cNvPicPr>
          <p:nvPr/>
        </p:nvPicPr>
        <p:blipFill>
          <a:blip r:embed="rId3" cstate="print"/>
          <a:srcRect/>
          <a:stretch>
            <a:fillRect/>
          </a:stretch>
        </p:blipFill>
        <p:spPr bwMode="auto">
          <a:xfrm>
            <a:off x="1847528" y="4365104"/>
            <a:ext cx="3138054" cy="2088232"/>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7392144" y="4221088"/>
            <a:ext cx="3138054" cy="2088232"/>
          </a:xfrm>
          <a:prstGeom prst="rect">
            <a:avLst/>
          </a:prstGeom>
          <a:noFill/>
          <a:ln w="9525">
            <a:noFill/>
            <a:miter lim="800000"/>
            <a:headEnd/>
            <a:tailEnd/>
          </a:ln>
        </p:spPr>
      </p:pic>
    </p:spTree>
    <p:extLst>
      <p:ext uri="{BB962C8B-B14F-4D97-AF65-F5344CB8AC3E}">
        <p14:creationId xmlns:p14="http://schemas.microsoft.com/office/powerpoint/2010/main" val="377592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Denary System</a:t>
            </a:r>
          </a:p>
        </p:txBody>
      </p:sp>
      <p:sp>
        <p:nvSpPr>
          <p:cNvPr id="3" name="Content Placeholder 2"/>
          <p:cNvSpPr>
            <a:spLocks noGrp="1"/>
          </p:cNvSpPr>
          <p:nvPr>
            <p:ph idx="1"/>
          </p:nvPr>
        </p:nvSpPr>
        <p:spPr>
          <a:xfrm>
            <a:off x="816864" y="1775192"/>
            <a:ext cx="9671624" cy="4625609"/>
          </a:xfrm>
        </p:spPr>
        <p:txBody>
          <a:bodyPr>
            <a:normAutofit/>
          </a:bodyPr>
          <a:lstStyle/>
          <a:p>
            <a:pPr algn="ctr">
              <a:buNone/>
            </a:pPr>
            <a:r>
              <a:rPr lang="en-GB" dirty="0">
                <a:latin typeface="Calibri" pitchFamily="34" charset="0"/>
              </a:rPr>
              <a:t>0 , 1, 2, 3, 4, 5, 6, 7, 8, 9</a:t>
            </a:r>
          </a:p>
          <a:p>
            <a:pPr>
              <a:buNone/>
            </a:pPr>
            <a:endParaRPr lang="en-GB" dirty="0">
              <a:latin typeface="Calibri" pitchFamily="34" charset="0"/>
            </a:endParaRPr>
          </a:p>
          <a:p>
            <a:r>
              <a:rPr lang="en-GB" dirty="0"/>
              <a:t>We use a number system that uses </a:t>
            </a:r>
            <a:r>
              <a:rPr lang="en-GB" dirty="0">
                <a:latin typeface="Calibri" pitchFamily="34" charset="0"/>
              </a:rPr>
              <a:t>10</a:t>
            </a:r>
            <a:r>
              <a:rPr lang="en-GB" dirty="0"/>
              <a:t> different numbers. (Base </a:t>
            </a:r>
            <a:r>
              <a:rPr lang="en-GB" dirty="0">
                <a:latin typeface="Calibri" pitchFamily="34" charset="0"/>
              </a:rPr>
              <a:t>10</a:t>
            </a:r>
            <a:r>
              <a:rPr lang="en-GB" dirty="0"/>
              <a:t> number system)</a:t>
            </a:r>
          </a:p>
          <a:p>
            <a:endParaRPr lang="en-GB" dirty="0"/>
          </a:p>
          <a:p>
            <a:r>
              <a:rPr lang="en-GB" dirty="0"/>
              <a:t>This is called the </a:t>
            </a:r>
            <a:r>
              <a:rPr lang="en-GB" dirty="0">
                <a:solidFill>
                  <a:schemeClr val="accent2"/>
                </a:solidFill>
              </a:rPr>
              <a:t>Denary System</a:t>
            </a:r>
            <a:r>
              <a:rPr lang="en-GB" dirty="0"/>
              <a:t>.</a:t>
            </a:r>
          </a:p>
          <a:p>
            <a:endParaRPr lang="en-GB" dirty="0"/>
          </a:p>
          <a:p>
            <a:r>
              <a:rPr lang="en-GB" dirty="0"/>
              <a:t>However computers don’t understand this as they only understand </a:t>
            </a:r>
            <a:r>
              <a:rPr lang="en-GB" dirty="0">
                <a:latin typeface="Calibri" pitchFamily="34" charset="0"/>
              </a:rPr>
              <a:t>0’s</a:t>
            </a:r>
            <a:r>
              <a:rPr lang="en-GB" dirty="0"/>
              <a:t> and </a:t>
            </a:r>
            <a:r>
              <a:rPr lang="en-GB" dirty="0">
                <a:latin typeface="Calibri" pitchFamily="34" charset="0"/>
              </a:rPr>
              <a:t>1’s.</a:t>
            </a:r>
          </a:p>
        </p:txBody>
      </p:sp>
      <p:sp>
        <p:nvSpPr>
          <p:cNvPr id="4" name="TextBox 3"/>
          <p:cNvSpPr txBox="1"/>
          <p:nvPr/>
        </p:nvSpPr>
        <p:spPr>
          <a:xfrm>
            <a:off x="6096000" y="6237312"/>
            <a:ext cx="1944216" cy="523220"/>
          </a:xfrm>
          <a:prstGeom prst="rect">
            <a:avLst/>
          </a:prstGeom>
          <a:noFill/>
        </p:spPr>
        <p:txBody>
          <a:bodyPr wrap="square" rtlCol="0">
            <a:spAutoFit/>
          </a:bodyPr>
          <a:lstStyle/>
          <a:p>
            <a:r>
              <a:rPr lang="en-GB" sz="2800" dirty="0">
                <a:solidFill>
                  <a:srgbClr val="00B050"/>
                </a:solidFill>
              </a:rPr>
              <a:t>on  </a:t>
            </a:r>
            <a:r>
              <a:rPr lang="en-GB" sz="2800" dirty="0"/>
              <a:t> or  </a:t>
            </a:r>
            <a:r>
              <a:rPr lang="en-GB" sz="2800" dirty="0">
                <a:solidFill>
                  <a:schemeClr val="accent2"/>
                </a:solidFill>
              </a:rPr>
              <a:t>off</a:t>
            </a:r>
          </a:p>
        </p:txBody>
      </p:sp>
    </p:spTree>
    <p:extLst>
      <p:ext uri="{BB962C8B-B14F-4D97-AF65-F5344CB8AC3E}">
        <p14:creationId xmlns:p14="http://schemas.microsoft.com/office/powerpoint/2010/main" val="35628127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6.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7.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684613A32713439B5D37A6CF4E5A3C" ma:contentTypeVersion="3" ma:contentTypeDescription="Create a new document." ma:contentTypeScope="" ma:versionID="985465df683a4ff04a68439bb1d6ac43">
  <xsd:schema xmlns:xsd="http://www.w3.org/2001/XMLSchema" xmlns:xs="http://www.w3.org/2001/XMLSchema" xmlns:p="http://schemas.microsoft.com/office/2006/metadata/properties" xmlns:ns2="1a9cf5b1-ba17-48dc-8519-20a065d5888b" targetNamespace="http://schemas.microsoft.com/office/2006/metadata/properties" ma:root="true" ma:fieldsID="f1e8b35652c936771ed6ecd1c29788e0" ns2:_="">
    <xsd:import namespace="1a9cf5b1-ba17-48dc-8519-20a065d5888b"/>
    <xsd:element name="properties">
      <xsd:complexType>
        <xsd:sequence>
          <xsd:element name="documentManagement">
            <xsd:complexType>
              <xsd:all>
                <xsd:element ref="ns2:Reference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cf5b1-ba17-48dc-8519-20a065d5888b"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ferenceId xmlns="1a9cf5b1-ba17-48dc-8519-20a065d5888b" xsi:nil="true"/>
  </documentManagement>
</p:properties>
</file>

<file path=customXml/itemProps1.xml><?xml version="1.0" encoding="utf-8"?>
<ds:datastoreItem xmlns:ds="http://schemas.openxmlformats.org/officeDocument/2006/customXml" ds:itemID="{A8E6F483-C519-439D-8C00-397EEA48F746}">
  <ds:schemaRefs>
    <ds:schemaRef ds:uri="http://schemas.microsoft.com/sharepoint/v3/contenttype/forms"/>
  </ds:schemaRefs>
</ds:datastoreItem>
</file>

<file path=customXml/itemProps2.xml><?xml version="1.0" encoding="utf-8"?>
<ds:datastoreItem xmlns:ds="http://schemas.openxmlformats.org/officeDocument/2006/customXml" ds:itemID="{B38AF6A0-2C3F-471A-A33A-3E84BD1C8B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9cf5b1-ba17-48dc-8519-20a065d588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E4C2BC-B140-42D0-AB78-F6039F3EFF34}">
  <ds:schemaRefs>
    <ds:schemaRef ds:uri="http://www.w3.org/XML/1998/namespace"/>
    <ds:schemaRef ds:uri="http://schemas.microsoft.com/office/2006/documentManagement/types"/>
    <ds:schemaRef ds:uri="http://purl.org/dc/elements/1.1/"/>
    <ds:schemaRef ds:uri="http://purl.org/dc/terms/"/>
    <ds:schemaRef ds:uri="http://purl.org/dc/dcmitype/"/>
    <ds:schemaRef ds:uri="1a9cf5b1-ba17-48dc-8519-20a065d5888b"/>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539</TotalTime>
  <Words>2808</Words>
  <Application>Microsoft Office PowerPoint</Application>
  <PresentationFormat>Widescreen</PresentationFormat>
  <Paragraphs>730</Paragraphs>
  <Slides>45</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Quicksand</vt:lpstr>
      <vt:lpstr>Quicksand Light</vt:lpstr>
      <vt:lpstr>Roboto</vt:lpstr>
      <vt:lpstr>Roboto Mono</vt:lpstr>
      <vt:lpstr>Tw Cen MT</vt:lpstr>
      <vt:lpstr>Wingdings</vt:lpstr>
      <vt:lpstr>Wingdings 2</vt:lpstr>
      <vt:lpstr>Wingdings 3</vt:lpstr>
      <vt:lpstr>Median</vt:lpstr>
      <vt:lpstr>GCSE Computer Science (9-1)</vt:lpstr>
      <vt:lpstr>Recall </vt:lpstr>
      <vt:lpstr>What will we be learning this term?</vt:lpstr>
      <vt:lpstr>Lesson Objectives</vt:lpstr>
      <vt:lpstr>Digital Data</vt:lpstr>
      <vt:lpstr>Compilers and Interpreters</vt:lpstr>
      <vt:lpstr>Introducing Binary</vt:lpstr>
      <vt:lpstr>CPU / Processor/ Chip</vt:lpstr>
      <vt:lpstr>Denary System</vt:lpstr>
      <vt:lpstr>Lets  check! </vt:lpstr>
      <vt:lpstr>Understanding Denary</vt:lpstr>
      <vt:lpstr>Represent a positive integer in decimal</vt:lpstr>
      <vt:lpstr>Brain teaser: What is the Highest number you can count to on one hand in one iteration (1 go)?</vt:lpstr>
      <vt:lpstr>Binary Fingers!</vt:lpstr>
      <vt:lpstr>What is Binary?</vt:lpstr>
      <vt:lpstr>PowerPoint Presentation</vt:lpstr>
      <vt:lpstr>Binary place value chart</vt:lpstr>
      <vt:lpstr>Converting decimal to binary</vt:lpstr>
      <vt:lpstr>How Computers Work – Binary!</vt:lpstr>
      <vt:lpstr>GCSE Computer Science (9-1)</vt:lpstr>
      <vt:lpstr>Recall </vt:lpstr>
      <vt:lpstr>Number bases</vt:lpstr>
      <vt:lpstr>Number bases</vt:lpstr>
      <vt:lpstr>Converting Binary to Denary</vt:lpstr>
      <vt:lpstr>Working out binary numbers</vt:lpstr>
      <vt:lpstr>Working out Binary Numbers</vt:lpstr>
      <vt:lpstr>Converting decimal to binary</vt:lpstr>
      <vt:lpstr>Tip – Always use 8 bits for binary!</vt:lpstr>
      <vt:lpstr>Creating Binary Numbers</vt:lpstr>
      <vt:lpstr>Converting decimal to binary</vt:lpstr>
      <vt:lpstr>Converting decimal to binary</vt:lpstr>
      <vt:lpstr>Converting decimal to binary</vt:lpstr>
      <vt:lpstr>Convert the following to  there Base2 equivalent. </vt:lpstr>
      <vt:lpstr>Converting decimal to binary – Solutions</vt:lpstr>
      <vt:lpstr>PowerPoint Presentation</vt:lpstr>
      <vt:lpstr>Number bases – Solutions</vt:lpstr>
      <vt:lpstr>Number bases – Solutions</vt:lpstr>
      <vt:lpstr>Binary Task</vt:lpstr>
      <vt:lpstr>Put these into Size Order – 30secs</vt:lpstr>
      <vt:lpstr>Rank these types of data storage in size</vt:lpstr>
      <vt:lpstr>Data Storage Capacities</vt:lpstr>
      <vt:lpstr>Why 1024? It’s Binary! 0 and 1’s!</vt:lpstr>
      <vt:lpstr>Conversion chart </vt:lpstr>
      <vt:lpstr>Extension</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P Fletcher</dc:creator>
  <cp:lastModifiedBy>Keith McPherson</cp:lastModifiedBy>
  <cp:revision>60</cp:revision>
  <dcterms:created xsi:type="dcterms:W3CDTF">2017-10-16T20:17:03Z</dcterms:created>
  <dcterms:modified xsi:type="dcterms:W3CDTF">2024-01-30T09:20:28Z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0x01010098684613A32713439B5D37A6CF4E5A3C</vt:lpwstr>
  </property>
</Properties>
</file>